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9"/>
  </p:notesMasterIdLst>
  <p:handoutMasterIdLst>
    <p:handoutMasterId r:id="rId150"/>
  </p:handoutMasterIdLst>
  <p:sldIdLst>
    <p:sldId id="258" r:id="rId5"/>
    <p:sldId id="869" r:id="rId6"/>
    <p:sldId id="847" r:id="rId7"/>
    <p:sldId id="876" r:id="rId8"/>
    <p:sldId id="860" r:id="rId9"/>
    <p:sldId id="889" r:id="rId10"/>
    <p:sldId id="798" r:id="rId11"/>
    <p:sldId id="761" r:id="rId12"/>
    <p:sldId id="766" r:id="rId13"/>
    <p:sldId id="799" r:id="rId14"/>
    <p:sldId id="262" r:id="rId15"/>
    <p:sldId id="656" r:id="rId16"/>
    <p:sldId id="841" r:id="rId17"/>
    <p:sldId id="676" r:id="rId18"/>
    <p:sldId id="813" r:id="rId19"/>
    <p:sldId id="678" r:id="rId20"/>
    <p:sldId id="815" r:id="rId21"/>
    <p:sldId id="879" r:id="rId22"/>
    <p:sldId id="880" r:id="rId23"/>
    <p:sldId id="762" r:id="rId24"/>
    <p:sldId id="698" r:id="rId25"/>
    <p:sldId id="760" r:id="rId26"/>
    <p:sldId id="699" r:id="rId27"/>
    <p:sldId id="713" r:id="rId28"/>
    <p:sldId id="712" r:id="rId29"/>
    <p:sldId id="700" r:id="rId30"/>
    <p:sldId id="717" r:id="rId31"/>
    <p:sldId id="770" r:id="rId32"/>
    <p:sldId id="685" r:id="rId33"/>
    <p:sldId id="273" r:id="rId34"/>
    <p:sldId id="274" r:id="rId35"/>
    <p:sldId id="275" r:id="rId36"/>
    <p:sldId id="288" r:id="rId37"/>
    <p:sldId id="277" r:id="rId38"/>
    <p:sldId id="278" r:id="rId39"/>
    <p:sldId id="279" r:id="rId40"/>
    <p:sldId id="822" r:id="rId41"/>
    <p:sldId id="282" r:id="rId42"/>
    <p:sldId id="820" r:id="rId43"/>
    <p:sldId id="714" r:id="rId44"/>
    <p:sldId id="848" r:id="rId45"/>
    <p:sldId id="772" r:id="rId46"/>
    <p:sldId id="773" r:id="rId47"/>
    <p:sldId id="734" r:id="rId48"/>
    <p:sldId id="804" r:id="rId49"/>
    <p:sldId id="805" r:id="rId50"/>
    <p:sldId id="792" r:id="rId51"/>
    <p:sldId id="793" r:id="rId52"/>
    <p:sldId id="794" r:id="rId53"/>
    <p:sldId id="790" r:id="rId54"/>
    <p:sldId id="684" r:id="rId55"/>
    <p:sldId id="691" r:id="rId56"/>
    <p:sldId id="786" r:id="rId57"/>
    <p:sldId id="291" r:id="rId58"/>
    <p:sldId id="292" r:id="rId59"/>
    <p:sldId id="692" r:id="rId60"/>
    <p:sldId id="728" r:id="rId61"/>
    <p:sldId id="868" r:id="rId62"/>
    <p:sldId id="825" r:id="rId63"/>
    <p:sldId id="781" r:id="rId64"/>
    <p:sldId id="694" r:id="rId65"/>
    <p:sldId id="870" r:id="rId66"/>
    <p:sldId id="871" r:id="rId67"/>
    <p:sldId id="327" r:id="rId68"/>
    <p:sldId id="328" r:id="rId69"/>
    <p:sldId id="874" r:id="rId70"/>
    <p:sldId id="877" r:id="rId71"/>
    <p:sldId id="256" r:id="rId72"/>
    <p:sldId id="257" r:id="rId73"/>
    <p:sldId id="737" r:id="rId74"/>
    <p:sldId id="704" r:id="rId75"/>
    <p:sldId id="705" r:id="rId76"/>
    <p:sldId id="646" r:id="rId77"/>
    <p:sldId id="710" r:id="rId78"/>
    <p:sldId id="648" r:id="rId79"/>
    <p:sldId id="738" r:id="rId80"/>
    <p:sldId id="496" r:id="rId81"/>
    <p:sldId id="711" r:id="rId82"/>
    <p:sldId id="645" r:id="rId83"/>
    <p:sldId id="697" r:id="rId84"/>
    <p:sldId id="739" r:id="rId85"/>
    <p:sldId id="740" r:id="rId86"/>
    <p:sldId id="866" r:id="rId87"/>
    <p:sldId id="715" r:id="rId88"/>
    <p:sldId id="716" r:id="rId89"/>
    <p:sldId id="741" r:id="rId90"/>
    <p:sldId id="515" r:id="rId91"/>
    <p:sldId id="517" r:id="rId92"/>
    <p:sldId id="516" r:id="rId93"/>
    <p:sldId id="500" r:id="rId94"/>
    <p:sldId id="742" r:id="rId95"/>
    <p:sldId id="733" r:id="rId96"/>
    <p:sldId id="719" r:id="rId97"/>
    <p:sldId id="744" r:id="rId98"/>
    <p:sldId id="745" r:id="rId99"/>
    <p:sldId id="746" r:id="rId100"/>
    <p:sldId id="747" r:id="rId101"/>
    <p:sldId id="748" r:id="rId102"/>
    <p:sldId id="725" r:id="rId103"/>
    <p:sldId id="726" r:id="rId104"/>
    <p:sldId id="867" r:id="rId105"/>
    <p:sldId id="751" r:id="rId106"/>
    <p:sldId id="785" r:id="rId107"/>
    <p:sldId id="301" r:id="rId108"/>
    <p:sldId id="784" r:id="rId109"/>
    <p:sldId id="302" r:id="rId110"/>
    <p:sldId id="801" r:id="rId111"/>
    <p:sldId id="299" r:id="rId112"/>
    <p:sldId id="854" r:id="rId113"/>
    <p:sldId id="882" r:id="rId114"/>
    <p:sldId id="803" r:id="rId115"/>
    <p:sldId id="881" r:id="rId116"/>
    <p:sldId id="855" r:id="rId117"/>
    <p:sldId id="883" r:id="rId118"/>
    <p:sldId id="852" r:id="rId119"/>
    <p:sldId id="859" r:id="rId120"/>
    <p:sldId id="774" r:id="rId121"/>
    <p:sldId id="690" r:id="rId122"/>
    <p:sldId id="686" r:id="rId123"/>
    <p:sldId id="687" r:id="rId124"/>
    <p:sldId id="688" r:id="rId125"/>
    <p:sldId id="689" r:id="rId126"/>
    <p:sldId id="743" r:id="rId127"/>
    <p:sldId id="775" r:id="rId128"/>
    <p:sldId id="802" r:id="rId129"/>
    <p:sldId id="838" r:id="rId130"/>
    <p:sldId id="865" r:id="rId131"/>
    <p:sldId id="888" r:id="rId132"/>
    <p:sldId id="861" r:id="rId133"/>
    <p:sldId id="821" r:id="rId134"/>
    <p:sldId id="840" r:id="rId135"/>
    <p:sldId id="833" r:id="rId136"/>
    <p:sldId id="294" r:id="rId137"/>
    <p:sldId id="297" r:id="rId138"/>
    <p:sldId id="729" r:id="rId139"/>
    <p:sldId id="884" r:id="rId140"/>
    <p:sldId id="862" r:id="rId141"/>
    <p:sldId id="706" r:id="rId142"/>
    <p:sldId id="754" r:id="rId143"/>
    <p:sldId id="839" r:id="rId144"/>
    <p:sldId id="755" r:id="rId145"/>
    <p:sldId id="756" r:id="rId146"/>
    <p:sldId id="757" r:id="rId147"/>
    <p:sldId id="814" r:id="rId148"/>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6C97AC-DDBD-4E3C-9821-0232F04DE294}">
          <p14:sldIdLst>
            <p14:sldId id="258"/>
            <p14:sldId id="869"/>
            <p14:sldId id="847"/>
            <p14:sldId id="876"/>
            <p14:sldId id="860"/>
            <p14:sldId id="889"/>
          </p14:sldIdLst>
        </p14:section>
        <p14:section name="Introduction and background" id="{31856B33-B68E-4F69-8FB7-E7F2F85201BE}">
          <p14:sldIdLst>
            <p14:sldId id="798"/>
            <p14:sldId id="761"/>
            <p14:sldId id="766"/>
          </p14:sldIdLst>
        </p14:section>
        <p14:section name="       Key editorial and content updates" id="{13A87091-49E7-4331-8B25-1BA46FED1853}">
          <p14:sldIdLst>
            <p14:sldId id="799"/>
            <p14:sldId id="262"/>
            <p14:sldId id="656"/>
            <p14:sldId id="841"/>
            <p14:sldId id="676"/>
            <p14:sldId id="813"/>
          </p14:sldIdLst>
        </p14:section>
        <p14:section name="3 Terms and definitions" id="{80A3E365-B3D0-4A55-B18B-D4CFE26D47C4}">
          <p14:sldIdLst>
            <p14:sldId id="678"/>
            <p14:sldId id="815"/>
            <p14:sldId id="879"/>
            <p14:sldId id="880"/>
            <p14:sldId id="762"/>
            <p14:sldId id="698"/>
            <p14:sldId id="760"/>
          </p14:sldIdLst>
        </p14:section>
        <p14:section name="4.2 Well, machinery spaces and pulley rooms" id="{744C4D8F-9B03-4D98-8C2D-818BC52954BA}">
          <p14:sldIdLst>
            <p14:sldId id="699"/>
            <p14:sldId id="713"/>
            <p14:sldId id="712"/>
            <p14:sldId id="700"/>
            <p14:sldId id="717"/>
            <p14:sldId id="770"/>
          </p14:sldIdLst>
        </p14:section>
        <p14:section name="4.3 Landing doors and car doors" id="{B6E43E2F-EC9E-4703-B632-F03DB157EE60}">
          <p14:sldIdLst>
            <p14:sldId id="685"/>
            <p14:sldId id="273"/>
            <p14:sldId id="274"/>
            <p14:sldId id="275"/>
            <p14:sldId id="288"/>
            <p14:sldId id="277"/>
            <p14:sldId id="278"/>
            <p14:sldId id="279"/>
            <p14:sldId id="822"/>
            <p14:sldId id="282"/>
            <p14:sldId id="820"/>
          </p14:sldIdLst>
        </p14:section>
        <p14:section name="4.4 Car, counterweight and balancing weight" id="{FDD9A421-162B-4685-8826-F31A52908732}">
          <p14:sldIdLst>
            <p14:sldId id="714"/>
            <p14:sldId id="848"/>
            <p14:sldId id="772"/>
            <p14:sldId id="773"/>
          </p14:sldIdLst>
        </p14:section>
        <p14:section name="4.5 Suspension means, compensation means and related protection means" id="{53F071A4-8E64-4156-8CD6-505E67FE8917}">
          <p14:sldIdLst>
            <p14:sldId id="734"/>
            <p14:sldId id="804"/>
            <p14:sldId id="805"/>
            <p14:sldId id="792"/>
            <p14:sldId id="793"/>
            <p14:sldId id="794"/>
            <p14:sldId id="790"/>
            <p14:sldId id="684"/>
          </p14:sldIdLst>
        </p14:section>
        <p14:section name="4.6 Precautions against free fall, excessive speed, unintended car movement and creeping of the car" id="{A83C9C9E-84CD-40EA-ACA9-CB644C04DAD5}">
          <p14:sldIdLst>
            <p14:sldId id="691"/>
            <p14:sldId id="786"/>
            <p14:sldId id="291"/>
            <p14:sldId id="292"/>
          </p14:sldIdLst>
        </p14:section>
        <p14:section name="4.7 Guide rails" id="{72E3E521-ADB4-4336-9326-CCCF9C6F1751}">
          <p14:sldIdLst>
            <p14:sldId id="692"/>
            <p14:sldId id="728"/>
            <p14:sldId id="868"/>
          </p14:sldIdLst>
        </p14:section>
        <p14:section name="4.8 Buffers" id="{77E54B6D-F154-4374-A885-2763D18BE2B0}">
          <p14:sldIdLst>
            <p14:sldId id="825"/>
            <p14:sldId id="781"/>
          </p14:sldIdLst>
        </p14:section>
        <p14:section name="4.9 Lift machinery and associated equipment" id="{2BFC5E61-E5D7-46C6-B5BD-A2366F290D61}">
          <p14:sldIdLst>
            <p14:sldId id="694"/>
            <p14:sldId id="870"/>
            <p14:sldId id="871"/>
            <p14:sldId id="327"/>
            <p14:sldId id="328"/>
            <p14:sldId id="874"/>
            <p14:sldId id="877"/>
            <p14:sldId id="256"/>
            <p14:sldId id="257"/>
          </p14:sldIdLst>
        </p14:section>
        <p14:section name="4.10 Electric installations and appliances" id="{384EFEEB-1823-4AF2-90A9-4EB66E0981ED}">
          <p14:sldIdLst>
            <p14:sldId id="737"/>
            <p14:sldId id="704"/>
            <p14:sldId id="705"/>
            <p14:sldId id="646"/>
            <p14:sldId id="710"/>
            <p14:sldId id="648"/>
            <p14:sldId id="738"/>
            <p14:sldId id="496"/>
            <p14:sldId id="711"/>
            <p14:sldId id="645"/>
          </p14:sldIdLst>
        </p14:section>
        <p14:section name="4.11 Protection against electric faults; failure analysis; electric safety devices" id="{2CAB8F4B-3A7B-4366-81D5-AE66FE42B718}">
          <p14:sldIdLst>
            <p14:sldId id="697"/>
            <p14:sldId id="739"/>
            <p14:sldId id="740"/>
            <p14:sldId id="866"/>
            <p14:sldId id="715"/>
            <p14:sldId id="716"/>
            <p14:sldId id="741"/>
            <p14:sldId id="515"/>
            <p14:sldId id="517"/>
            <p14:sldId id="516"/>
            <p14:sldId id="500"/>
            <p14:sldId id="742"/>
          </p14:sldIdLst>
        </p14:section>
        <p14:section name="4.12 Electrical Controls" id="{F159BA47-2471-406A-A1B6-1C0E6B3B078B}">
          <p14:sldIdLst>
            <p14:sldId id="733"/>
            <p14:sldId id="719"/>
            <p14:sldId id="744"/>
            <p14:sldId id="745"/>
            <p14:sldId id="746"/>
            <p14:sldId id="747"/>
            <p14:sldId id="748"/>
            <p14:sldId id="725"/>
            <p14:sldId id="726"/>
            <p14:sldId id="867"/>
            <p14:sldId id="751"/>
          </p14:sldIdLst>
        </p14:section>
        <p14:section name="5 Verification of the safety requirements and/or protective measures" id="{5B92F989-84DB-4FF9-B938-34D1AAD8CD28}">
          <p14:sldIdLst>
            <p14:sldId id="785"/>
            <p14:sldId id="301"/>
            <p14:sldId id="784"/>
            <p14:sldId id="302"/>
          </p14:sldIdLst>
        </p14:section>
        <p14:section name="6 Information for use" id="{31639444-4A9D-4A0A-9ED4-7C1ABBA3A2A6}">
          <p14:sldIdLst>
            <p14:sldId id="801"/>
            <p14:sldId id="299"/>
            <p14:sldId id="854"/>
            <p14:sldId id="882"/>
            <p14:sldId id="803"/>
          </p14:sldIdLst>
        </p14:section>
        <p14:section name="7 Building-related boundary conditions" id="{2A645BFE-F25A-4EFA-A776-AE980D29D2D8}">
          <p14:sldIdLst>
            <p14:sldId id="881"/>
            <p14:sldId id="855"/>
          </p14:sldIdLst>
        </p14:section>
        <p14:section name="Annex B - Information on the building-related conditions in which the lift is installed" id="{05612867-7EB5-4A4B-83E2-C0B259BBA3B2}">
          <p14:sldIdLst>
            <p14:sldId id="883"/>
            <p14:sldId id="852"/>
            <p14:sldId id="859"/>
          </p14:sldIdLst>
        </p14:section>
        <p14:section name="Annex C - Pit access ladder" id="{0EDC5DAC-123D-4332-BE30-F9BD6377442D}">
          <p14:sldIdLst>
            <p14:sldId id="774"/>
            <p14:sldId id="690"/>
            <p14:sldId id="686"/>
            <p14:sldId id="687"/>
            <p14:sldId id="688"/>
            <p14:sldId id="689"/>
          </p14:sldIdLst>
        </p14:section>
        <p14:section name="Annex E - Operation modes overview" id="{5C57594D-D7DE-420D-AB95-1D3D57D48748}">
          <p14:sldIdLst>
            <p14:sldId id="743"/>
          </p14:sldIdLst>
        </p14:section>
        <p14:section name="Annex ZA - Relationship between this European Standard and the essential requirements of" id="{BDB27386-5D1C-4D32-8595-3DC0B1883EA5}">
          <p14:sldIdLst>
            <p14:sldId id="775"/>
            <p14:sldId id="802"/>
          </p14:sldIdLst>
        </p14:section>
        <p14:section name="(EN) ISO 8100-2 Design rules, calculations, verifications and tests" id="{FDE786A7-FDBC-4B10-988C-A2B0E12D502F}">
          <p14:sldIdLst>
            <p14:sldId id="838"/>
            <p14:sldId id="865"/>
            <p14:sldId id="888"/>
            <p14:sldId id="861"/>
            <p14:sldId id="821"/>
            <p14:sldId id="840"/>
            <p14:sldId id="833"/>
            <p14:sldId id="294"/>
            <p14:sldId id="297"/>
            <p14:sldId id="729"/>
            <p14:sldId id="884"/>
            <p14:sldId id="862"/>
            <p14:sldId id="706"/>
            <p14:sldId id="754"/>
          </p14:sldIdLst>
        </p14:section>
        <p14:section name="Annex A - SIL-related circuits" id="{D13D5111-0450-4B23-958E-7B324AEA17C1}">
          <p14:sldIdLst>
            <p14:sldId id="839"/>
            <p14:sldId id="755"/>
            <p14:sldId id="756"/>
            <p14:sldId id="757"/>
          </p14:sldIdLst>
        </p14:section>
        <p14:section name="Appendixes" id="{DAEC9BA0-A4FF-4B2E-A54F-7F2E75CC6F22}">
          <p14:sldIdLst>
            <p14:sldId id="8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82C07-34EB-A3D4-8AA6-E2F44EE49847}" name="Väntänen Teuvo (EXT)" initials="TV" userId="S::teuvo.vantanen@kone.com::3faf1066-b502-4224-8688-542ac5021276" providerId="AD"/>
  <p188:author id="{2F33D735-190C-37DB-A678-7B46110A2858}" name="peipei.wang" initials="p" userId="peipei.wang" providerId="None"/>
  <p188:author id="{27FE5C5B-52BF-4A16-E2AC-AEEEDF178309}" name="Peipei Wang" initials="PW" userId="S::peipei.wang_vfa-interlift.de#ext#@kone.onmicrosoft.com::d5c5c453-96ee-4f5b-a450-28e2af5deff6" providerId="AD"/>
  <p188:author id="{0BCBFC64-7DD4-8B73-64C7-006E547653F0}" name="Daniel Bisang" initials="DB" userId="S::daniel.bisang@schindler.com::1d4af537-2abc-4f81-8b04-838e8acbbc7a" providerId="AD"/>
  <p188:author id="{8846846C-46E0-8CA0-172B-2263569AEE57}" name="Andreas Dorsch" initials="AD" userId="S::andreas.dorsch@schindler.com::ed7dab4c-cff3-443a-892f-a3dd931e7597" providerId="AD"/>
  <p188:author id="{F076AA72-329A-6EB4-32D4-68F36933F89A}" name="Peipei Wang" initials="PW" userId="S::peipei.wang@vfa-interlift.de::39720922-022c-42a2-a979-c5e7932feffe" providerId="AD"/>
  <p188:author id="{47FBD3B1-25E8-E5BB-D145-00B12C99FA70}" name="achim hütter" initials="ah" userId="ddd591270a56f6eb" providerId="Windows Live"/>
  <p188:author id="{F32C96F3-FB00-F913-6899-DB2F878C1496}" name="Jose Enrique Fernandez" initials="JF" userId="S::je.fernandez@saveragroup.com::ffd67ce1-54ee-41e7-9229-42d317b6c3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CB6D6C"/>
    <a:srgbClr val="C14C59"/>
    <a:srgbClr val="BA6062"/>
    <a:srgbClr val="E38678"/>
    <a:srgbClr val="C42D31"/>
    <a:srgbClr val="D08394"/>
    <a:srgbClr val="A43F43"/>
    <a:srgbClr val="FFFFFF"/>
    <a:srgbClr val="394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9D19E-C72E-4149-9EBC-50CA917158CB}" v="4" dt="2026-02-26T15:38:58.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0" autoAdjust="0"/>
    <p:restoredTop sz="94915" autoAdjust="0"/>
  </p:normalViewPr>
  <p:slideViewPr>
    <p:cSldViewPr snapToGrid="0">
      <p:cViewPr>
        <p:scale>
          <a:sx n="75" d="100"/>
          <a:sy n="75" d="100"/>
        </p:scale>
        <p:origin x="36" y="-928"/>
      </p:cViewPr>
      <p:guideLst>
        <p:guide orient="horz" pos="2160"/>
        <p:guide pos="3840"/>
      </p:guideLst>
    </p:cSldViewPr>
  </p:slideViewPr>
  <p:outlineViewPr>
    <p:cViewPr>
      <p:scale>
        <a:sx n="100" d="100"/>
        <a:sy n="100" d="100"/>
      </p:scale>
      <p:origin x="0" y="-75084"/>
    </p:cViewPr>
  </p:outlineViewPr>
  <p:notesTextViewPr>
    <p:cViewPr>
      <p:scale>
        <a:sx n="1" d="1"/>
        <a:sy n="1" d="1"/>
      </p:scale>
      <p:origin x="0" y="0"/>
    </p:cViewPr>
  </p:notesTextViewPr>
  <p:sorterViewPr>
    <p:cViewPr>
      <p:scale>
        <a:sx n="66" d="100"/>
        <a:sy n="66" d="100"/>
      </p:scale>
      <p:origin x="0" y="-29400"/>
    </p:cViewPr>
  </p:sorter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notesMaster" Target="notesMasters/notes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handoutMaster" Target="handoutMasters/handoutMaster1.xml"/><Relationship Id="rId155"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pei Wang" userId="39720922-022c-42a2-a979-c5e7932feffe" providerId="ADAL" clId="{D674C414-BD11-46D9-9C8A-9D1468C7DA95}"/>
    <pc:docChg chg="undo custSel delSld modSld modSection">
      <pc:chgData name="Peipei Wang" userId="39720922-022c-42a2-a979-c5e7932feffe" providerId="ADAL" clId="{D674C414-BD11-46D9-9C8A-9D1468C7DA95}" dt="2026-02-26T15:38:58.384" v="74" actId="164"/>
      <pc:docMkLst>
        <pc:docMk/>
      </pc:docMkLst>
      <pc:sldChg chg="setBg">
        <pc:chgData name="Peipei Wang" userId="39720922-022c-42a2-a979-c5e7932feffe" providerId="ADAL" clId="{D674C414-BD11-46D9-9C8A-9D1468C7DA95}" dt="2026-02-26T13:21:52.498" v="9"/>
        <pc:sldMkLst>
          <pc:docMk/>
          <pc:sldMk cId="0" sldId="256"/>
        </pc:sldMkLst>
      </pc:sldChg>
      <pc:sldChg chg="setBg">
        <pc:chgData name="Peipei Wang" userId="39720922-022c-42a2-a979-c5e7932feffe" providerId="ADAL" clId="{D674C414-BD11-46D9-9C8A-9D1468C7DA95}" dt="2026-02-26T13:21:52.498" v="9"/>
        <pc:sldMkLst>
          <pc:docMk/>
          <pc:sldMk cId="0" sldId="257"/>
        </pc:sldMkLst>
      </pc:sldChg>
      <pc:sldChg chg="setBg">
        <pc:chgData name="Peipei Wang" userId="39720922-022c-42a2-a979-c5e7932feffe" providerId="ADAL" clId="{D674C414-BD11-46D9-9C8A-9D1468C7DA95}" dt="2026-02-26T13:21:52.498" v="9"/>
        <pc:sldMkLst>
          <pc:docMk/>
          <pc:sldMk cId="1258734739" sldId="258"/>
        </pc:sldMkLst>
      </pc:sldChg>
      <pc:sldChg chg="setBg">
        <pc:chgData name="Peipei Wang" userId="39720922-022c-42a2-a979-c5e7932feffe" providerId="ADAL" clId="{D674C414-BD11-46D9-9C8A-9D1468C7DA95}" dt="2026-02-26T13:21:52.498" v="9"/>
        <pc:sldMkLst>
          <pc:docMk/>
          <pc:sldMk cId="3313492142" sldId="262"/>
        </pc:sldMkLst>
      </pc:sldChg>
      <pc:sldChg chg="setBg">
        <pc:chgData name="Peipei Wang" userId="39720922-022c-42a2-a979-c5e7932feffe" providerId="ADAL" clId="{D674C414-BD11-46D9-9C8A-9D1468C7DA95}" dt="2026-02-26T13:21:52.498" v="9"/>
        <pc:sldMkLst>
          <pc:docMk/>
          <pc:sldMk cId="3756771413" sldId="273"/>
        </pc:sldMkLst>
      </pc:sldChg>
      <pc:sldChg chg="modSp mod setBg">
        <pc:chgData name="Peipei Wang" userId="39720922-022c-42a2-a979-c5e7932feffe" providerId="ADAL" clId="{D674C414-BD11-46D9-9C8A-9D1468C7DA95}" dt="2026-02-26T15:35:19.978" v="33" actId="207"/>
        <pc:sldMkLst>
          <pc:docMk/>
          <pc:sldMk cId="3570471701" sldId="274"/>
        </pc:sldMkLst>
        <pc:picChg chg="mod">
          <ac:chgData name="Peipei Wang" userId="39720922-022c-42a2-a979-c5e7932feffe" providerId="ADAL" clId="{D674C414-BD11-46D9-9C8A-9D1468C7DA95}" dt="2026-02-26T15:35:19.978" v="33" actId="207"/>
          <ac:picMkLst>
            <pc:docMk/>
            <pc:sldMk cId="3570471701" sldId="274"/>
            <ac:picMk id="3" creationId="{988DB169-9B82-CCEC-5C56-8B7A6689E776}"/>
          </ac:picMkLst>
        </pc:picChg>
      </pc:sldChg>
      <pc:sldChg chg="setBg">
        <pc:chgData name="Peipei Wang" userId="39720922-022c-42a2-a979-c5e7932feffe" providerId="ADAL" clId="{D674C414-BD11-46D9-9C8A-9D1468C7DA95}" dt="2026-02-26T13:21:52.498" v="9"/>
        <pc:sldMkLst>
          <pc:docMk/>
          <pc:sldMk cId="44813161" sldId="275"/>
        </pc:sldMkLst>
      </pc:sldChg>
      <pc:sldChg chg="setBg">
        <pc:chgData name="Peipei Wang" userId="39720922-022c-42a2-a979-c5e7932feffe" providerId="ADAL" clId="{D674C414-BD11-46D9-9C8A-9D1468C7DA95}" dt="2026-02-26T13:21:52.498" v="9"/>
        <pc:sldMkLst>
          <pc:docMk/>
          <pc:sldMk cId="3433848560" sldId="277"/>
        </pc:sldMkLst>
      </pc:sldChg>
      <pc:sldChg chg="setBg">
        <pc:chgData name="Peipei Wang" userId="39720922-022c-42a2-a979-c5e7932feffe" providerId="ADAL" clId="{D674C414-BD11-46D9-9C8A-9D1468C7DA95}" dt="2026-02-26T13:21:52.498" v="9"/>
        <pc:sldMkLst>
          <pc:docMk/>
          <pc:sldMk cId="111807005" sldId="278"/>
        </pc:sldMkLst>
      </pc:sldChg>
      <pc:sldChg chg="setBg">
        <pc:chgData name="Peipei Wang" userId="39720922-022c-42a2-a979-c5e7932feffe" providerId="ADAL" clId="{D674C414-BD11-46D9-9C8A-9D1468C7DA95}" dt="2026-02-26T13:21:52.498" v="9"/>
        <pc:sldMkLst>
          <pc:docMk/>
          <pc:sldMk cId="92991968" sldId="279"/>
        </pc:sldMkLst>
      </pc:sldChg>
      <pc:sldChg chg="setBg">
        <pc:chgData name="Peipei Wang" userId="39720922-022c-42a2-a979-c5e7932feffe" providerId="ADAL" clId="{D674C414-BD11-46D9-9C8A-9D1468C7DA95}" dt="2026-02-26T13:21:52.498" v="9"/>
        <pc:sldMkLst>
          <pc:docMk/>
          <pc:sldMk cId="446159829" sldId="282"/>
        </pc:sldMkLst>
      </pc:sldChg>
      <pc:sldChg chg="setBg">
        <pc:chgData name="Peipei Wang" userId="39720922-022c-42a2-a979-c5e7932feffe" providerId="ADAL" clId="{D674C414-BD11-46D9-9C8A-9D1468C7DA95}" dt="2026-02-26T13:21:52.498" v="9"/>
        <pc:sldMkLst>
          <pc:docMk/>
          <pc:sldMk cId="4203872320" sldId="288"/>
        </pc:sldMkLst>
      </pc:sldChg>
      <pc:sldChg chg="setBg">
        <pc:chgData name="Peipei Wang" userId="39720922-022c-42a2-a979-c5e7932feffe" providerId="ADAL" clId="{D674C414-BD11-46D9-9C8A-9D1468C7DA95}" dt="2026-02-26T13:21:52.498" v="9"/>
        <pc:sldMkLst>
          <pc:docMk/>
          <pc:sldMk cId="1695815613" sldId="291"/>
        </pc:sldMkLst>
      </pc:sldChg>
      <pc:sldChg chg="setBg">
        <pc:chgData name="Peipei Wang" userId="39720922-022c-42a2-a979-c5e7932feffe" providerId="ADAL" clId="{D674C414-BD11-46D9-9C8A-9D1468C7DA95}" dt="2026-02-26T13:21:52.498" v="9"/>
        <pc:sldMkLst>
          <pc:docMk/>
          <pc:sldMk cId="2454508721" sldId="292"/>
        </pc:sldMkLst>
      </pc:sldChg>
      <pc:sldChg chg="setBg">
        <pc:chgData name="Peipei Wang" userId="39720922-022c-42a2-a979-c5e7932feffe" providerId="ADAL" clId="{D674C414-BD11-46D9-9C8A-9D1468C7DA95}" dt="2026-02-26T13:21:52.498" v="9"/>
        <pc:sldMkLst>
          <pc:docMk/>
          <pc:sldMk cId="3860513780" sldId="294"/>
        </pc:sldMkLst>
      </pc:sldChg>
      <pc:sldChg chg="setBg">
        <pc:chgData name="Peipei Wang" userId="39720922-022c-42a2-a979-c5e7932feffe" providerId="ADAL" clId="{D674C414-BD11-46D9-9C8A-9D1468C7DA95}" dt="2026-02-26T13:21:52.498" v="9"/>
        <pc:sldMkLst>
          <pc:docMk/>
          <pc:sldMk cId="3823923169" sldId="297"/>
        </pc:sldMkLst>
      </pc:sldChg>
      <pc:sldChg chg="setBg">
        <pc:chgData name="Peipei Wang" userId="39720922-022c-42a2-a979-c5e7932feffe" providerId="ADAL" clId="{D674C414-BD11-46D9-9C8A-9D1468C7DA95}" dt="2026-02-26T13:21:52.498" v="9"/>
        <pc:sldMkLst>
          <pc:docMk/>
          <pc:sldMk cId="2899669437" sldId="299"/>
        </pc:sldMkLst>
      </pc:sldChg>
      <pc:sldChg chg="setBg">
        <pc:chgData name="Peipei Wang" userId="39720922-022c-42a2-a979-c5e7932feffe" providerId="ADAL" clId="{D674C414-BD11-46D9-9C8A-9D1468C7DA95}" dt="2026-02-26T13:21:52.498" v="9"/>
        <pc:sldMkLst>
          <pc:docMk/>
          <pc:sldMk cId="2800141565" sldId="301"/>
        </pc:sldMkLst>
      </pc:sldChg>
      <pc:sldChg chg="setBg">
        <pc:chgData name="Peipei Wang" userId="39720922-022c-42a2-a979-c5e7932feffe" providerId="ADAL" clId="{D674C414-BD11-46D9-9C8A-9D1468C7DA95}" dt="2026-02-26T13:21:52.498" v="9"/>
        <pc:sldMkLst>
          <pc:docMk/>
          <pc:sldMk cId="2244394212" sldId="302"/>
        </pc:sldMkLst>
      </pc:sldChg>
      <pc:sldChg chg="setBg">
        <pc:chgData name="Peipei Wang" userId="39720922-022c-42a2-a979-c5e7932feffe" providerId="ADAL" clId="{D674C414-BD11-46D9-9C8A-9D1468C7DA95}" dt="2026-02-26T13:21:52.498" v="9"/>
        <pc:sldMkLst>
          <pc:docMk/>
          <pc:sldMk cId="3535627843" sldId="327"/>
        </pc:sldMkLst>
      </pc:sldChg>
      <pc:sldChg chg="setBg">
        <pc:chgData name="Peipei Wang" userId="39720922-022c-42a2-a979-c5e7932feffe" providerId="ADAL" clId="{D674C414-BD11-46D9-9C8A-9D1468C7DA95}" dt="2026-02-26T13:21:52.498" v="9"/>
        <pc:sldMkLst>
          <pc:docMk/>
          <pc:sldMk cId="3525884188" sldId="328"/>
        </pc:sldMkLst>
      </pc:sldChg>
      <pc:sldChg chg="modSp mod setBg">
        <pc:chgData name="Peipei Wang" userId="39720922-022c-42a2-a979-c5e7932feffe" providerId="ADAL" clId="{D674C414-BD11-46D9-9C8A-9D1468C7DA95}" dt="2026-02-26T13:24:22.275" v="27" actId="207"/>
        <pc:sldMkLst>
          <pc:docMk/>
          <pc:sldMk cId="3812595728" sldId="496"/>
        </pc:sldMkLst>
        <pc:spChg chg="mod">
          <ac:chgData name="Peipei Wang" userId="39720922-022c-42a2-a979-c5e7932feffe" providerId="ADAL" clId="{D674C414-BD11-46D9-9C8A-9D1468C7DA95}" dt="2026-02-26T13:24:22.275" v="27" actId="207"/>
          <ac:spMkLst>
            <pc:docMk/>
            <pc:sldMk cId="3812595728" sldId="496"/>
            <ac:spMk id="3" creationId="{1168656B-7B2F-8261-8332-722F1CB5221F}"/>
          </ac:spMkLst>
        </pc:spChg>
        <pc:spChg chg="mod">
          <ac:chgData name="Peipei Wang" userId="39720922-022c-42a2-a979-c5e7932feffe" providerId="ADAL" clId="{D674C414-BD11-46D9-9C8A-9D1468C7DA95}" dt="2026-02-26T13:24:22.275" v="27" actId="207"/>
          <ac:spMkLst>
            <pc:docMk/>
            <pc:sldMk cId="3812595728" sldId="496"/>
            <ac:spMk id="7" creationId="{A3EFDD6F-F6BA-55CA-65D5-3C31730BA403}"/>
          </ac:spMkLst>
        </pc:spChg>
      </pc:sldChg>
      <pc:sldChg chg="setBg">
        <pc:chgData name="Peipei Wang" userId="39720922-022c-42a2-a979-c5e7932feffe" providerId="ADAL" clId="{D674C414-BD11-46D9-9C8A-9D1468C7DA95}" dt="2026-02-26T13:21:52.498" v="9"/>
        <pc:sldMkLst>
          <pc:docMk/>
          <pc:sldMk cId="1553629911" sldId="500"/>
        </pc:sldMkLst>
      </pc:sldChg>
      <pc:sldChg chg="modSp mod setBg">
        <pc:chgData name="Peipei Wang" userId="39720922-022c-42a2-a979-c5e7932feffe" providerId="ADAL" clId="{D674C414-BD11-46D9-9C8A-9D1468C7DA95}" dt="2026-02-26T13:25:45.601" v="30" actId="207"/>
        <pc:sldMkLst>
          <pc:docMk/>
          <pc:sldMk cId="3624009052" sldId="515"/>
        </pc:sldMkLst>
        <pc:spChg chg="mod">
          <ac:chgData name="Peipei Wang" userId="39720922-022c-42a2-a979-c5e7932feffe" providerId="ADAL" clId="{D674C414-BD11-46D9-9C8A-9D1468C7DA95}" dt="2026-02-26T13:25:45.601" v="30" actId="207"/>
          <ac:spMkLst>
            <pc:docMk/>
            <pc:sldMk cId="3624009052" sldId="515"/>
            <ac:spMk id="7" creationId="{A3EFDD6F-F6BA-55CA-65D5-3C31730BA403}"/>
          </ac:spMkLst>
        </pc:spChg>
      </pc:sldChg>
      <pc:sldChg chg="setBg">
        <pc:chgData name="Peipei Wang" userId="39720922-022c-42a2-a979-c5e7932feffe" providerId="ADAL" clId="{D674C414-BD11-46D9-9C8A-9D1468C7DA95}" dt="2026-02-26T13:21:52.498" v="9"/>
        <pc:sldMkLst>
          <pc:docMk/>
          <pc:sldMk cId="3886967975" sldId="516"/>
        </pc:sldMkLst>
      </pc:sldChg>
      <pc:sldChg chg="modSp mod setBg">
        <pc:chgData name="Peipei Wang" userId="39720922-022c-42a2-a979-c5e7932feffe" providerId="ADAL" clId="{D674C414-BD11-46D9-9C8A-9D1468C7DA95}" dt="2026-02-26T13:25:55.314" v="31" actId="207"/>
        <pc:sldMkLst>
          <pc:docMk/>
          <pc:sldMk cId="2169856332" sldId="517"/>
        </pc:sldMkLst>
        <pc:spChg chg="mod">
          <ac:chgData name="Peipei Wang" userId="39720922-022c-42a2-a979-c5e7932feffe" providerId="ADAL" clId="{D674C414-BD11-46D9-9C8A-9D1468C7DA95}" dt="2026-02-26T13:25:55.314" v="31" actId="207"/>
          <ac:spMkLst>
            <pc:docMk/>
            <pc:sldMk cId="2169856332" sldId="517"/>
            <ac:spMk id="7" creationId="{A3EFDD6F-F6BA-55CA-65D5-3C31730BA403}"/>
          </ac:spMkLst>
        </pc:spChg>
      </pc:sldChg>
      <pc:sldChg chg="modSp mod setBg">
        <pc:chgData name="Peipei Wang" userId="39720922-022c-42a2-a979-c5e7932feffe" providerId="ADAL" clId="{D674C414-BD11-46D9-9C8A-9D1468C7DA95}" dt="2026-02-26T13:24:45.292" v="29" actId="207"/>
        <pc:sldMkLst>
          <pc:docMk/>
          <pc:sldMk cId="229171032" sldId="645"/>
        </pc:sldMkLst>
        <pc:spChg chg="mod">
          <ac:chgData name="Peipei Wang" userId="39720922-022c-42a2-a979-c5e7932feffe" providerId="ADAL" clId="{D674C414-BD11-46D9-9C8A-9D1468C7DA95}" dt="2026-02-26T13:24:45.292" v="29" actId="207"/>
          <ac:spMkLst>
            <pc:docMk/>
            <pc:sldMk cId="229171032" sldId="645"/>
            <ac:spMk id="2" creationId="{8DAB392D-4B5D-7615-5ABD-A3D67B4C4E40}"/>
          </ac:spMkLst>
        </pc:spChg>
      </pc:sldChg>
      <pc:sldChg chg="modSp mod setBg">
        <pc:chgData name="Peipei Wang" userId="39720922-022c-42a2-a979-c5e7932feffe" providerId="ADAL" clId="{D674C414-BD11-46D9-9C8A-9D1468C7DA95}" dt="2026-02-26T13:22:32.650" v="10" actId="207"/>
        <pc:sldMkLst>
          <pc:docMk/>
          <pc:sldMk cId="3374567153" sldId="646"/>
        </pc:sldMkLst>
        <pc:spChg chg="mod">
          <ac:chgData name="Peipei Wang" userId="39720922-022c-42a2-a979-c5e7932feffe" providerId="ADAL" clId="{D674C414-BD11-46D9-9C8A-9D1468C7DA95}" dt="2026-02-26T13:22:32.650" v="10" actId="207"/>
          <ac:spMkLst>
            <pc:docMk/>
            <pc:sldMk cId="3374567153" sldId="646"/>
            <ac:spMk id="2" creationId="{CE9ED245-B327-844E-1C59-EA95A54B71E4}"/>
          </ac:spMkLst>
        </pc:spChg>
        <pc:spChg chg="mod">
          <ac:chgData name="Peipei Wang" userId="39720922-022c-42a2-a979-c5e7932feffe" providerId="ADAL" clId="{D674C414-BD11-46D9-9C8A-9D1468C7DA95}" dt="2026-02-26T13:22:32.650" v="10" actId="207"/>
          <ac:spMkLst>
            <pc:docMk/>
            <pc:sldMk cId="3374567153" sldId="646"/>
            <ac:spMk id="7" creationId="{A3EFDD6F-F6BA-55CA-65D5-3C31730BA403}"/>
          </ac:spMkLst>
        </pc:spChg>
      </pc:sldChg>
      <pc:sldChg chg="modSp mod setBg">
        <pc:chgData name="Peipei Wang" userId="39720922-022c-42a2-a979-c5e7932feffe" providerId="ADAL" clId="{D674C414-BD11-46D9-9C8A-9D1468C7DA95}" dt="2026-02-26T13:23:51.101" v="25" actId="20577"/>
        <pc:sldMkLst>
          <pc:docMk/>
          <pc:sldMk cId="3571121771" sldId="648"/>
        </pc:sldMkLst>
        <pc:spChg chg="mod">
          <ac:chgData name="Peipei Wang" userId="39720922-022c-42a2-a979-c5e7932feffe" providerId="ADAL" clId="{D674C414-BD11-46D9-9C8A-9D1468C7DA95}" dt="2026-02-26T13:23:51.101" v="25" actId="20577"/>
          <ac:spMkLst>
            <pc:docMk/>
            <pc:sldMk cId="3571121771" sldId="648"/>
            <ac:spMk id="2" creationId="{7198BBEC-ED21-E2EC-FD98-9EC2383E1F92}"/>
          </ac:spMkLst>
        </pc:spChg>
        <pc:spChg chg="mod">
          <ac:chgData name="Peipei Wang" userId="39720922-022c-42a2-a979-c5e7932feffe" providerId="ADAL" clId="{D674C414-BD11-46D9-9C8A-9D1468C7DA95}" dt="2026-02-26T13:23:06.748" v="12" actId="207"/>
          <ac:spMkLst>
            <pc:docMk/>
            <pc:sldMk cId="3571121771" sldId="648"/>
            <ac:spMk id="4" creationId="{1A4A787A-D52A-D546-076E-AE77468A04E7}"/>
          </ac:spMkLst>
        </pc:spChg>
      </pc:sldChg>
      <pc:sldChg chg="setBg">
        <pc:chgData name="Peipei Wang" userId="39720922-022c-42a2-a979-c5e7932feffe" providerId="ADAL" clId="{D674C414-BD11-46D9-9C8A-9D1468C7DA95}" dt="2026-02-26T13:21:52.498" v="9"/>
        <pc:sldMkLst>
          <pc:docMk/>
          <pc:sldMk cId="3567073101" sldId="656"/>
        </pc:sldMkLst>
      </pc:sldChg>
      <pc:sldChg chg="setBg">
        <pc:chgData name="Peipei Wang" userId="39720922-022c-42a2-a979-c5e7932feffe" providerId="ADAL" clId="{D674C414-BD11-46D9-9C8A-9D1468C7DA95}" dt="2026-02-26T13:21:52.498" v="9"/>
        <pc:sldMkLst>
          <pc:docMk/>
          <pc:sldMk cId="3278234225" sldId="676"/>
        </pc:sldMkLst>
      </pc:sldChg>
      <pc:sldChg chg="setBg">
        <pc:chgData name="Peipei Wang" userId="39720922-022c-42a2-a979-c5e7932feffe" providerId="ADAL" clId="{D674C414-BD11-46D9-9C8A-9D1468C7DA95}" dt="2026-02-26T13:21:52.498" v="9"/>
        <pc:sldMkLst>
          <pc:docMk/>
          <pc:sldMk cId="3682886870" sldId="678"/>
        </pc:sldMkLst>
      </pc:sldChg>
      <pc:sldChg chg="setBg">
        <pc:chgData name="Peipei Wang" userId="39720922-022c-42a2-a979-c5e7932feffe" providerId="ADAL" clId="{D674C414-BD11-46D9-9C8A-9D1468C7DA95}" dt="2026-02-26T13:21:52.498" v="9"/>
        <pc:sldMkLst>
          <pc:docMk/>
          <pc:sldMk cId="2999891237" sldId="684"/>
        </pc:sldMkLst>
      </pc:sldChg>
      <pc:sldChg chg="setBg">
        <pc:chgData name="Peipei Wang" userId="39720922-022c-42a2-a979-c5e7932feffe" providerId="ADAL" clId="{D674C414-BD11-46D9-9C8A-9D1468C7DA95}" dt="2026-02-26T13:21:52.498" v="9"/>
        <pc:sldMkLst>
          <pc:docMk/>
          <pc:sldMk cId="3851621212" sldId="685"/>
        </pc:sldMkLst>
      </pc:sldChg>
      <pc:sldChg chg="setBg">
        <pc:chgData name="Peipei Wang" userId="39720922-022c-42a2-a979-c5e7932feffe" providerId="ADAL" clId="{D674C414-BD11-46D9-9C8A-9D1468C7DA95}" dt="2026-02-26T13:21:52.498" v="9"/>
        <pc:sldMkLst>
          <pc:docMk/>
          <pc:sldMk cId="3348266962" sldId="686"/>
        </pc:sldMkLst>
      </pc:sldChg>
      <pc:sldChg chg="setBg">
        <pc:chgData name="Peipei Wang" userId="39720922-022c-42a2-a979-c5e7932feffe" providerId="ADAL" clId="{D674C414-BD11-46D9-9C8A-9D1468C7DA95}" dt="2026-02-26T13:21:52.498" v="9"/>
        <pc:sldMkLst>
          <pc:docMk/>
          <pc:sldMk cId="145477161" sldId="687"/>
        </pc:sldMkLst>
      </pc:sldChg>
      <pc:sldChg chg="setBg">
        <pc:chgData name="Peipei Wang" userId="39720922-022c-42a2-a979-c5e7932feffe" providerId="ADAL" clId="{D674C414-BD11-46D9-9C8A-9D1468C7DA95}" dt="2026-02-26T13:21:52.498" v="9"/>
        <pc:sldMkLst>
          <pc:docMk/>
          <pc:sldMk cId="2859279773" sldId="688"/>
        </pc:sldMkLst>
      </pc:sldChg>
      <pc:sldChg chg="setBg">
        <pc:chgData name="Peipei Wang" userId="39720922-022c-42a2-a979-c5e7932feffe" providerId="ADAL" clId="{D674C414-BD11-46D9-9C8A-9D1468C7DA95}" dt="2026-02-26T13:21:52.498" v="9"/>
        <pc:sldMkLst>
          <pc:docMk/>
          <pc:sldMk cId="1109164203" sldId="689"/>
        </pc:sldMkLst>
      </pc:sldChg>
      <pc:sldChg chg="setBg">
        <pc:chgData name="Peipei Wang" userId="39720922-022c-42a2-a979-c5e7932feffe" providerId="ADAL" clId="{D674C414-BD11-46D9-9C8A-9D1468C7DA95}" dt="2026-02-26T13:21:52.498" v="9"/>
        <pc:sldMkLst>
          <pc:docMk/>
          <pc:sldMk cId="4117211133" sldId="690"/>
        </pc:sldMkLst>
      </pc:sldChg>
      <pc:sldChg chg="setBg">
        <pc:chgData name="Peipei Wang" userId="39720922-022c-42a2-a979-c5e7932feffe" providerId="ADAL" clId="{D674C414-BD11-46D9-9C8A-9D1468C7DA95}" dt="2026-02-26T13:21:52.498" v="9"/>
        <pc:sldMkLst>
          <pc:docMk/>
          <pc:sldMk cId="1052584747" sldId="691"/>
        </pc:sldMkLst>
      </pc:sldChg>
      <pc:sldChg chg="setBg">
        <pc:chgData name="Peipei Wang" userId="39720922-022c-42a2-a979-c5e7932feffe" providerId="ADAL" clId="{D674C414-BD11-46D9-9C8A-9D1468C7DA95}" dt="2026-02-26T13:21:52.498" v="9"/>
        <pc:sldMkLst>
          <pc:docMk/>
          <pc:sldMk cId="1279999705" sldId="692"/>
        </pc:sldMkLst>
      </pc:sldChg>
      <pc:sldChg chg="setBg">
        <pc:chgData name="Peipei Wang" userId="39720922-022c-42a2-a979-c5e7932feffe" providerId="ADAL" clId="{D674C414-BD11-46D9-9C8A-9D1468C7DA95}" dt="2026-02-26T13:21:52.498" v="9"/>
        <pc:sldMkLst>
          <pc:docMk/>
          <pc:sldMk cId="187257695" sldId="694"/>
        </pc:sldMkLst>
      </pc:sldChg>
      <pc:sldChg chg="setBg">
        <pc:chgData name="Peipei Wang" userId="39720922-022c-42a2-a979-c5e7932feffe" providerId="ADAL" clId="{D674C414-BD11-46D9-9C8A-9D1468C7DA95}" dt="2026-02-26T13:21:52.498" v="9"/>
        <pc:sldMkLst>
          <pc:docMk/>
          <pc:sldMk cId="439183421" sldId="697"/>
        </pc:sldMkLst>
      </pc:sldChg>
      <pc:sldChg chg="modSp mod setBg">
        <pc:chgData name="Peipei Wang" userId="39720922-022c-42a2-a979-c5e7932feffe" providerId="ADAL" clId="{D674C414-BD11-46D9-9C8A-9D1468C7DA95}" dt="2026-02-26T13:21:52.498" v="9"/>
        <pc:sldMkLst>
          <pc:docMk/>
          <pc:sldMk cId="1516955514" sldId="698"/>
        </pc:sldMkLst>
        <pc:spChg chg="mod">
          <ac:chgData name="Peipei Wang" userId="39720922-022c-42a2-a979-c5e7932feffe" providerId="ADAL" clId="{D674C414-BD11-46D9-9C8A-9D1468C7DA95}" dt="2026-02-26T13:20:16.115" v="2" actId="207"/>
          <ac:spMkLst>
            <pc:docMk/>
            <pc:sldMk cId="1516955514" sldId="698"/>
            <ac:spMk id="4" creationId="{4A97C7CB-8330-BDD2-F96D-6F828DB53ECD}"/>
          </ac:spMkLst>
        </pc:spChg>
      </pc:sldChg>
      <pc:sldChg chg="setBg">
        <pc:chgData name="Peipei Wang" userId="39720922-022c-42a2-a979-c5e7932feffe" providerId="ADAL" clId="{D674C414-BD11-46D9-9C8A-9D1468C7DA95}" dt="2026-02-26T13:21:52.498" v="9"/>
        <pc:sldMkLst>
          <pc:docMk/>
          <pc:sldMk cId="197917215" sldId="699"/>
        </pc:sldMkLst>
      </pc:sldChg>
      <pc:sldChg chg="setBg">
        <pc:chgData name="Peipei Wang" userId="39720922-022c-42a2-a979-c5e7932feffe" providerId="ADAL" clId="{D674C414-BD11-46D9-9C8A-9D1468C7DA95}" dt="2026-02-26T13:21:52.498" v="9"/>
        <pc:sldMkLst>
          <pc:docMk/>
          <pc:sldMk cId="3432826045" sldId="700"/>
        </pc:sldMkLst>
      </pc:sldChg>
      <pc:sldChg chg="addSp modSp mod setBg">
        <pc:chgData name="Peipei Wang" userId="39720922-022c-42a2-a979-c5e7932feffe" providerId="ADAL" clId="{D674C414-BD11-46D9-9C8A-9D1468C7DA95}" dt="2026-02-26T15:38:58.384" v="74" actId="164"/>
        <pc:sldMkLst>
          <pc:docMk/>
          <pc:sldMk cId="3786342938" sldId="704"/>
        </pc:sldMkLst>
        <pc:spChg chg="add mod">
          <ac:chgData name="Peipei Wang" userId="39720922-022c-42a2-a979-c5e7932feffe" providerId="ADAL" clId="{D674C414-BD11-46D9-9C8A-9D1468C7DA95}" dt="2026-02-26T15:38:58.384" v="74" actId="164"/>
          <ac:spMkLst>
            <pc:docMk/>
            <pc:sldMk cId="3786342938" sldId="704"/>
            <ac:spMk id="4" creationId="{95F91C6C-9A93-5B3C-80C6-BA16FA368E16}"/>
          </ac:spMkLst>
        </pc:spChg>
        <pc:grpChg chg="add mod">
          <ac:chgData name="Peipei Wang" userId="39720922-022c-42a2-a979-c5e7932feffe" providerId="ADAL" clId="{D674C414-BD11-46D9-9C8A-9D1468C7DA95}" dt="2026-02-26T15:38:58.384" v="74" actId="164"/>
          <ac:grpSpMkLst>
            <pc:docMk/>
            <pc:sldMk cId="3786342938" sldId="704"/>
            <ac:grpSpMk id="5" creationId="{6E8D9900-9522-F994-6194-D165D7D888F4}"/>
          </ac:grpSpMkLst>
        </pc:grpChg>
        <pc:picChg chg="mod">
          <ac:chgData name="Peipei Wang" userId="39720922-022c-42a2-a979-c5e7932feffe" providerId="ADAL" clId="{D674C414-BD11-46D9-9C8A-9D1468C7DA95}" dt="2026-02-26T15:38:58.384" v="74" actId="164"/>
          <ac:picMkLst>
            <pc:docMk/>
            <pc:sldMk cId="3786342938" sldId="704"/>
            <ac:picMk id="6" creationId="{0CF7015D-A1E6-DF9A-B675-61C7EC862DBB}"/>
          </ac:picMkLst>
        </pc:picChg>
      </pc:sldChg>
      <pc:sldChg chg="setBg">
        <pc:chgData name="Peipei Wang" userId="39720922-022c-42a2-a979-c5e7932feffe" providerId="ADAL" clId="{D674C414-BD11-46D9-9C8A-9D1468C7DA95}" dt="2026-02-26T13:21:52.498" v="9"/>
        <pc:sldMkLst>
          <pc:docMk/>
          <pc:sldMk cId="2474668371" sldId="705"/>
        </pc:sldMkLst>
      </pc:sldChg>
      <pc:sldChg chg="setBg">
        <pc:chgData name="Peipei Wang" userId="39720922-022c-42a2-a979-c5e7932feffe" providerId="ADAL" clId="{D674C414-BD11-46D9-9C8A-9D1468C7DA95}" dt="2026-02-26T13:21:52.498" v="9"/>
        <pc:sldMkLst>
          <pc:docMk/>
          <pc:sldMk cId="1163017250" sldId="706"/>
        </pc:sldMkLst>
      </pc:sldChg>
      <pc:sldChg chg="del">
        <pc:chgData name="Peipei Wang" userId="39720922-022c-42a2-a979-c5e7932feffe" providerId="ADAL" clId="{D674C414-BD11-46D9-9C8A-9D1468C7DA95}" dt="2026-02-26T13:21:12.057" v="7" actId="47"/>
        <pc:sldMkLst>
          <pc:docMk/>
          <pc:sldMk cId="3875548598" sldId="708"/>
        </pc:sldMkLst>
      </pc:sldChg>
      <pc:sldChg chg="del">
        <pc:chgData name="Peipei Wang" userId="39720922-022c-42a2-a979-c5e7932feffe" providerId="ADAL" clId="{D674C414-BD11-46D9-9C8A-9D1468C7DA95}" dt="2026-02-26T13:21:15.926" v="8" actId="47"/>
        <pc:sldMkLst>
          <pc:docMk/>
          <pc:sldMk cId="2457571483" sldId="709"/>
        </pc:sldMkLst>
      </pc:sldChg>
      <pc:sldChg chg="modSp mod setBg">
        <pc:chgData name="Peipei Wang" userId="39720922-022c-42a2-a979-c5e7932feffe" providerId="ADAL" clId="{D674C414-BD11-46D9-9C8A-9D1468C7DA95}" dt="2026-02-26T13:22:51.601" v="11" actId="207"/>
        <pc:sldMkLst>
          <pc:docMk/>
          <pc:sldMk cId="3748927979" sldId="710"/>
        </pc:sldMkLst>
        <pc:spChg chg="mod">
          <ac:chgData name="Peipei Wang" userId="39720922-022c-42a2-a979-c5e7932feffe" providerId="ADAL" clId="{D674C414-BD11-46D9-9C8A-9D1468C7DA95}" dt="2026-02-26T13:22:51.601" v="11" actId="207"/>
          <ac:spMkLst>
            <pc:docMk/>
            <pc:sldMk cId="3748927979" sldId="710"/>
            <ac:spMk id="2" creationId="{66D3A2A6-6F40-3F26-63D4-E39E9A7E4DFC}"/>
          </ac:spMkLst>
        </pc:spChg>
        <pc:spChg chg="mod">
          <ac:chgData name="Peipei Wang" userId="39720922-022c-42a2-a979-c5e7932feffe" providerId="ADAL" clId="{D674C414-BD11-46D9-9C8A-9D1468C7DA95}" dt="2026-02-26T13:22:51.601" v="11" actId="207"/>
          <ac:spMkLst>
            <pc:docMk/>
            <pc:sldMk cId="3748927979" sldId="710"/>
            <ac:spMk id="4" creationId="{74984877-850D-E968-B987-A88171D60305}"/>
          </ac:spMkLst>
        </pc:spChg>
      </pc:sldChg>
      <pc:sldChg chg="modSp mod setBg">
        <pc:chgData name="Peipei Wang" userId="39720922-022c-42a2-a979-c5e7932feffe" providerId="ADAL" clId="{D674C414-BD11-46D9-9C8A-9D1468C7DA95}" dt="2026-02-26T13:24:34.107" v="28" actId="207"/>
        <pc:sldMkLst>
          <pc:docMk/>
          <pc:sldMk cId="3876600737" sldId="711"/>
        </pc:sldMkLst>
        <pc:spChg chg="mod">
          <ac:chgData name="Peipei Wang" userId="39720922-022c-42a2-a979-c5e7932feffe" providerId="ADAL" clId="{D674C414-BD11-46D9-9C8A-9D1468C7DA95}" dt="2026-02-26T13:24:34.107" v="28" actId="207"/>
          <ac:spMkLst>
            <pc:docMk/>
            <pc:sldMk cId="3876600737" sldId="711"/>
            <ac:spMk id="2" creationId="{F5E1627D-FF99-5620-4FB6-112BAB24444B}"/>
          </ac:spMkLst>
        </pc:spChg>
        <pc:spChg chg="mod">
          <ac:chgData name="Peipei Wang" userId="39720922-022c-42a2-a979-c5e7932feffe" providerId="ADAL" clId="{D674C414-BD11-46D9-9C8A-9D1468C7DA95}" dt="2026-02-26T13:24:34.107" v="28" actId="207"/>
          <ac:spMkLst>
            <pc:docMk/>
            <pc:sldMk cId="3876600737" sldId="711"/>
            <ac:spMk id="7" creationId="{35256D2C-BA7D-4E41-58F7-171364EEA253}"/>
          </ac:spMkLst>
        </pc:spChg>
      </pc:sldChg>
      <pc:sldChg chg="setBg">
        <pc:chgData name="Peipei Wang" userId="39720922-022c-42a2-a979-c5e7932feffe" providerId="ADAL" clId="{D674C414-BD11-46D9-9C8A-9D1468C7DA95}" dt="2026-02-26T13:21:52.498" v="9"/>
        <pc:sldMkLst>
          <pc:docMk/>
          <pc:sldMk cId="923652081" sldId="712"/>
        </pc:sldMkLst>
      </pc:sldChg>
      <pc:sldChg chg="setBg">
        <pc:chgData name="Peipei Wang" userId="39720922-022c-42a2-a979-c5e7932feffe" providerId="ADAL" clId="{D674C414-BD11-46D9-9C8A-9D1468C7DA95}" dt="2026-02-26T13:21:52.498" v="9"/>
        <pc:sldMkLst>
          <pc:docMk/>
          <pc:sldMk cId="921774241" sldId="713"/>
        </pc:sldMkLst>
      </pc:sldChg>
      <pc:sldChg chg="setBg">
        <pc:chgData name="Peipei Wang" userId="39720922-022c-42a2-a979-c5e7932feffe" providerId="ADAL" clId="{D674C414-BD11-46D9-9C8A-9D1468C7DA95}" dt="2026-02-26T13:21:52.498" v="9"/>
        <pc:sldMkLst>
          <pc:docMk/>
          <pc:sldMk cId="3751317318" sldId="714"/>
        </pc:sldMkLst>
      </pc:sldChg>
      <pc:sldChg chg="setBg">
        <pc:chgData name="Peipei Wang" userId="39720922-022c-42a2-a979-c5e7932feffe" providerId="ADAL" clId="{D674C414-BD11-46D9-9C8A-9D1468C7DA95}" dt="2026-02-26T13:21:52.498" v="9"/>
        <pc:sldMkLst>
          <pc:docMk/>
          <pc:sldMk cId="379789287" sldId="715"/>
        </pc:sldMkLst>
      </pc:sldChg>
      <pc:sldChg chg="setBg">
        <pc:chgData name="Peipei Wang" userId="39720922-022c-42a2-a979-c5e7932feffe" providerId="ADAL" clId="{D674C414-BD11-46D9-9C8A-9D1468C7DA95}" dt="2026-02-26T13:21:52.498" v="9"/>
        <pc:sldMkLst>
          <pc:docMk/>
          <pc:sldMk cId="2117259606" sldId="716"/>
        </pc:sldMkLst>
      </pc:sldChg>
      <pc:sldChg chg="setBg">
        <pc:chgData name="Peipei Wang" userId="39720922-022c-42a2-a979-c5e7932feffe" providerId="ADAL" clId="{D674C414-BD11-46D9-9C8A-9D1468C7DA95}" dt="2026-02-26T13:21:52.498" v="9"/>
        <pc:sldMkLst>
          <pc:docMk/>
          <pc:sldMk cId="4007390402" sldId="717"/>
        </pc:sldMkLst>
      </pc:sldChg>
      <pc:sldChg chg="setBg">
        <pc:chgData name="Peipei Wang" userId="39720922-022c-42a2-a979-c5e7932feffe" providerId="ADAL" clId="{D674C414-BD11-46D9-9C8A-9D1468C7DA95}" dt="2026-02-26T13:21:52.498" v="9"/>
        <pc:sldMkLst>
          <pc:docMk/>
          <pc:sldMk cId="2070338738" sldId="719"/>
        </pc:sldMkLst>
      </pc:sldChg>
      <pc:sldChg chg="del">
        <pc:chgData name="Peipei Wang" userId="39720922-022c-42a2-a979-c5e7932feffe" providerId="ADAL" clId="{D674C414-BD11-46D9-9C8A-9D1468C7DA95}" dt="2026-02-26T13:21:05.334" v="6" actId="47"/>
        <pc:sldMkLst>
          <pc:docMk/>
          <pc:sldMk cId="1182835907" sldId="722"/>
        </pc:sldMkLst>
      </pc:sldChg>
      <pc:sldChg chg="del">
        <pc:chgData name="Peipei Wang" userId="39720922-022c-42a2-a979-c5e7932feffe" providerId="ADAL" clId="{D674C414-BD11-46D9-9C8A-9D1468C7DA95}" dt="2026-02-26T13:21:05.334" v="6" actId="47"/>
        <pc:sldMkLst>
          <pc:docMk/>
          <pc:sldMk cId="1886854396" sldId="723"/>
        </pc:sldMkLst>
      </pc:sldChg>
      <pc:sldChg chg="setBg">
        <pc:chgData name="Peipei Wang" userId="39720922-022c-42a2-a979-c5e7932feffe" providerId="ADAL" clId="{D674C414-BD11-46D9-9C8A-9D1468C7DA95}" dt="2026-02-26T13:21:52.498" v="9"/>
        <pc:sldMkLst>
          <pc:docMk/>
          <pc:sldMk cId="492087408" sldId="725"/>
        </pc:sldMkLst>
      </pc:sldChg>
      <pc:sldChg chg="setBg">
        <pc:chgData name="Peipei Wang" userId="39720922-022c-42a2-a979-c5e7932feffe" providerId="ADAL" clId="{D674C414-BD11-46D9-9C8A-9D1468C7DA95}" dt="2026-02-26T13:21:52.498" v="9"/>
        <pc:sldMkLst>
          <pc:docMk/>
          <pc:sldMk cId="2611571844" sldId="726"/>
        </pc:sldMkLst>
      </pc:sldChg>
      <pc:sldChg chg="setBg">
        <pc:chgData name="Peipei Wang" userId="39720922-022c-42a2-a979-c5e7932feffe" providerId="ADAL" clId="{D674C414-BD11-46D9-9C8A-9D1468C7DA95}" dt="2026-02-26T13:21:52.498" v="9"/>
        <pc:sldMkLst>
          <pc:docMk/>
          <pc:sldMk cId="2599530083" sldId="728"/>
        </pc:sldMkLst>
      </pc:sldChg>
      <pc:sldChg chg="setBg">
        <pc:chgData name="Peipei Wang" userId="39720922-022c-42a2-a979-c5e7932feffe" providerId="ADAL" clId="{D674C414-BD11-46D9-9C8A-9D1468C7DA95}" dt="2026-02-26T13:21:52.498" v="9"/>
        <pc:sldMkLst>
          <pc:docMk/>
          <pc:sldMk cId="345205148" sldId="729"/>
        </pc:sldMkLst>
      </pc:sldChg>
      <pc:sldChg chg="setBg">
        <pc:chgData name="Peipei Wang" userId="39720922-022c-42a2-a979-c5e7932feffe" providerId="ADAL" clId="{D674C414-BD11-46D9-9C8A-9D1468C7DA95}" dt="2026-02-26T13:21:52.498" v="9"/>
        <pc:sldMkLst>
          <pc:docMk/>
          <pc:sldMk cId="211458701" sldId="733"/>
        </pc:sldMkLst>
      </pc:sldChg>
      <pc:sldChg chg="setBg">
        <pc:chgData name="Peipei Wang" userId="39720922-022c-42a2-a979-c5e7932feffe" providerId="ADAL" clId="{D674C414-BD11-46D9-9C8A-9D1468C7DA95}" dt="2026-02-26T13:21:52.498" v="9"/>
        <pc:sldMkLst>
          <pc:docMk/>
          <pc:sldMk cId="3221992122" sldId="734"/>
        </pc:sldMkLst>
      </pc:sldChg>
      <pc:sldChg chg="setBg">
        <pc:chgData name="Peipei Wang" userId="39720922-022c-42a2-a979-c5e7932feffe" providerId="ADAL" clId="{D674C414-BD11-46D9-9C8A-9D1468C7DA95}" dt="2026-02-26T13:21:52.498" v="9"/>
        <pc:sldMkLst>
          <pc:docMk/>
          <pc:sldMk cId="3895788468" sldId="737"/>
        </pc:sldMkLst>
      </pc:sldChg>
      <pc:sldChg chg="modSp mod setBg">
        <pc:chgData name="Peipei Wang" userId="39720922-022c-42a2-a979-c5e7932feffe" providerId="ADAL" clId="{D674C414-BD11-46D9-9C8A-9D1468C7DA95}" dt="2026-02-26T13:24:03.427" v="26" actId="207"/>
        <pc:sldMkLst>
          <pc:docMk/>
          <pc:sldMk cId="289696419" sldId="738"/>
        </pc:sldMkLst>
        <pc:spChg chg="mod">
          <ac:chgData name="Peipei Wang" userId="39720922-022c-42a2-a979-c5e7932feffe" providerId="ADAL" clId="{D674C414-BD11-46D9-9C8A-9D1468C7DA95}" dt="2026-02-26T13:24:03.427" v="26" actId="207"/>
          <ac:spMkLst>
            <pc:docMk/>
            <pc:sldMk cId="289696419" sldId="738"/>
            <ac:spMk id="6" creationId="{D2401D95-7BDC-56E8-8D29-78A22F5DAD93}"/>
          </ac:spMkLst>
        </pc:spChg>
      </pc:sldChg>
      <pc:sldChg chg="setBg">
        <pc:chgData name="Peipei Wang" userId="39720922-022c-42a2-a979-c5e7932feffe" providerId="ADAL" clId="{D674C414-BD11-46D9-9C8A-9D1468C7DA95}" dt="2026-02-26T13:21:52.498" v="9"/>
        <pc:sldMkLst>
          <pc:docMk/>
          <pc:sldMk cId="3073471534" sldId="739"/>
        </pc:sldMkLst>
      </pc:sldChg>
      <pc:sldChg chg="setBg">
        <pc:chgData name="Peipei Wang" userId="39720922-022c-42a2-a979-c5e7932feffe" providerId="ADAL" clId="{D674C414-BD11-46D9-9C8A-9D1468C7DA95}" dt="2026-02-26T13:21:52.498" v="9"/>
        <pc:sldMkLst>
          <pc:docMk/>
          <pc:sldMk cId="968630874" sldId="740"/>
        </pc:sldMkLst>
      </pc:sldChg>
      <pc:sldChg chg="setBg">
        <pc:chgData name="Peipei Wang" userId="39720922-022c-42a2-a979-c5e7932feffe" providerId="ADAL" clId="{D674C414-BD11-46D9-9C8A-9D1468C7DA95}" dt="2026-02-26T13:21:52.498" v="9"/>
        <pc:sldMkLst>
          <pc:docMk/>
          <pc:sldMk cId="1386766469" sldId="741"/>
        </pc:sldMkLst>
      </pc:sldChg>
      <pc:sldChg chg="setBg">
        <pc:chgData name="Peipei Wang" userId="39720922-022c-42a2-a979-c5e7932feffe" providerId="ADAL" clId="{D674C414-BD11-46D9-9C8A-9D1468C7DA95}" dt="2026-02-26T13:21:52.498" v="9"/>
        <pc:sldMkLst>
          <pc:docMk/>
          <pc:sldMk cId="2372663743" sldId="742"/>
        </pc:sldMkLst>
      </pc:sldChg>
      <pc:sldChg chg="setBg">
        <pc:chgData name="Peipei Wang" userId="39720922-022c-42a2-a979-c5e7932feffe" providerId="ADAL" clId="{D674C414-BD11-46D9-9C8A-9D1468C7DA95}" dt="2026-02-26T13:21:52.498" v="9"/>
        <pc:sldMkLst>
          <pc:docMk/>
          <pc:sldMk cId="2412772836" sldId="743"/>
        </pc:sldMkLst>
      </pc:sldChg>
      <pc:sldChg chg="setBg">
        <pc:chgData name="Peipei Wang" userId="39720922-022c-42a2-a979-c5e7932feffe" providerId="ADAL" clId="{D674C414-BD11-46D9-9C8A-9D1468C7DA95}" dt="2026-02-26T13:21:52.498" v="9"/>
        <pc:sldMkLst>
          <pc:docMk/>
          <pc:sldMk cId="3070093608" sldId="744"/>
        </pc:sldMkLst>
      </pc:sldChg>
      <pc:sldChg chg="setBg">
        <pc:chgData name="Peipei Wang" userId="39720922-022c-42a2-a979-c5e7932feffe" providerId="ADAL" clId="{D674C414-BD11-46D9-9C8A-9D1468C7DA95}" dt="2026-02-26T13:21:52.498" v="9"/>
        <pc:sldMkLst>
          <pc:docMk/>
          <pc:sldMk cId="362159539" sldId="745"/>
        </pc:sldMkLst>
      </pc:sldChg>
      <pc:sldChg chg="setBg">
        <pc:chgData name="Peipei Wang" userId="39720922-022c-42a2-a979-c5e7932feffe" providerId="ADAL" clId="{D674C414-BD11-46D9-9C8A-9D1468C7DA95}" dt="2026-02-26T13:21:52.498" v="9"/>
        <pc:sldMkLst>
          <pc:docMk/>
          <pc:sldMk cId="4189600446" sldId="746"/>
        </pc:sldMkLst>
      </pc:sldChg>
      <pc:sldChg chg="setBg">
        <pc:chgData name="Peipei Wang" userId="39720922-022c-42a2-a979-c5e7932feffe" providerId="ADAL" clId="{D674C414-BD11-46D9-9C8A-9D1468C7DA95}" dt="2026-02-26T13:21:52.498" v="9"/>
        <pc:sldMkLst>
          <pc:docMk/>
          <pc:sldMk cId="2311327333" sldId="747"/>
        </pc:sldMkLst>
      </pc:sldChg>
      <pc:sldChg chg="setBg">
        <pc:chgData name="Peipei Wang" userId="39720922-022c-42a2-a979-c5e7932feffe" providerId="ADAL" clId="{D674C414-BD11-46D9-9C8A-9D1468C7DA95}" dt="2026-02-26T13:21:52.498" v="9"/>
        <pc:sldMkLst>
          <pc:docMk/>
          <pc:sldMk cId="2716774320" sldId="748"/>
        </pc:sldMkLst>
      </pc:sldChg>
      <pc:sldChg chg="setBg">
        <pc:chgData name="Peipei Wang" userId="39720922-022c-42a2-a979-c5e7932feffe" providerId="ADAL" clId="{D674C414-BD11-46D9-9C8A-9D1468C7DA95}" dt="2026-02-26T13:21:52.498" v="9"/>
        <pc:sldMkLst>
          <pc:docMk/>
          <pc:sldMk cId="2548399982" sldId="751"/>
        </pc:sldMkLst>
      </pc:sldChg>
      <pc:sldChg chg="setBg">
        <pc:chgData name="Peipei Wang" userId="39720922-022c-42a2-a979-c5e7932feffe" providerId="ADAL" clId="{D674C414-BD11-46D9-9C8A-9D1468C7DA95}" dt="2026-02-26T13:21:52.498" v="9"/>
        <pc:sldMkLst>
          <pc:docMk/>
          <pc:sldMk cId="1434611870" sldId="754"/>
        </pc:sldMkLst>
      </pc:sldChg>
      <pc:sldChg chg="setBg">
        <pc:chgData name="Peipei Wang" userId="39720922-022c-42a2-a979-c5e7932feffe" providerId="ADAL" clId="{D674C414-BD11-46D9-9C8A-9D1468C7DA95}" dt="2026-02-26T13:21:52.498" v="9"/>
        <pc:sldMkLst>
          <pc:docMk/>
          <pc:sldMk cId="24589933" sldId="755"/>
        </pc:sldMkLst>
      </pc:sldChg>
      <pc:sldChg chg="setBg">
        <pc:chgData name="Peipei Wang" userId="39720922-022c-42a2-a979-c5e7932feffe" providerId="ADAL" clId="{D674C414-BD11-46D9-9C8A-9D1468C7DA95}" dt="2026-02-26T13:21:52.498" v="9"/>
        <pc:sldMkLst>
          <pc:docMk/>
          <pc:sldMk cId="1936942700" sldId="756"/>
        </pc:sldMkLst>
      </pc:sldChg>
      <pc:sldChg chg="setBg">
        <pc:chgData name="Peipei Wang" userId="39720922-022c-42a2-a979-c5e7932feffe" providerId="ADAL" clId="{D674C414-BD11-46D9-9C8A-9D1468C7DA95}" dt="2026-02-26T13:21:52.498" v="9"/>
        <pc:sldMkLst>
          <pc:docMk/>
          <pc:sldMk cId="3266511844" sldId="757"/>
        </pc:sldMkLst>
      </pc:sldChg>
      <pc:sldChg chg="setBg">
        <pc:chgData name="Peipei Wang" userId="39720922-022c-42a2-a979-c5e7932feffe" providerId="ADAL" clId="{D674C414-BD11-46D9-9C8A-9D1468C7DA95}" dt="2026-02-26T13:21:52.498" v="9"/>
        <pc:sldMkLst>
          <pc:docMk/>
          <pc:sldMk cId="3526094994" sldId="760"/>
        </pc:sldMkLst>
      </pc:sldChg>
      <pc:sldChg chg="setBg">
        <pc:chgData name="Peipei Wang" userId="39720922-022c-42a2-a979-c5e7932feffe" providerId="ADAL" clId="{D674C414-BD11-46D9-9C8A-9D1468C7DA95}" dt="2026-02-26T13:21:52.498" v="9"/>
        <pc:sldMkLst>
          <pc:docMk/>
          <pc:sldMk cId="3289232155" sldId="761"/>
        </pc:sldMkLst>
      </pc:sldChg>
      <pc:sldChg chg="setBg">
        <pc:chgData name="Peipei Wang" userId="39720922-022c-42a2-a979-c5e7932feffe" providerId="ADAL" clId="{D674C414-BD11-46D9-9C8A-9D1468C7DA95}" dt="2026-02-26T13:21:52.498" v="9"/>
        <pc:sldMkLst>
          <pc:docMk/>
          <pc:sldMk cId="2340398851" sldId="762"/>
        </pc:sldMkLst>
      </pc:sldChg>
      <pc:sldChg chg="setBg">
        <pc:chgData name="Peipei Wang" userId="39720922-022c-42a2-a979-c5e7932feffe" providerId="ADAL" clId="{D674C414-BD11-46D9-9C8A-9D1468C7DA95}" dt="2026-02-26T13:21:52.498" v="9"/>
        <pc:sldMkLst>
          <pc:docMk/>
          <pc:sldMk cId="662644200" sldId="766"/>
        </pc:sldMkLst>
      </pc:sldChg>
      <pc:sldChg chg="setBg">
        <pc:chgData name="Peipei Wang" userId="39720922-022c-42a2-a979-c5e7932feffe" providerId="ADAL" clId="{D674C414-BD11-46D9-9C8A-9D1468C7DA95}" dt="2026-02-26T13:21:52.498" v="9"/>
        <pc:sldMkLst>
          <pc:docMk/>
          <pc:sldMk cId="990242926" sldId="770"/>
        </pc:sldMkLst>
      </pc:sldChg>
      <pc:sldChg chg="setBg">
        <pc:chgData name="Peipei Wang" userId="39720922-022c-42a2-a979-c5e7932feffe" providerId="ADAL" clId="{D674C414-BD11-46D9-9C8A-9D1468C7DA95}" dt="2026-02-26T13:21:52.498" v="9"/>
        <pc:sldMkLst>
          <pc:docMk/>
          <pc:sldMk cId="766196507" sldId="772"/>
        </pc:sldMkLst>
      </pc:sldChg>
      <pc:sldChg chg="setBg">
        <pc:chgData name="Peipei Wang" userId="39720922-022c-42a2-a979-c5e7932feffe" providerId="ADAL" clId="{D674C414-BD11-46D9-9C8A-9D1468C7DA95}" dt="2026-02-26T13:21:52.498" v="9"/>
        <pc:sldMkLst>
          <pc:docMk/>
          <pc:sldMk cId="4059508738" sldId="773"/>
        </pc:sldMkLst>
      </pc:sldChg>
      <pc:sldChg chg="setBg">
        <pc:chgData name="Peipei Wang" userId="39720922-022c-42a2-a979-c5e7932feffe" providerId="ADAL" clId="{D674C414-BD11-46D9-9C8A-9D1468C7DA95}" dt="2026-02-26T13:21:52.498" v="9"/>
        <pc:sldMkLst>
          <pc:docMk/>
          <pc:sldMk cId="2667940466" sldId="774"/>
        </pc:sldMkLst>
      </pc:sldChg>
      <pc:sldChg chg="setBg">
        <pc:chgData name="Peipei Wang" userId="39720922-022c-42a2-a979-c5e7932feffe" providerId="ADAL" clId="{D674C414-BD11-46D9-9C8A-9D1468C7DA95}" dt="2026-02-26T13:21:52.498" v="9"/>
        <pc:sldMkLst>
          <pc:docMk/>
          <pc:sldMk cId="1115541210" sldId="775"/>
        </pc:sldMkLst>
      </pc:sldChg>
      <pc:sldChg chg="setBg">
        <pc:chgData name="Peipei Wang" userId="39720922-022c-42a2-a979-c5e7932feffe" providerId="ADAL" clId="{D674C414-BD11-46D9-9C8A-9D1468C7DA95}" dt="2026-02-26T13:21:52.498" v="9"/>
        <pc:sldMkLst>
          <pc:docMk/>
          <pc:sldMk cId="1865610082" sldId="781"/>
        </pc:sldMkLst>
      </pc:sldChg>
      <pc:sldChg chg="setBg">
        <pc:chgData name="Peipei Wang" userId="39720922-022c-42a2-a979-c5e7932feffe" providerId="ADAL" clId="{D674C414-BD11-46D9-9C8A-9D1468C7DA95}" dt="2026-02-26T13:21:52.498" v="9"/>
        <pc:sldMkLst>
          <pc:docMk/>
          <pc:sldMk cId="3406319919" sldId="784"/>
        </pc:sldMkLst>
      </pc:sldChg>
      <pc:sldChg chg="setBg">
        <pc:chgData name="Peipei Wang" userId="39720922-022c-42a2-a979-c5e7932feffe" providerId="ADAL" clId="{D674C414-BD11-46D9-9C8A-9D1468C7DA95}" dt="2026-02-26T13:21:52.498" v="9"/>
        <pc:sldMkLst>
          <pc:docMk/>
          <pc:sldMk cId="433893809" sldId="785"/>
        </pc:sldMkLst>
      </pc:sldChg>
      <pc:sldChg chg="setBg">
        <pc:chgData name="Peipei Wang" userId="39720922-022c-42a2-a979-c5e7932feffe" providerId="ADAL" clId="{D674C414-BD11-46D9-9C8A-9D1468C7DA95}" dt="2026-02-26T13:21:52.498" v="9"/>
        <pc:sldMkLst>
          <pc:docMk/>
          <pc:sldMk cId="909552921" sldId="786"/>
        </pc:sldMkLst>
      </pc:sldChg>
      <pc:sldChg chg="setBg">
        <pc:chgData name="Peipei Wang" userId="39720922-022c-42a2-a979-c5e7932feffe" providerId="ADAL" clId="{D674C414-BD11-46D9-9C8A-9D1468C7DA95}" dt="2026-02-26T13:21:52.498" v="9"/>
        <pc:sldMkLst>
          <pc:docMk/>
          <pc:sldMk cId="3442957926" sldId="790"/>
        </pc:sldMkLst>
      </pc:sldChg>
      <pc:sldChg chg="setBg">
        <pc:chgData name="Peipei Wang" userId="39720922-022c-42a2-a979-c5e7932feffe" providerId="ADAL" clId="{D674C414-BD11-46D9-9C8A-9D1468C7DA95}" dt="2026-02-26T13:21:52.498" v="9"/>
        <pc:sldMkLst>
          <pc:docMk/>
          <pc:sldMk cId="1423891198" sldId="792"/>
        </pc:sldMkLst>
      </pc:sldChg>
      <pc:sldChg chg="setBg">
        <pc:chgData name="Peipei Wang" userId="39720922-022c-42a2-a979-c5e7932feffe" providerId="ADAL" clId="{D674C414-BD11-46D9-9C8A-9D1468C7DA95}" dt="2026-02-26T13:21:52.498" v="9"/>
        <pc:sldMkLst>
          <pc:docMk/>
          <pc:sldMk cId="508483507" sldId="793"/>
        </pc:sldMkLst>
      </pc:sldChg>
      <pc:sldChg chg="setBg">
        <pc:chgData name="Peipei Wang" userId="39720922-022c-42a2-a979-c5e7932feffe" providerId="ADAL" clId="{D674C414-BD11-46D9-9C8A-9D1468C7DA95}" dt="2026-02-26T13:21:52.498" v="9"/>
        <pc:sldMkLst>
          <pc:docMk/>
          <pc:sldMk cId="927582142" sldId="794"/>
        </pc:sldMkLst>
      </pc:sldChg>
      <pc:sldChg chg="setBg">
        <pc:chgData name="Peipei Wang" userId="39720922-022c-42a2-a979-c5e7932feffe" providerId="ADAL" clId="{D674C414-BD11-46D9-9C8A-9D1468C7DA95}" dt="2026-02-26T13:21:52.498" v="9"/>
        <pc:sldMkLst>
          <pc:docMk/>
          <pc:sldMk cId="1373718963" sldId="798"/>
        </pc:sldMkLst>
      </pc:sldChg>
      <pc:sldChg chg="setBg">
        <pc:chgData name="Peipei Wang" userId="39720922-022c-42a2-a979-c5e7932feffe" providerId="ADAL" clId="{D674C414-BD11-46D9-9C8A-9D1468C7DA95}" dt="2026-02-26T13:21:52.498" v="9"/>
        <pc:sldMkLst>
          <pc:docMk/>
          <pc:sldMk cId="1114918287" sldId="799"/>
        </pc:sldMkLst>
      </pc:sldChg>
      <pc:sldChg chg="setBg">
        <pc:chgData name="Peipei Wang" userId="39720922-022c-42a2-a979-c5e7932feffe" providerId="ADAL" clId="{D674C414-BD11-46D9-9C8A-9D1468C7DA95}" dt="2026-02-26T13:21:52.498" v="9"/>
        <pc:sldMkLst>
          <pc:docMk/>
          <pc:sldMk cId="2447419133" sldId="801"/>
        </pc:sldMkLst>
      </pc:sldChg>
      <pc:sldChg chg="setBg">
        <pc:chgData name="Peipei Wang" userId="39720922-022c-42a2-a979-c5e7932feffe" providerId="ADAL" clId="{D674C414-BD11-46D9-9C8A-9D1468C7DA95}" dt="2026-02-26T13:21:52.498" v="9"/>
        <pc:sldMkLst>
          <pc:docMk/>
          <pc:sldMk cId="1216677481" sldId="802"/>
        </pc:sldMkLst>
      </pc:sldChg>
      <pc:sldChg chg="setBg">
        <pc:chgData name="Peipei Wang" userId="39720922-022c-42a2-a979-c5e7932feffe" providerId="ADAL" clId="{D674C414-BD11-46D9-9C8A-9D1468C7DA95}" dt="2026-02-26T13:21:52.498" v="9"/>
        <pc:sldMkLst>
          <pc:docMk/>
          <pc:sldMk cId="2466028677" sldId="803"/>
        </pc:sldMkLst>
      </pc:sldChg>
      <pc:sldChg chg="setBg">
        <pc:chgData name="Peipei Wang" userId="39720922-022c-42a2-a979-c5e7932feffe" providerId="ADAL" clId="{D674C414-BD11-46D9-9C8A-9D1468C7DA95}" dt="2026-02-26T13:21:52.498" v="9"/>
        <pc:sldMkLst>
          <pc:docMk/>
          <pc:sldMk cId="1231969263" sldId="804"/>
        </pc:sldMkLst>
      </pc:sldChg>
      <pc:sldChg chg="setBg">
        <pc:chgData name="Peipei Wang" userId="39720922-022c-42a2-a979-c5e7932feffe" providerId="ADAL" clId="{D674C414-BD11-46D9-9C8A-9D1468C7DA95}" dt="2026-02-26T13:21:52.498" v="9"/>
        <pc:sldMkLst>
          <pc:docMk/>
          <pc:sldMk cId="3707646442" sldId="805"/>
        </pc:sldMkLst>
      </pc:sldChg>
      <pc:sldChg chg="setBg">
        <pc:chgData name="Peipei Wang" userId="39720922-022c-42a2-a979-c5e7932feffe" providerId="ADAL" clId="{D674C414-BD11-46D9-9C8A-9D1468C7DA95}" dt="2026-02-26T13:21:52.498" v="9"/>
        <pc:sldMkLst>
          <pc:docMk/>
          <pc:sldMk cId="1980544028" sldId="813"/>
        </pc:sldMkLst>
      </pc:sldChg>
      <pc:sldChg chg="setBg">
        <pc:chgData name="Peipei Wang" userId="39720922-022c-42a2-a979-c5e7932feffe" providerId="ADAL" clId="{D674C414-BD11-46D9-9C8A-9D1468C7DA95}" dt="2026-02-26T13:21:52.498" v="9"/>
        <pc:sldMkLst>
          <pc:docMk/>
          <pc:sldMk cId="1372828573" sldId="814"/>
        </pc:sldMkLst>
      </pc:sldChg>
      <pc:sldChg chg="setBg">
        <pc:chgData name="Peipei Wang" userId="39720922-022c-42a2-a979-c5e7932feffe" providerId="ADAL" clId="{D674C414-BD11-46D9-9C8A-9D1468C7DA95}" dt="2026-02-26T13:21:52.498" v="9"/>
        <pc:sldMkLst>
          <pc:docMk/>
          <pc:sldMk cId="2088737793" sldId="815"/>
        </pc:sldMkLst>
      </pc:sldChg>
      <pc:sldChg chg="del">
        <pc:chgData name="Peipei Wang" userId="39720922-022c-42a2-a979-c5e7932feffe" providerId="ADAL" clId="{D674C414-BD11-46D9-9C8A-9D1468C7DA95}" dt="2026-02-26T13:20:38.915" v="3" actId="47"/>
        <pc:sldMkLst>
          <pc:docMk/>
          <pc:sldMk cId="3696925804" sldId="817"/>
        </pc:sldMkLst>
      </pc:sldChg>
      <pc:sldChg chg="del">
        <pc:chgData name="Peipei Wang" userId="39720922-022c-42a2-a979-c5e7932feffe" providerId="ADAL" clId="{D674C414-BD11-46D9-9C8A-9D1468C7DA95}" dt="2026-02-26T13:20:38.915" v="3" actId="47"/>
        <pc:sldMkLst>
          <pc:docMk/>
          <pc:sldMk cId="273758484" sldId="818"/>
        </pc:sldMkLst>
      </pc:sldChg>
      <pc:sldChg chg="del">
        <pc:chgData name="Peipei Wang" userId="39720922-022c-42a2-a979-c5e7932feffe" providerId="ADAL" clId="{D674C414-BD11-46D9-9C8A-9D1468C7DA95}" dt="2026-02-26T13:20:38.915" v="3" actId="47"/>
        <pc:sldMkLst>
          <pc:docMk/>
          <pc:sldMk cId="4028851214" sldId="819"/>
        </pc:sldMkLst>
      </pc:sldChg>
      <pc:sldChg chg="setBg">
        <pc:chgData name="Peipei Wang" userId="39720922-022c-42a2-a979-c5e7932feffe" providerId="ADAL" clId="{D674C414-BD11-46D9-9C8A-9D1468C7DA95}" dt="2026-02-26T13:21:52.498" v="9"/>
        <pc:sldMkLst>
          <pc:docMk/>
          <pc:sldMk cId="790540272" sldId="820"/>
        </pc:sldMkLst>
      </pc:sldChg>
      <pc:sldChg chg="setBg">
        <pc:chgData name="Peipei Wang" userId="39720922-022c-42a2-a979-c5e7932feffe" providerId="ADAL" clId="{D674C414-BD11-46D9-9C8A-9D1468C7DA95}" dt="2026-02-26T13:21:52.498" v="9"/>
        <pc:sldMkLst>
          <pc:docMk/>
          <pc:sldMk cId="2702637444" sldId="821"/>
        </pc:sldMkLst>
      </pc:sldChg>
      <pc:sldChg chg="setBg">
        <pc:chgData name="Peipei Wang" userId="39720922-022c-42a2-a979-c5e7932feffe" providerId="ADAL" clId="{D674C414-BD11-46D9-9C8A-9D1468C7DA95}" dt="2026-02-26T13:21:52.498" v="9"/>
        <pc:sldMkLst>
          <pc:docMk/>
          <pc:sldMk cId="3193008678" sldId="822"/>
        </pc:sldMkLst>
      </pc:sldChg>
      <pc:sldChg chg="setBg">
        <pc:chgData name="Peipei Wang" userId="39720922-022c-42a2-a979-c5e7932feffe" providerId="ADAL" clId="{D674C414-BD11-46D9-9C8A-9D1468C7DA95}" dt="2026-02-26T13:21:52.498" v="9"/>
        <pc:sldMkLst>
          <pc:docMk/>
          <pc:sldMk cId="669652337" sldId="825"/>
        </pc:sldMkLst>
      </pc:sldChg>
      <pc:sldChg chg="del">
        <pc:chgData name="Peipei Wang" userId="39720922-022c-42a2-a979-c5e7932feffe" providerId="ADAL" clId="{D674C414-BD11-46D9-9C8A-9D1468C7DA95}" dt="2026-02-26T13:20:46.423" v="4" actId="47"/>
        <pc:sldMkLst>
          <pc:docMk/>
          <pc:sldMk cId="1727205667" sldId="826"/>
        </pc:sldMkLst>
      </pc:sldChg>
      <pc:sldChg chg="del">
        <pc:chgData name="Peipei Wang" userId="39720922-022c-42a2-a979-c5e7932feffe" providerId="ADAL" clId="{D674C414-BD11-46D9-9C8A-9D1468C7DA95}" dt="2026-02-26T13:20:51.100" v="5" actId="47"/>
        <pc:sldMkLst>
          <pc:docMk/>
          <pc:sldMk cId="1845473809" sldId="827"/>
        </pc:sldMkLst>
      </pc:sldChg>
      <pc:sldChg chg="del">
        <pc:chgData name="Peipei Wang" userId="39720922-022c-42a2-a979-c5e7932feffe" providerId="ADAL" clId="{D674C414-BD11-46D9-9C8A-9D1468C7DA95}" dt="2026-02-26T13:21:05.334" v="6" actId="47"/>
        <pc:sldMkLst>
          <pc:docMk/>
          <pc:sldMk cId="1217387674" sldId="828"/>
        </pc:sldMkLst>
      </pc:sldChg>
      <pc:sldChg chg="del">
        <pc:chgData name="Peipei Wang" userId="39720922-022c-42a2-a979-c5e7932feffe" providerId="ADAL" clId="{D674C414-BD11-46D9-9C8A-9D1468C7DA95}" dt="2026-02-26T13:21:05.334" v="6" actId="47"/>
        <pc:sldMkLst>
          <pc:docMk/>
          <pc:sldMk cId="2684731435" sldId="829"/>
        </pc:sldMkLst>
      </pc:sldChg>
      <pc:sldChg chg="del">
        <pc:chgData name="Peipei Wang" userId="39720922-022c-42a2-a979-c5e7932feffe" providerId="ADAL" clId="{D674C414-BD11-46D9-9C8A-9D1468C7DA95}" dt="2026-02-26T13:21:05.334" v="6" actId="47"/>
        <pc:sldMkLst>
          <pc:docMk/>
          <pc:sldMk cId="2419901044" sldId="830"/>
        </pc:sldMkLst>
      </pc:sldChg>
      <pc:sldChg chg="setBg">
        <pc:chgData name="Peipei Wang" userId="39720922-022c-42a2-a979-c5e7932feffe" providerId="ADAL" clId="{D674C414-BD11-46D9-9C8A-9D1468C7DA95}" dt="2026-02-26T13:21:52.498" v="9"/>
        <pc:sldMkLst>
          <pc:docMk/>
          <pc:sldMk cId="106541760" sldId="833"/>
        </pc:sldMkLst>
      </pc:sldChg>
      <pc:sldChg chg="setBg">
        <pc:chgData name="Peipei Wang" userId="39720922-022c-42a2-a979-c5e7932feffe" providerId="ADAL" clId="{D674C414-BD11-46D9-9C8A-9D1468C7DA95}" dt="2026-02-26T13:21:52.498" v="9"/>
        <pc:sldMkLst>
          <pc:docMk/>
          <pc:sldMk cId="1602079032" sldId="838"/>
        </pc:sldMkLst>
      </pc:sldChg>
      <pc:sldChg chg="setBg">
        <pc:chgData name="Peipei Wang" userId="39720922-022c-42a2-a979-c5e7932feffe" providerId="ADAL" clId="{D674C414-BD11-46D9-9C8A-9D1468C7DA95}" dt="2026-02-26T13:21:52.498" v="9"/>
        <pc:sldMkLst>
          <pc:docMk/>
          <pc:sldMk cId="1215215979" sldId="839"/>
        </pc:sldMkLst>
      </pc:sldChg>
      <pc:sldChg chg="setBg">
        <pc:chgData name="Peipei Wang" userId="39720922-022c-42a2-a979-c5e7932feffe" providerId="ADAL" clId="{D674C414-BD11-46D9-9C8A-9D1468C7DA95}" dt="2026-02-26T13:21:52.498" v="9"/>
        <pc:sldMkLst>
          <pc:docMk/>
          <pc:sldMk cId="1478167876" sldId="840"/>
        </pc:sldMkLst>
      </pc:sldChg>
      <pc:sldChg chg="setBg">
        <pc:chgData name="Peipei Wang" userId="39720922-022c-42a2-a979-c5e7932feffe" providerId="ADAL" clId="{D674C414-BD11-46D9-9C8A-9D1468C7DA95}" dt="2026-02-26T13:21:52.498" v="9"/>
        <pc:sldMkLst>
          <pc:docMk/>
          <pc:sldMk cId="732739115" sldId="841"/>
        </pc:sldMkLst>
      </pc:sldChg>
      <pc:sldChg chg="setBg">
        <pc:chgData name="Peipei Wang" userId="39720922-022c-42a2-a979-c5e7932feffe" providerId="ADAL" clId="{D674C414-BD11-46D9-9C8A-9D1468C7DA95}" dt="2026-02-26T13:21:52.498" v="9"/>
        <pc:sldMkLst>
          <pc:docMk/>
          <pc:sldMk cId="4043758267" sldId="847"/>
        </pc:sldMkLst>
      </pc:sldChg>
      <pc:sldChg chg="setBg">
        <pc:chgData name="Peipei Wang" userId="39720922-022c-42a2-a979-c5e7932feffe" providerId="ADAL" clId="{D674C414-BD11-46D9-9C8A-9D1468C7DA95}" dt="2026-02-26T13:21:52.498" v="9"/>
        <pc:sldMkLst>
          <pc:docMk/>
          <pc:sldMk cId="701594695" sldId="848"/>
        </pc:sldMkLst>
      </pc:sldChg>
      <pc:sldChg chg="setBg">
        <pc:chgData name="Peipei Wang" userId="39720922-022c-42a2-a979-c5e7932feffe" providerId="ADAL" clId="{D674C414-BD11-46D9-9C8A-9D1468C7DA95}" dt="2026-02-26T13:21:52.498" v="9"/>
        <pc:sldMkLst>
          <pc:docMk/>
          <pc:sldMk cId="765280289" sldId="852"/>
        </pc:sldMkLst>
      </pc:sldChg>
      <pc:sldChg chg="setBg">
        <pc:chgData name="Peipei Wang" userId="39720922-022c-42a2-a979-c5e7932feffe" providerId="ADAL" clId="{D674C414-BD11-46D9-9C8A-9D1468C7DA95}" dt="2026-02-26T13:21:52.498" v="9"/>
        <pc:sldMkLst>
          <pc:docMk/>
          <pc:sldMk cId="1755479551" sldId="854"/>
        </pc:sldMkLst>
      </pc:sldChg>
      <pc:sldChg chg="setBg">
        <pc:chgData name="Peipei Wang" userId="39720922-022c-42a2-a979-c5e7932feffe" providerId="ADAL" clId="{D674C414-BD11-46D9-9C8A-9D1468C7DA95}" dt="2026-02-26T13:21:52.498" v="9"/>
        <pc:sldMkLst>
          <pc:docMk/>
          <pc:sldMk cId="2842369977" sldId="855"/>
        </pc:sldMkLst>
      </pc:sldChg>
      <pc:sldChg chg="setBg">
        <pc:chgData name="Peipei Wang" userId="39720922-022c-42a2-a979-c5e7932feffe" providerId="ADAL" clId="{D674C414-BD11-46D9-9C8A-9D1468C7DA95}" dt="2026-02-26T13:21:52.498" v="9"/>
        <pc:sldMkLst>
          <pc:docMk/>
          <pc:sldMk cId="2616775274" sldId="859"/>
        </pc:sldMkLst>
      </pc:sldChg>
      <pc:sldChg chg="setBg">
        <pc:chgData name="Peipei Wang" userId="39720922-022c-42a2-a979-c5e7932feffe" providerId="ADAL" clId="{D674C414-BD11-46D9-9C8A-9D1468C7DA95}" dt="2026-02-26T13:21:52.498" v="9"/>
        <pc:sldMkLst>
          <pc:docMk/>
          <pc:sldMk cId="1592792125" sldId="860"/>
        </pc:sldMkLst>
      </pc:sldChg>
      <pc:sldChg chg="setBg">
        <pc:chgData name="Peipei Wang" userId="39720922-022c-42a2-a979-c5e7932feffe" providerId="ADAL" clId="{D674C414-BD11-46D9-9C8A-9D1468C7DA95}" dt="2026-02-26T13:21:52.498" v="9"/>
        <pc:sldMkLst>
          <pc:docMk/>
          <pc:sldMk cId="927524946" sldId="861"/>
        </pc:sldMkLst>
      </pc:sldChg>
      <pc:sldChg chg="setBg">
        <pc:chgData name="Peipei Wang" userId="39720922-022c-42a2-a979-c5e7932feffe" providerId="ADAL" clId="{D674C414-BD11-46D9-9C8A-9D1468C7DA95}" dt="2026-02-26T13:21:52.498" v="9"/>
        <pc:sldMkLst>
          <pc:docMk/>
          <pc:sldMk cId="2986213044" sldId="862"/>
        </pc:sldMkLst>
      </pc:sldChg>
      <pc:sldChg chg="setBg">
        <pc:chgData name="Peipei Wang" userId="39720922-022c-42a2-a979-c5e7932feffe" providerId="ADAL" clId="{D674C414-BD11-46D9-9C8A-9D1468C7DA95}" dt="2026-02-26T13:21:52.498" v="9"/>
        <pc:sldMkLst>
          <pc:docMk/>
          <pc:sldMk cId="2223973994" sldId="865"/>
        </pc:sldMkLst>
      </pc:sldChg>
      <pc:sldChg chg="setBg">
        <pc:chgData name="Peipei Wang" userId="39720922-022c-42a2-a979-c5e7932feffe" providerId="ADAL" clId="{D674C414-BD11-46D9-9C8A-9D1468C7DA95}" dt="2026-02-26T13:21:52.498" v="9"/>
        <pc:sldMkLst>
          <pc:docMk/>
          <pc:sldMk cId="1247474556" sldId="866"/>
        </pc:sldMkLst>
      </pc:sldChg>
      <pc:sldChg chg="setBg">
        <pc:chgData name="Peipei Wang" userId="39720922-022c-42a2-a979-c5e7932feffe" providerId="ADAL" clId="{D674C414-BD11-46D9-9C8A-9D1468C7DA95}" dt="2026-02-26T13:21:52.498" v="9"/>
        <pc:sldMkLst>
          <pc:docMk/>
          <pc:sldMk cId="3289791299" sldId="867"/>
        </pc:sldMkLst>
      </pc:sldChg>
      <pc:sldChg chg="setBg">
        <pc:chgData name="Peipei Wang" userId="39720922-022c-42a2-a979-c5e7932feffe" providerId="ADAL" clId="{D674C414-BD11-46D9-9C8A-9D1468C7DA95}" dt="2026-02-26T13:21:52.498" v="9"/>
        <pc:sldMkLst>
          <pc:docMk/>
          <pc:sldMk cId="3543527085" sldId="868"/>
        </pc:sldMkLst>
      </pc:sldChg>
      <pc:sldChg chg="setBg">
        <pc:chgData name="Peipei Wang" userId="39720922-022c-42a2-a979-c5e7932feffe" providerId="ADAL" clId="{D674C414-BD11-46D9-9C8A-9D1468C7DA95}" dt="2026-02-26T13:21:52.498" v="9"/>
        <pc:sldMkLst>
          <pc:docMk/>
          <pc:sldMk cId="1827365228" sldId="869"/>
        </pc:sldMkLst>
      </pc:sldChg>
      <pc:sldChg chg="setBg">
        <pc:chgData name="Peipei Wang" userId="39720922-022c-42a2-a979-c5e7932feffe" providerId="ADAL" clId="{D674C414-BD11-46D9-9C8A-9D1468C7DA95}" dt="2026-02-26T13:21:52.498" v="9"/>
        <pc:sldMkLst>
          <pc:docMk/>
          <pc:sldMk cId="3670404895" sldId="870"/>
        </pc:sldMkLst>
      </pc:sldChg>
      <pc:sldChg chg="setBg">
        <pc:chgData name="Peipei Wang" userId="39720922-022c-42a2-a979-c5e7932feffe" providerId="ADAL" clId="{D674C414-BD11-46D9-9C8A-9D1468C7DA95}" dt="2026-02-26T13:21:52.498" v="9"/>
        <pc:sldMkLst>
          <pc:docMk/>
          <pc:sldMk cId="902870891" sldId="871"/>
        </pc:sldMkLst>
      </pc:sldChg>
      <pc:sldChg chg="setBg">
        <pc:chgData name="Peipei Wang" userId="39720922-022c-42a2-a979-c5e7932feffe" providerId="ADAL" clId="{D674C414-BD11-46D9-9C8A-9D1468C7DA95}" dt="2026-02-26T13:21:52.498" v="9"/>
        <pc:sldMkLst>
          <pc:docMk/>
          <pc:sldMk cId="843702021" sldId="874"/>
        </pc:sldMkLst>
      </pc:sldChg>
      <pc:sldChg chg="setBg">
        <pc:chgData name="Peipei Wang" userId="39720922-022c-42a2-a979-c5e7932feffe" providerId="ADAL" clId="{D674C414-BD11-46D9-9C8A-9D1468C7DA95}" dt="2026-02-26T13:21:52.498" v="9"/>
        <pc:sldMkLst>
          <pc:docMk/>
          <pc:sldMk cId="2669994746" sldId="876"/>
        </pc:sldMkLst>
      </pc:sldChg>
      <pc:sldChg chg="setBg">
        <pc:chgData name="Peipei Wang" userId="39720922-022c-42a2-a979-c5e7932feffe" providerId="ADAL" clId="{D674C414-BD11-46D9-9C8A-9D1468C7DA95}" dt="2026-02-26T13:21:52.498" v="9"/>
        <pc:sldMkLst>
          <pc:docMk/>
          <pc:sldMk cId="1549913262" sldId="877"/>
        </pc:sldMkLst>
      </pc:sldChg>
      <pc:sldChg chg="setBg">
        <pc:chgData name="Peipei Wang" userId="39720922-022c-42a2-a979-c5e7932feffe" providerId="ADAL" clId="{D674C414-BD11-46D9-9C8A-9D1468C7DA95}" dt="2026-02-26T13:21:52.498" v="9"/>
        <pc:sldMkLst>
          <pc:docMk/>
          <pc:sldMk cId="166463837" sldId="879"/>
        </pc:sldMkLst>
      </pc:sldChg>
      <pc:sldChg chg="setBg">
        <pc:chgData name="Peipei Wang" userId="39720922-022c-42a2-a979-c5e7932feffe" providerId="ADAL" clId="{D674C414-BD11-46D9-9C8A-9D1468C7DA95}" dt="2026-02-26T13:21:52.498" v="9"/>
        <pc:sldMkLst>
          <pc:docMk/>
          <pc:sldMk cId="2807873704" sldId="880"/>
        </pc:sldMkLst>
      </pc:sldChg>
      <pc:sldChg chg="setBg">
        <pc:chgData name="Peipei Wang" userId="39720922-022c-42a2-a979-c5e7932feffe" providerId="ADAL" clId="{D674C414-BD11-46D9-9C8A-9D1468C7DA95}" dt="2026-02-26T13:21:52.498" v="9"/>
        <pc:sldMkLst>
          <pc:docMk/>
          <pc:sldMk cId="4269891872" sldId="881"/>
        </pc:sldMkLst>
      </pc:sldChg>
      <pc:sldChg chg="setBg">
        <pc:chgData name="Peipei Wang" userId="39720922-022c-42a2-a979-c5e7932feffe" providerId="ADAL" clId="{D674C414-BD11-46D9-9C8A-9D1468C7DA95}" dt="2026-02-26T13:21:52.498" v="9"/>
        <pc:sldMkLst>
          <pc:docMk/>
          <pc:sldMk cId="3149709084" sldId="882"/>
        </pc:sldMkLst>
      </pc:sldChg>
      <pc:sldChg chg="setBg">
        <pc:chgData name="Peipei Wang" userId="39720922-022c-42a2-a979-c5e7932feffe" providerId="ADAL" clId="{D674C414-BD11-46D9-9C8A-9D1468C7DA95}" dt="2026-02-26T13:21:52.498" v="9"/>
        <pc:sldMkLst>
          <pc:docMk/>
          <pc:sldMk cId="4153299307" sldId="883"/>
        </pc:sldMkLst>
      </pc:sldChg>
      <pc:sldChg chg="setBg">
        <pc:chgData name="Peipei Wang" userId="39720922-022c-42a2-a979-c5e7932feffe" providerId="ADAL" clId="{D674C414-BD11-46D9-9C8A-9D1468C7DA95}" dt="2026-02-26T13:21:52.498" v="9"/>
        <pc:sldMkLst>
          <pc:docMk/>
          <pc:sldMk cId="229568899" sldId="884"/>
        </pc:sldMkLst>
      </pc:sldChg>
      <pc:sldChg chg="setBg">
        <pc:chgData name="Peipei Wang" userId="39720922-022c-42a2-a979-c5e7932feffe" providerId="ADAL" clId="{D674C414-BD11-46D9-9C8A-9D1468C7DA95}" dt="2026-02-26T13:21:52.498" v="9"/>
        <pc:sldMkLst>
          <pc:docMk/>
          <pc:sldMk cId="1925679531" sldId="888"/>
        </pc:sldMkLst>
      </pc:sldChg>
      <pc:sldChg chg="setBg">
        <pc:chgData name="Peipei Wang" userId="39720922-022c-42a2-a979-c5e7932feffe" providerId="ADAL" clId="{D674C414-BD11-46D9-9C8A-9D1468C7DA95}" dt="2026-02-26T13:21:52.498" v="9"/>
        <pc:sldMkLst>
          <pc:docMk/>
          <pc:sldMk cId="4131652098" sldId="889"/>
        </pc:sldMkLst>
      </pc:sldChg>
      <pc:sldChg chg="del">
        <pc:chgData name="Peipei Wang" userId="39720922-022c-42a2-a979-c5e7932feffe" providerId="ADAL" clId="{D674C414-BD11-46D9-9C8A-9D1468C7DA95}" dt="2026-02-26T13:18:51.092" v="0" actId="47"/>
        <pc:sldMkLst>
          <pc:docMk/>
          <pc:sldMk cId="3698085644" sldId="8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D8268-8373-7722-D4FC-42EB8016342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3010EAE2-10BF-6FFC-8977-7D8E385177C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9145C-9867-451E-8ED1-28CCED779011}" type="datetimeFigureOut">
              <a:rPr lang="fi-FI" smtClean="0"/>
              <a:t>26.2.2026</a:t>
            </a:fld>
            <a:endParaRPr lang="fi-FI"/>
          </a:p>
        </p:txBody>
      </p:sp>
      <p:sp>
        <p:nvSpPr>
          <p:cNvPr id="4" name="Footer Placeholder 3">
            <a:extLst>
              <a:ext uri="{FF2B5EF4-FFF2-40B4-BE49-F238E27FC236}">
                <a16:creationId xmlns:a16="http://schemas.microsoft.com/office/drawing/2014/main" id="{51A830D0-F588-647C-768A-9FCE96C3C9D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781535EF-4C0A-FCCC-C5F8-B2C62BFB44D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4B43A1-14CF-492F-B89A-4A9082376079}" type="slidenum">
              <a:rPr lang="fi-FI" smtClean="0"/>
              <a:t>‹Nr.›</a:t>
            </a:fld>
            <a:endParaRPr lang="fi-FI"/>
          </a:p>
        </p:txBody>
      </p:sp>
    </p:spTree>
    <p:extLst>
      <p:ext uri="{BB962C8B-B14F-4D97-AF65-F5344CB8AC3E}">
        <p14:creationId xmlns:p14="http://schemas.microsoft.com/office/powerpoint/2010/main" val="302083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1DE02F7-D44C-7542-AEC1-3DCDA0342958}" type="datetimeFigureOut">
              <a:rPr lang="fr-FR" smtClean="0"/>
              <a:t>26/02/2026</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AB7962-45DB-C247-BA8B-E08713ACE2AB}" type="slidenum">
              <a:rPr lang="fr-FR" smtClean="0"/>
              <a:t>‹Nr.›</a:t>
            </a:fld>
            <a:endParaRPr lang="fr-FR"/>
          </a:p>
        </p:txBody>
      </p:sp>
    </p:spTree>
    <p:extLst>
      <p:ext uri="{BB962C8B-B14F-4D97-AF65-F5344CB8AC3E}">
        <p14:creationId xmlns:p14="http://schemas.microsoft.com/office/powerpoint/2010/main" val="15083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8DB6-BE62-DED9-F9C9-0A9D636BD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047BF-2C72-0400-64FC-8396919DA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28CAB-379D-9738-3A6D-223FF4000010}"/>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E6CA1F21-7A35-911C-ACDC-891752D32212}"/>
              </a:ext>
            </a:extLst>
          </p:cNvPr>
          <p:cNvSpPr>
            <a:spLocks noGrp="1"/>
          </p:cNvSpPr>
          <p:nvPr>
            <p:ph type="sldNum" sz="quarter" idx="5"/>
          </p:nvPr>
        </p:nvSpPr>
        <p:spPr/>
        <p:txBody>
          <a:bodyPr/>
          <a:lstStyle/>
          <a:p>
            <a:fld id="{30AB7962-45DB-C247-BA8B-E08713ACE2AB}" type="slidenum">
              <a:rPr lang="fr-FR" smtClean="0"/>
              <a:t>5</a:t>
            </a:fld>
            <a:endParaRPr lang="fr-FR"/>
          </a:p>
        </p:txBody>
      </p:sp>
    </p:spTree>
    <p:extLst>
      <p:ext uri="{BB962C8B-B14F-4D97-AF65-F5344CB8AC3E}">
        <p14:creationId xmlns:p14="http://schemas.microsoft.com/office/powerpoint/2010/main" val="358607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1AD26F7-68AE-4C0E-83E9-2CD2896B529B}" type="slidenum">
              <a:rPr lang="de-DE" smtClean="0"/>
              <a:t>71</a:t>
            </a:fld>
            <a:endParaRPr lang="de-DE"/>
          </a:p>
        </p:txBody>
      </p:sp>
    </p:spTree>
    <p:extLst>
      <p:ext uri="{BB962C8B-B14F-4D97-AF65-F5344CB8AC3E}">
        <p14:creationId xmlns:p14="http://schemas.microsoft.com/office/powerpoint/2010/main" val="281126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AB7962-45DB-C247-BA8B-E08713ACE2AB}" type="slidenum">
              <a:rPr lang="fr-FR" smtClean="0"/>
              <a:t>83</a:t>
            </a:fld>
            <a:endParaRPr lang="fr-FR"/>
          </a:p>
        </p:txBody>
      </p:sp>
    </p:spTree>
    <p:extLst>
      <p:ext uri="{BB962C8B-B14F-4D97-AF65-F5344CB8AC3E}">
        <p14:creationId xmlns:p14="http://schemas.microsoft.com/office/powerpoint/2010/main" val="217085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1AD26F7-68AE-4C0E-83E9-2CD2896B529B}" type="slidenum">
              <a:rPr lang="de-DE" smtClean="0"/>
              <a:t>86</a:t>
            </a:fld>
            <a:endParaRPr lang="de-DE"/>
          </a:p>
        </p:txBody>
      </p:sp>
    </p:spTree>
    <p:extLst>
      <p:ext uri="{BB962C8B-B14F-4D97-AF65-F5344CB8AC3E}">
        <p14:creationId xmlns:p14="http://schemas.microsoft.com/office/powerpoint/2010/main" val="309552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1AD26F7-68AE-4C0E-83E9-2CD2896B529B}" type="slidenum">
              <a:rPr lang="de-DE" smtClean="0"/>
              <a:t>87</a:t>
            </a:fld>
            <a:endParaRPr lang="de-DE"/>
          </a:p>
        </p:txBody>
      </p:sp>
    </p:spTree>
    <p:extLst>
      <p:ext uri="{BB962C8B-B14F-4D97-AF65-F5344CB8AC3E}">
        <p14:creationId xmlns:p14="http://schemas.microsoft.com/office/powerpoint/2010/main" val="10180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AB7962-45DB-C247-BA8B-E08713ACE2AB}" type="slidenum">
              <a:rPr lang="fr-FR" smtClean="0"/>
              <a:t>94</a:t>
            </a:fld>
            <a:endParaRPr lang="fr-FR"/>
          </a:p>
        </p:txBody>
      </p:sp>
    </p:spTree>
    <p:extLst>
      <p:ext uri="{BB962C8B-B14F-4D97-AF65-F5344CB8AC3E}">
        <p14:creationId xmlns:p14="http://schemas.microsoft.com/office/powerpoint/2010/main" val="132405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102</a:t>
            </a:fld>
            <a:endParaRPr lang="fr-FR"/>
          </a:p>
        </p:txBody>
      </p:sp>
    </p:spTree>
    <p:extLst>
      <p:ext uri="{BB962C8B-B14F-4D97-AF65-F5344CB8AC3E}">
        <p14:creationId xmlns:p14="http://schemas.microsoft.com/office/powerpoint/2010/main" val="427204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AB7962-45DB-C247-BA8B-E08713ACE2AB}" type="slidenum">
              <a:rPr lang="fr-FR" smtClean="0"/>
              <a:t>108</a:t>
            </a:fld>
            <a:endParaRPr lang="fr-FR"/>
          </a:p>
        </p:txBody>
      </p:sp>
    </p:spTree>
    <p:extLst>
      <p:ext uri="{BB962C8B-B14F-4D97-AF65-F5344CB8AC3E}">
        <p14:creationId xmlns:p14="http://schemas.microsoft.com/office/powerpoint/2010/main" val="71119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6DAE-31E2-CEE0-2FE0-D6D76D420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156B5-CC4E-9BFE-4615-DC6F29735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2EB7B-4D82-36AF-D9E1-72D53D942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6D3893-32C2-1761-BF68-BB35806DE712}"/>
              </a:ext>
            </a:extLst>
          </p:cNvPr>
          <p:cNvSpPr>
            <a:spLocks noGrp="1"/>
          </p:cNvSpPr>
          <p:nvPr>
            <p:ph type="sldNum" sz="quarter" idx="5"/>
          </p:nvPr>
        </p:nvSpPr>
        <p:spPr/>
        <p:txBody>
          <a:bodyPr/>
          <a:lstStyle/>
          <a:p>
            <a:fld id="{30AB7962-45DB-C247-BA8B-E08713ACE2AB}" type="slidenum">
              <a:rPr lang="fr-FR" smtClean="0"/>
              <a:t>110</a:t>
            </a:fld>
            <a:endParaRPr lang="fr-FR"/>
          </a:p>
        </p:txBody>
      </p:sp>
    </p:spTree>
    <p:extLst>
      <p:ext uri="{BB962C8B-B14F-4D97-AF65-F5344CB8AC3E}">
        <p14:creationId xmlns:p14="http://schemas.microsoft.com/office/powerpoint/2010/main" val="114469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72F8-7DD1-FB33-314F-100A500CE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ACD82-67E0-99BF-642E-26081F7EB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EB45C-7CDC-727C-42F3-F3E9ED007B9F}"/>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2D3A201C-3217-7017-7AC3-80FF14F1B5A1}"/>
              </a:ext>
            </a:extLst>
          </p:cNvPr>
          <p:cNvSpPr>
            <a:spLocks noGrp="1"/>
          </p:cNvSpPr>
          <p:nvPr>
            <p:ph type="sldNum" sz="quarter" idx="5"/>
          </p:nvPr>
        </p:nvSpPr>
        <p:spPr/>
        <p:txBody>
          <a:bodyPr/>
          <a:lstStyle/>
          <a:p>
            <a:fld id="{30AB7962-45DB-C247-BA8B-E08713ACE2AB}" type="slidenum">
              <a:rPr lang="fr-FR" smtClean="0"/>
              <a:t>127</a:t>
            </a:fld>
            <a:endParaRPr lang="fr-FR"/>
          </a:p>
        </p:txBody>
      </p:sp>
    </p:spTree>
    <p:extLst>
      <p:ext uri="{BB962C8B-B14F-4D97-AF65-F5344CB8AC3E}">
        <p14:creationId xmlns:p14="http://schemas.microsoft.com/office/powerpoint/2010/main" val="7002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AB7962-45DB-C247-BA8B-E08713ACE2AB}" type="slidenum">
              <a:rPr lang="fr-FR" smtClean="0"/>
              <a:t>144</a:t>
            </a:fld>
            <a:endParaRPr lang="fr-FR"/>
          </a:p>
        </p:txBody>
      </p:sp>
    </p:spTree>
    <p:extLst>
      <p:ext uri="{BB962C8B-B14F-4D97-AF65-F5344CB8AC3E}">
        <p14:creationId xmlns:p14="http://schemas.microsoft.com/office/powerpoint/2010/main" val="260984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0D61-09B1-3E1A-5487-9FCF6A183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D3A6-165F-42A8-5B20-FF4A29338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B4E86-C6C2-6BE9-8420-78AC9E8A5B8C}"/>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49674C70-7140-E750-4FF9-3C6C069AEC3E}"/>
              </a:ext>
            </a:extLst>
          </p:cNvPr>
          <p:cNvSpPr>
            <a:spLocks noGrp="1"/>
          </p:cNvSpPr>
          <p:nvPr>
            <p:ph type="sldNum" sz="quarter" idx="5"/>
          </p:nvPr>
        </p:nvSpPr>
        <p:spPr/>
        <p:txBody>
          <a:bodyPr/>
          <a:lstStyle/>
          <a:p>
            <a:fld id="{30AB7962-45DB-C247-BA8B-E08713ACE2AB}" type="slidenum">
              <a:rPr lang="fr-FR" smtClean="0"/>
              <a:t>6</a:t>
            </a:fld>
            <a:endParaRPr lang="fr-FR"/>
          </a:p>
        </p:txBody>
      </p:sp>
    </p:spTree>
    <p:extLst>
      <p:ext uri="{BB962C8B-B14F-4D97-AF65-F5344CB8AC3E}">
        <p14:creationId xmlns:p14="http://schemas.microsoft.com/office/powerpoint/2010/main" val="189275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643706DE-2D58-4A95-974E-49E971A1D47D}" type="slidenum">
              <a:rPr lang="en-GB" smtClean="0"/>
              <a:t>15</a:t>
            </a:fld>
            <a:endParaRPr lang="en-GB"/>
          </a:p>
        </p:txBody>
      </p:sp>
    </p:spTree>
    <p:extLst>
      <p:ext uri="{BB962C8B-B14F-4D97-AF65-F5344CB8AC3E}">
        <p14:creationId xmlns:p14="http://schemas.microsoft.com/office/powerpoint/2010/main" val="97847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03.09.25 Decision 1 page for the why and comparison old/new </a:t>
            </a:r>
            <a:r>
              <a:rPr lang="en-GB">
                <a:sym typeface="Wingdings" panose="05000000000000000000" pitchFamily="2" charset="2"/>
              </a:rPr>
              <a:t> </a:t>
            </a:r>
            <a:r>
              <a:rPr lang="en-GB"/>
              <a:t>Definitions must be changed to Terms Definitions – proposal to prepare </a:t>
            </a:r>
            <a:r>
              <a:rPr lang="en-GB">
                <a:sym typeface="Wingdings" panose="05000000000000000000" pitchFamily="2" charset="2"/>
              </a:rPr>
              <a:t> Lead Pepe with Ari &amp; Andreas </a:t>
            </a:r>
            <a:endParaRPr lang="en-GB"/>
          </a:p>
        </p:txBody>
      </p:sp>
      <p:sp>
        <p:nvSpPr>
          <p:cNvPr id="4" name="Slide Number Placeholder 3"/>
          <p:cNvSpPr>
            <a:spLocks noGrp="1"/>
          </p:cNvSpPr>
          <p:nvPr>
            <p:ph type="sldNum" sz="quarter" idx="5"/>
          </p:nvPr>
        </p:nvSpPr>
        <p:spPr/>
        <p:txBody>
          <a:bodyPr/>
          <a:lstStyle/>
          <a:p>
            <a:fld id="{30AB7962-45DB-C247-BA8B-E08713ACE2AB}" type="slidenum">
              <a:rPr lang="fr-FR" smtClean="0"/>
              <a:t>17</a:t>
            </a:fld>
            <a:endParaRPr lang="fr-FR"/>
          </a:p>
        </p:txBody>
      </p:sp>
    </p:spTree>
    <p:extLst>
      <p:ext uri="{BB962C8B-B14F-4D97-AF65-F5344CB8AC3E}">
        <p14:creationId xmlns:p14="http://schemas.microsoft.com/office/powerpoint/2010/main" val="3751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AB7962-45DB-C247-BA8B-E08713ACE2AB}" type="slidenum">
              <a:rPr lang="fr-FR" smtClean="0"/>
              <a:t>30</a:t>
            </a:fld>
            <a:endParaRPr lang="fr-FR"/>
          </a:p>
        </p:txBody>
      </p:sp>
    </p:spTree>
    <p:extLst>
      <p:ext uri="{BB962C8B-B14F-4D97-AF65-F5344CB8AC3E}">
        <p14:creationId xmlns:p14="http://schemas.microsoft.com/office/powerpoint/2010/main" val="223626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31</a:t>
            </a:fld>
            <a:endParaRPr lang="fr-FR"/>
          </a:p>
        </p:txBody>
      </p:sp>
    </p:spTree>
    <p:extLst>
      <p:ext uri="{BB962C8B-B14F-4D97-AF65-F5344CB8AC3E}">
        <p14:creationId xmlns:p14="http://schemas.microsoft.com/office/powerpoint/2010/main" val="62748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51</a:t>
            </a:fld>
            <a:endParaRPr lang="fr-FR"/>
          </a:p>
        </p:txBody>
      </p:sp>
    </p:spTree>
    <p:extLst>
      <p:ext uri="{BB962C8B-B14F-4D97-AF65-F5344CB8AC3E}">
        <p14:creationId xmlns:p14="http://schemas.microsoft.com/office/powerpoint/2010/main" val="213758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63</a:t>
            </a:fld>
            <a:endParaRPr lang="fr-FR"/>
          </a:p>
        </p:txBody>
      </p:sp>
    </p:spTree>
    <p:extLst>
      <p:ext uri="{BB962C8B-B14F-4D97-AF65-F5344CB8AC3E}">
        <p14:creationId xmlns:p14="http://schemas.microsoft.com/office/powerpoint/2010/main" val="68518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65</a:t>
            </a:fld>
            <a:endParaRPr lang="fr-FR"/>
          </a:p>
        </p:txBody>
      </p:sp>
    </p:spTree>
    <p:extLst>
      <p:ext uri="{BB962C8B-B14F-4D97-AF65-F5344CB8AC3E}">
        <p14:creationId xmlns:p14="http://schemas.microsoft.com/office/powerpoint/2010/main" val="269841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C1E2282-9541-B04E-BF68-EDBC1FE74825}"/>
              </a:ext>
            </a:extLst>
          </p:cNvPr>
          <p:cNvGraphicFramePr>
            <a:graphicFrameLocks noChangeAspect="1"/>
          </p:cNvGraphicFramePr>
          <p:nvPr userDrawn="1">
            <p:custDataLst>
              <p:tags r:id="rId1"/>
            </p:custDataLst>
            <p:extLst>
              <p:ext uri="{D42A27DB-BD31-4B8C-83A1-F6EECF244321}">
                <p14:modId xmlns:p14="http://schemas.microsoft.com/office/powerpoint/2010/main" val="266558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think-cell data - do not delete" hidden="1">
                        <a:extLst>
                          <a:ext uri="{FF2B5EF4-FFF2-40B4-BE49-F238E27FC236}">
                            <a16:creationId xmlns:a16="http://schemas.microsoft.com/office/drawing/2014/main" id="{0C1E2282-9541-B04E-BF68-EDBC1FE748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Immagine 1">
            <a:extLst>
              <a:ext uri="{FF2B5EF4-FFF2-40B4-BE49-F238E27FC236}">
                <a16:creationId xmlns:a16="http://schemas.microsoft.com/office/drawing/2014/main" id="{F2018434-0421-E521-4880-24BE30775AB9}"/>
              </a:ext>
            </a:extLst>
          </p:cNvPr>
          <p:cNvPicPr>
            <a:picLocks noChangeAspect="1"/>
          </p:cNvPicPr>
          <p:nvPr userDrawn="1"/>
        </p:nvPicPr>
        <p:blipFill>
          <a:blip r:embed="rId5"/>
          <a:srcRect l="8752" t="7669" r="8774" b="6324"/>
          <a:stretch>
            <a:fillRect/>
          </a:stretch>
        </p:blipFill>
        <p:spPr>
          <a:xfrm>
            <a:off x="10589322" y="6338410"/>
            <a:ext cx="485080" cy="446348"/>
          </a:xfrm>
          <a:prstGeom prst="rect">
            <a:avLst/>
          </a:prstGeom>
        </p:spPr>
      </p:pic>
      <p:pic>
        <p:nvPicPr>
          <p:cNvPr id="4" name="Picture 1">
            <a:extLst>
              <a:ext uri="{FF2B5EF4-FFF2-40B4-BE49-F238E27FC236}">
                <a16:creationId xmlns:a16="http://schemas.microsoft.com/office/drawing/2014/main" id="{0E6C3EA9-1830-1ABC-6E3B-3E428B9129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9053" y="6352353"/>
            <a:ext cx="816582" cy="379993"/>
          </a:xfrm>
          <a:prstGeom prst="rect">
            <a:avLst/>
          </a:prstGeom>
          <a:noFill/>
          <a:ln>
            <a:noFill/>
          </a:ln>
        </p:spPr>
      </p:pic>
      <p:sp>
        <p:nvSpPr>
          <p:cNvPr id="11" name="Footer Placeholder 8">
            <a:extLst>
              <a:ext uri="{FF2B5EF4-FFF2-40B4-BE49-F238E27FC236}">
                <a16:creationId xmlns:a16="http://schemas.microsoft.com/office/drawing/2014/main" id="{F6E0C17E-5EDB-B07F-F8F6-D911E6B548C2}"/>
              </a:ext>
            </a:extLst>
          </p:cNvPr>
          <p:cNvSpPr txBox="1">
            <a:spLocks/>
          </p:cNvSpPr>
          <p:nvPr userDrawn="1"/>
        </p:nvSpPr>
        <p:spPr>
          <a:xfrm>
            <a:off x="2713997" y="6338410"/>
            <a:ext cx="6754482"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Introduction of changes from EN 81-20/50:2020 to (EN) ISO 8100-1/2:2026</a:t>
            </a:r>
          </a:p>
        </p:txBody>
      </p:sp>
      <p:sp>
        <p:nvSpPr>
          <p:cNvPr id="12" name="Espace réservé du numéro de diapositive 5">
            <a:extLst>
              <a:ext uri="{FF2B5EF4-FFF2-40B4-BE49-F238E27FC236}">
                <a16:creationId xmlns:a16="http://schemas.microsoft.com/office/drawing/2014/main" id="{DB6C4C8D-5536-DA1E-303F-8E0A0D1CA5E1}"/>
              </a:ext>
            </a:extLst>
          </p:cNvPr>
          <p:cNvSpPr txBox="1">
            <a:spLocks/>
          </p:cNvSpPr>
          <p:nvPr userDrawn="1"/>
        </p:nvSpPr>
        <p:spPr>
          <a:xfrm>
            <a:off x="9712593" y="6352353"/>
            <a:ext cx="2238539"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F2BE8F-9F65-4CB2-9F15-066537D18F6D}" type="slidenum">
              <a:rPr lang="fr-FR" smtClean="0"/>
              <a:t>‹Nr.›</a:t>
            </a:fld>
            <a:endParaRPr lang="fr-FR"/>
          </a:p>
        </p:txBody>
      </p:sp>
      <p:sp>
        <p:nvSpPr>
          <p:cNvPr id="15" name="Rectangle 7">
            <a:extLst>
              <a:ext uri="{FF2B5EF4-FFF2-40B4-BE49-F238E27FC236}">
                <a16:creationId xmlns:a16="http://schemas.microsoft.com/office/drawing/2014/main" id="{C606A472-820E-D321-B969-5F8182E31B5A}"/>
              </a:ext>
            </a:extLst>
          </p:cNvPr>
          <p:cNvSpPr/>
          <p:nvPr userDrawn="1"/>
        </p:nvSpPr>
        <p:spPr>
          <a:xfrm>
            <a:off x="207035" y="6235059"/>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6" name="Titel 5">
            <a:extLst>
              <a:ext uri="{FF2B5EF4-FFF2-40B4-BE49-F238E27FC236}">
                <a16:creationId xmlns:a16="http://schemas.microsoft.com/office/drawing/2014/main" id="{6F8DDF87-A6AC-32B7-53E7-CB37619C18CB}"/>
              </a:ext>
            </a:extLst>
          </p:cNvPr>
          <p:cNvSpPr>
            <a:spLocks noGrp="1"/>
          </p:cNvSpPr>
          <p:nvPr>
            <p:ph type="title" hasCustomPrompt="1"/>
          </p:nvPr>
        </p:nvSpPr>
        <p:spPr/>
        <p:txBody>
          <a:bodyPr vert="horz"/>
          <a:lstStyle/>
          <a:p>
            <a:r>
              <a:rPr lang="de-DE"/>
              <a:t>Mastertitelformat bearbeiten</a:t>
            </a:r>
            <a:endParaRPr lang="en-GB"/>
          </a:p>
        </p:txBody>
      </p:sp>
    </p:spTree>
    <p:extLst>
      <p:ext uri="{BB962C8B-B14F-4D97-AF65-F5344CB8AC3E}">
        <p14:creationId xmlns:p14="http://schemas.microsoft.com/office/powerpoint/2010/main" val="55433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
        <p:nvSpPr>
          <p:cNvPr id="10" name="Date Placeholder 10">
            <a:extLst>
              <a:ext uri="{FF2B5EF4-FFF2-40B4-BE49-F238E27FC236}">
                <a16:creationId xmlns:a16="http://schemas.microsoft.com/office/drawing/2014/main" id="{D58EDEC0-4477-4C3D-C6E5-2D916104239E}"/>
              </a:ext>
            </a:extLst>
          </p:cNvPr>
          <p:cNvSpPr txBox="1">
            <a:spLocks/>
          </p:cNvSpPr>
          <p:nvPr userDrawn="1"/>
        </p:nvSpPr>
        <p:spPr>
          <a:xfrm>
            <a:off x="306252" y="6352352"/>
            <a:ext cx="2238539"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11" name="Footer Placeholder 8">
            <a:extLst>
              <a:ext uri="{FF2B5EF4-FFF2-40B4-BE49-F238E27FC236}">
                <a16:creationId xmlns:a16="http://schemas.microsoft.com/office/drawing/2014/main" id="{F6E0C17E-5EDB-B07F-F8F6-D911E6B548C2}"/>
              </a:ext>
            </a:extLst>
          </p:cNvPr>
          <p:cNvSpPr txBox="1">
            <a:spLocks/>
          </p:cNvSpPr>
          <p:nvPr userDrawn="1"/>
        </p:nvSpPr>
        <p:spPr>
          <a:xfrm>
            <a:off x="2713997" y="6338410"/>
            <a:ext cx="6754482"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Introduction of changes from EN 81-20/50:2020 to (EN) ISO 8100-1/2:2026</a:t>
            </a:r>
          </a:p>
        </p:txBody>
      </p:sp>
      <p:sp>
        <p:nvSpPr>
          <p:cNvPr id="12" name="Espace réservé du numéro de diapositive 5">
            <a:extLst>
              <a:ext uri="{FF2B5EF4-FFF2-40B4-BE49-F238E27FC236}">
                <a16:creationId xmlns:a16="http://schemas.microsoft.com/office/drawing/2014/main" id="{DB6C4C8D-5536-DA1E-303F-8E0A0D1CA5E1}"/>
              </a:ext>
            </a:extLst>
          </p:cNvPr>
          <p:cNvSpPr txBox="1">
            <a:spLocks/>
          </p:cNvSpPr>
          <p:nvPr userDrawn="1"/>
        </p:nvSpPr>
        <p:spPr>
          <a:xfrm>
            <a:off x="9712593" y="6352353"/>
            <a:ext cx="2238539"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F2BE8F-9F65-4CB2-9F15-066537D18F6D}" type="slidenum">
              <a:rPr lang="fr-FR" smtClean="0"/>
              <a:t>‹Nr.›</a:t>
            </a:fld>
            <a:endParaRPr lang="fr-FR"/>
          </a:p>
        </p:txBody>
      </p:sp>
      <p:sp>
        <p:nvSpPr>
          <p:cNvPr id="15" name="Rectangle 7">
            <a:extLst>
              <a:ext uri="{FF2B5EF4-FFF2-40B4-BE49-F238E27FC236}">
                <a16:creationId xmlns:a16="http://schemas.microsoft.com/office/drawing/2014/main" id="{C606A472-820E-D321-B969-5F8182E31B5A}"/>
              </a:ext>
            </a:extLst>
          </p:cNvPr>
          <p:cNvSpPr/>
          <p:nvPr userDrawn="1"/>
        </p:nvSpPr>
        <p:spPr>
          <a:xfrm>
            <a:off x="207035" y="6235059"/>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pic>
        <p:nvPicPr>
          <p:cNvPr id="5" name="Immagine 1">
            <a:extLst>
              <a:ext uri="{FF2B5EF4-FFF2-40B4-BE49-F238E27FC236}">
                <a16:creationId xmlns:a16="http://schemas.microsoft.com/office/drawing/2014/main" id="{933549AB-0FA0-E249-2B40-46B41B3813E3}"/>
              </a:ext>
            </a:extLst>
          </p:cNvPr>
          <p:cNvPicPr>
            <a:picLocks noChangeAspect="1"/>
          </p:cNvPicPr>
          <p:nvPr userDrawn="1"/>
        </p:nvPicPr>
        <p:blipFill>
          <a:blip r:embed="rId2"/>
          <a:srcRect l="8752" t="7669" r="8774" b="6324"/>
          <a:stretch>
            <a:fillRect/>
          </a:stretch>
        </p:blipFill>
        <p:spPr>
          <a:xfrm>
            <a:off x="10589322" y="6338410"/>
            <a:ext cx="485080" cy="446348"/>
          </a:xfrm>
          <a:prstGeom prst="rect">
            <a:avLst/>
          </a:prstGeom>
        </p:spPr>
      </p:pic>
      <p:pic>
        <p:nvPicPr>
          <p:cNvPr id="6" name="Picture 1">
            <a:extLst>
              <a:ext uri="{FF2B5EF4-FFF2-40B4-BE49-F238E27FC236}">
                <a16:creationId xmlns:a16="http://schemas.microsoft.com/office/drawing/2014/main" id="{E633D9A7-DEA8-BDEE-F5EA-C018316D79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053" y="6352353"/>
            <a:ext cx="816582" cy="379993"/>
          </a:xfrm>
          <a:prstGeom prst="rect">
            <a:avLst/>
          </a:prstGeom>
          <a:noFill/>
          <a:ln>
            <a:noFill/>
          </a:ln>
        </p:spPr>
      </p:pic>
    </p:spTree>
    <p:extLst>
      <p:ext uri="{BB962C8B-B14F-4D97-AF65-F5344CB8AC3E}">
        <p14:creationId xmlns:p14="http://schemas.microsoft.com/office/powerpoint/2010/main" val="192507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5CDA1F7-0239-76BE-E0E3-E2EDB094CEDC}"/>
              </a:ext>
            </a:extLst>
          </p:cNvPr>
          <p:cNvGraphicFramePr>
            <a:graphicFrameLocks noChangeAspect="1"/>
          </p:cNvGraphicFramePr>
          <p:nvPr userDrawn="1">
            <p:custDataLst>
              <p:tags r:id="rId5"/>
            </p:custDataLst>
            <p:extLst>
              <p:ext uri="{D42A27DB-BD31-4B8C-83A1-F6EECF244321}">
                <p14:modId xmlns:p14="http://schemas.microsoft.com/office/powerpoint/2010/main" val="127771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8" name="think-cell data - do not delete" hidden="1">
                        <a:extLst>
                          <a:ext uri="{FF2B5EF4-FFF2-40B4-BE49-F238E27FC236}">
                            <a16:creationId xmlns:a16="http://schemas.microsoft.com/office/drawing/2014/main" id="{C5CDA1F7-0239-76BE-E0E3-E2EDB094CED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E9B10-66B0-4E3A-862C-5C5AA2F0764E}" type="datetime1">
              <a:rPr lang="en-US" smtClean="0"/>
              <a:t>2/26/2026</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45102-48F5-8743-973C-ABF20B21A081}" type="slidenum">
              <a:rPr lang="fr-FR" smtClean="0"/>
              <a:t>‹Nr.›</a:t>
            </a:fld>
            <a:endParaRPr lang="fr-FR"/>
          </a:p>
        </p:txBody>
      </p:sp>
    </p:spTree>
    <p:extLst>
      <p:ext uri="{BB962C8B-B14F-4D97-AF65-F5344CB8AC3E}">
        <p14:creationId xmlns:p14="http://schemas.microsoft.com/office/powerpoint/2010/main" val="425420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9E72D90-7B25-72C8-EE99-2EE34BB7398B}"/>
              </a:ext>
            </a:extLst>
          </p:cNvPr>
          <p:cNvPicPr>
            <a:picLocks noChangeAspect="1"/>
          </p:cNvPicPr>
          <p:nvPr/>
        </p:nvPicPr>
        <p:blipFill>
          <a:blip r:embed="rId2"/>
          <a:stretch>
            <a:fillRect/>
          </a:stretch>
        </p:blipFill>
        <p:spPr>
          <a:xfrm>
            <a:off x="6608269" y="454275"/>
            <a:ext cx="2024949" cy="1786719"/>
          </a:xfrm>
          <a:prstGeom prst="rect">
            <a:avLst/>
          </a:prstGeom>
        </p:spPr>
      </p:pic>
      <p:sp>
        <p:nvSpPr>
          <p:cNvPr id="9" name="Rectangle 2"/>
          <p:cNvSpPr>
            <a:spLocks noRot="1" noChangeArrowheads="1"/>
          </p:cNvSpPr>
          <p:nvPr/>
        </p:nvSpPr>
        <p:spPr bwMode="auto">
          <a:xfrm>
            <a:off x="203200" y="2584212"/>
            <a:ext cx="11768406" cy="2147681"/>
          </a:xfrm>
          <a:prstGeom prst="rect">
            <a:avLst/>
          </a:prstGeom>
          <a:noFill/>
          <a:ln w="9525">
            <a:noFill/>
            <a:miter lim="800000"/>
            <a:headEnd/>
            <a:tailEnd/>
          </a:ln>
          <a:effectLst/>
        </p:spPr>
        <p:txBody>
          <a:bodyPr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defRPr/>
            </a:pPr>
            <a:r>
              <a:rPr lang="en-GB" altLang="en-US" sz="3600" b="1" i="0" dirty="0">
                <a:solidFill>
                  <a:srgbClr val="394393"/>
                </a:solidFill>
                <a:latin typeface="+mj-lt"/>
                <a:ea typeface="+mj-ea"/>
                <a:cs typeface="+mj-cs"/>
              </a:rPr>
              <a:t>INTRODUCTION OF (EN) ISO 8100-1/2:2026</a:t>
            </a:r>
          </a:p>
          <a:p>
            <a:pPr algn="ctr" eaLnBrk="1" hangingPunct="1">
              <a:defRPr/>
            </a:pPr>
            <a:r>
              <a:rPr lang="en-GB" altLang="en-US" sz="2800" dirty="0">
                <a:solidFill>
                  <a:srgbClr val="394393"/>
                </a:solidFill>
                <a:latin typeface="+mj-lt"/>
                <a:ea typeface="+mj-ea"/>
                <a:cs typeface="+mj-cs"/>
              </a:rPr>
              <a:t>Main differences in comparison with </a:t>
            </a:r>
          </a:p>
          <a:p>
            <a:pPr algn="ctr" eaLnBrk="1" hangingPunct="1">
              <a:defRPr/>
            </a:pPr>
            <a:r>
              <a:rPr lang="en-GB" altLang="en-US" sz="2800" dirty="0">
                <a:solidFill>
                  <a:srgbClr val="394393"/>
                </a:solidFill>
                <a:latin typeface="+mj-lt"/>
                <a:ea typeface="+mj-ea"/>
                <a:cs typeface="+mj-cs"/>
              </a:rPr>
              <a:t>EN 81-20/50:2020 </a:t>
            </a:r>
          </a:p>
          <a:p>
            <a:pPr algn="ctr" eaLnBrk="1" hangingPunct="1">
              <a:defRPr/>
            </a:pPr>
            <a:r>
              <a:rPr lang="en-GB" sz="2000" dirty="0">
                <a:solidFill>
                  <a:srgbClr val="394393"/>
                </a:solidFill>
                <a:latin typeface="+mj-lt"/>
                <a:ea typeface="+mj-ea"/>
                <a:cs typeface="+mj-cs"/>
              </a:rPr>
              <a:t>Overview of key updates, structural changes and technical clarifications</a:t>
            </a:r>
          </a:p>
          <a:p>
            <a:pPr algn="ctr" eaLnBrk="1" hangingPunct="1">
              <a:defRPr/>
            </a:pPr>
            <a:endParaRPr lang="fr-BE" altLang="en-US" sz="1600" dirty="0">
              <a:solidFill>
                <a:srgbClr val="394393"/>
              </a:solidFill>
              <a:latin typeface="+mj-lt"/>
              <a:ea typeface="+mj-ea"/>
              <a:cs typeface="+mj-cs"/>
            </a:endParaRPr>
          </a:p>
        </p:txBody>
      </p:sp>
      <p:sp>
        <p:nvSpPr>
          <p:cNvPr id="3" name="Rectangle 7">
            <a:extLst>
              <a:ext uri="{FF2B5EF4-FFF2-40B4-BE49-F238E27FC236}">
                <a16:creationId xmlns:a16="http://schemas.microsoft.com/office/drawing/2014/main" id="{2F10D1F2-EDB4-549C-CDFA-789BB830D457}"/>
              </a:ext>
            </a:extLst>
          </p:cNvPr>
          <p:cNvSpPr/>
          <p:nvPr/>
        </p:nvSpPr>
        <p:spPr>
          <a:xfrm>
            <a:off x="207035" y="5835491"/>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pic>
        <p:nvPicPr>
          <p:cNvPr id="4" name="Picture 1">
            <a:extLst>
              <a:ext uri="{FF2B5EF4-FFF2-40B4-BE49-F238E27FC236}">
                <a16:creationId xmlns:a16="http://schemas.microsoft.com/office/drawing/2014/main" id="{E4F4EE75-192C-54D1-1534-64E487BED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6108" y="976789"/>
            <a:ext cx="1841561" cy="856964"/>
          </a:xfrm>
          <a:prstGeom prst="rect">
            <a:avLst/>
          </a:prstGeom>
          <a:noFill/>
          <a:ln>
            <a:noFill/>
          </a:ln>
        </p:spPr>
      </p:pic>
      <p:sp>
        <p:nvSpPr>
          <p:cNvPr id="7" name="CasellaDiTesto 6">
            <a:extLst>
              <a:ext uri="{FF2B5EF4-FFF2-40B4-BE49-F238E27FC236}">
                <a16:creationId xmlns:a16="http://schemas.microsoft.com/office/drawing/2014/main" id="{BCBBE3A9-58F7-42D7-EAD1-DF98E561C7D9}"/>
              </a:ext>
            </a:extLst>
          </p:cNvPr>
          <p:cNvSpPr txBox="1"/>
          <p:nvPr/>
        </p:nvSpPr>
        <p:spPr>
          <a:xfrm>
            <a:off x="203200" y="5759643"/>
            <a:ext cx="11781765" cy="969496"/>
          </a:xfrm>
          <a:prstGeom prst="rect">
            <a:avLst/>
          </a:prstGeom>
          <a:noFill/>
        </p:spPr>
        <p:txBody>
          <a:bodyPr wrap="square">
            <a:spAutoFit/>
          </a:bodyPr>
          <a:lstStyle/>
          <a:p>
            <a:pPr algn="just"/>
            <a:endParaRPr lang="en-US" sz="1200" b="0" i="0" u="none" strike="noStrike" baseline="0" dirty="0">
              <a:solidFill>
                <a:schemeClr val="tx2"/>
              </a:solidFill>
              <a:latin typeface="Aptos" panose="020B0004020202020204" pitchFamily="34" charset="0"/>
            </a:endParaRPr>
          </a:p>
          <a:p>
            <a:pPr algn="just"/>
            <a:r>
              <a:rPr lang="en-US" sz="1200" b="0" i="0" u="none" strike="noStrike" baseline="0" dirty="0">
                <a:solidFill>
                  <a:schemeClr val="tx2"/>
                </a:solidFill>
                <a:latin typeface="Aptos" panose="020B0004020202020204" pitchFamily="34" charset="0"/>
              </a:rPr>
              <a:t> </a:t>
            </a:r>
            <a:r>
              <a:rPr lang="en-US" sz="1100" b="0" i="1" u="none" strike="noStrike" baseline="0" dirty="0">
                <a:solidFill>
                  <a:schemeClr val="tx2"/>
                </a:solidFill>
                <a:latin typeface="Aptos" panose="020B0004020202020204" pitchFamily="34" charset="0"/>
              </a:rPr>
              <a:t>© 2026 European Elevator Association (EEA) / European Lift Association (ELA) - All rights reserved. </a:t>
            </a:r>
            <a:endParaRPr lang="en-US" sz="1100" b="0" i="0" u="none" strike="noStrike" baseline="0" dirty="0">
              <a:solidFill>
                <a:schemeClr val="tx2"/>
              </a:solidFill>
              <a:latin typeface="Aptos" panose="020B0004020202020204" pitchFamily="34" charset="0"/>
            </a:endParaRPr>
          </a:p>
          <a:p>
            <a:pPr algn="just"/>
            <a:r>
              <a:rPr lang="en-US" sz="1100" b="0" i="1" u="none" strike="noStrike" baseline="0" dirty="0">
                <a:solidFill>
                  <a:schemeClr val="tx2"/>
                </a:solidFill>
                <a:latin typeface="Aptos" panose="020B0004020202020204" pitchFamily="34" charset="0"/>
              </a:rPr>
              <a:t>Disclaimer: The present document is for general information purposes only and should not be construed as legal advice. It does not have any binding effect on any of the EEA or ELA members or on any other party. It is not intended as a substitute for each stakeholder’s own assessment and decision making. EEA and ELA decline any and all liability for any measure taken or not taken on the basis of the present document. </a:t>
            </a:r>
            <a:endParaRPr lang="en-US" sz="1100" dirty="0">
              <a:solidFill>
                <a:schemeClr val="tx2"/>
              </a:solidFill>
            </a:endParaRPr>
          </a:p>
        </p:txBody>
      </p:sp>
    </p:spTree>
    <p:extLst>
      <p:ext uri="{BB962C8B-B14F-4D97-AF65-F5344CB8AC3E}">
        <p14:creationId xmlns:p14="http://schemas.microsoft.com/office/powerpoint/2010/main" val="125873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0593-D800-213E-E2A4-165073C6E84E}"/>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BF73B00E-75AB-26B8-18FF-87D513869E2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8F9C267C-A208-0B5D-2442-568DD3E8310F}"/>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BE" dirty="0">
                <a:solidFill>
                  <a:srgbClr val="394393"/>
                </a:solidFill>
              </a:rPr>
              <a:t>Key editorial and content updates</a:t>
            </a:r>
            <a:endParaRPr lang="fr-FR" dirty="0">
              <a:solidFill>
                <a:srgbClr val="394393"/>
              </a:solidFill>
            </a:endParaRPr>
          </a:p>
        </p:txBody>
      </p:sp>
    </p:spTree>
    <p:extLst>
      <p:ext uri="{BB962C8B-B14F-4D97-AF65-F5344CB8AC3E}">
        <p14:creationId xmlns:p14="http://schemas.microsoft.com/office/powerpoint/2010/main" val="1114918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3720-B55E-6575-F047-93B716303F6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C40BD9-1ED6-7BB3-3691-BC0C02FA147D}"/>
              </a:ext>
            </a:extLst>
          </p:cNvPr>
          <p:cNvSpPr txBox="1"/>
          <p:nvPr/>
        </p:nvSpPr>
        <p:spPr>
          <a:xfrm>
            <a:off x="609600" y="1468411"/>
            <a:ext cx="10147598" cy="3188693"/>
          </a:xfrm>
          <a:prstGeom prst="rect">
            <a:avLst/>
          </a:prstGeom>
          <a:noFill/>
        </p:spPr>
        <p:txBody>
          <a:bodyPr wrap="square">
            <a:spAutoFit/>
          </a:bodyPr>
          <a:lstStyle/>
          <a:p>
            <a:pPr marL="285750" indent="-285750">
              <a:lnSpc>
                <a:spcPct val="150000"/>
              </a:lnSpc>
              <a:spcBef>
                <a:spcPts val="600"/>
              </a:spcBef>
              <a:buClr>
                <a:srgbClr val="FF0000"/>
              </a:buClr>
              <a:buFont typeface="Arial" panose="020B0604020202020204" pitchFamily="34" charset="0"/>
              <a:buChar char="•"/>
            </a:pPr>
            <a:r>
              <a:rPr lang="en-US" dirty="0">
                <a:solidFill>
                  <a:srgbClr val="000000"/>
                </a:solidFill>
              </a:rPr>
              <a:t>The automatic rescue operation shall not bypass </a:t>
            </a:r>
            <a:r>
              <a:rPr lang="en-US" dirty="0"/>
              <a:t>any electric safety device unless same safety function is provided by additional electric safety device, </a:t>
            </a:r>
            <a:r>
              <a:rPr lang="en-US" i="1" dirty="0"/>
              <a:t>4.12.1.12</a:t>
            </a:r>
          </a:p>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Stopping accuracy after a car movement with automatic rescue operation shall be ±20 mm. Relevelling is not required</a:t>
            </a:r>
          </a:p>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An acoustic signal shall operate at any time the doors are not closed, and the levelling accuracy exceeds 20 mm for more than 3 seconds</a:t>
            </a:r>
          </a:p>
          <a:p>
            <a:pPr marR="0" algn="l" rtl="0">
              <a:lnSpc>
                <a:spcPct val="150000"/>
              </a:lnSpc>
              <a:spcBef>
                <a:spcPts val="600"/>
              </a:spcBef>
            </a:pPr>
            <a:endParaRPr lang="en-US" dirty="0">
              <a:solidFill>
                <a:srgbClr val="000000"/>
              </a:solidFill>
            </a:endParaRPr>
          </a:p>
        </p:txBody>
      </p:sp>
      <p:sp>
        <p:nvSpPr>
          <p:cNvPr id="2" name="TextBox 1">
            <a:extLst>
              <a:ext uri="{FF2B5EF4-FFF2-40B4-BE49-F238E27FC236}">
                <a16:creationId xmlns:a16="http://schemas.microsoft.com/office/drawing/2014/main" id="{ECD1074C-228C-6CBA-03FB-95B4614594EB}"/>
              </a:ext>
            </a:extLst>
          </p:cNvPr>
          <p:cNvSpPr txBox="1"/>
          <p:nvPr/>
        </p:nvSpPr>
        <p:spPr>
          <a:xfrm>
            <a:off x="749002" y="5508171"/>
            <a:ext cx="10339545" cy="584775"/>
          </a:xfrm>
          <a:prstGeom prst="rect">
            <a:avLst/>
          </a:prstGeom>
          <a:noFill/>
        </p:spPr>
        <p:txBody>
          <a:bodyPr wrap="square" rtlCol="0">
            <a:spAutoFit/>
          </a:bodyPr>
          <a:lstStyle/>
          <a:p>
            <a:r>
              <a:rPr lang="fi-FI" sz="1600" b="1" dirty="0"/>
              <a:t>3.3 automatic rescue operation</a:t>
            </a:r>
          </a:p>
          <a:p>
            <a:r>
              <a:rPr lang="en-US" sz="1600" dirty="0"/>
              <a:t>device or function that operates automatically in case of failure or loss of power supply to move the lift car to </a:t>
            </a:r>
            <a:r>
              <a:rPr lang="fi-FI" sz="1600" dirty="0"/>
              <a:t>a landing</a:t>
            </a:r>
            <a:r>
              <a:rPr lang="fi-FI" sz="1600" dirty="0">
                <a:solidFill>
                  <a:srgbClr val="FF0000"/>
                </a:solidFill>
              </a:rPr>
              <a:t>.</a:t>
            </a:r>
          </a:p>
        </p:txBody>
      </p:sp>
      <p:sp>
        <p:nvSpPr>
          <p:cNvPr id="3" name="TextBox 2">
            <a:extLst>
              <a:ext uri="{FF2B5EF4-FFF2-40B4-BE49-F238E27FC236}">
                <a16:creationId xmlns:a16="http://schemas.microsoft.com/office/drawing/2014/main" id="{8572F97D-887C-0B41-B5EE-FFAAFFD109EE}"/>
              </a:ext>
            </a:extLst>
          </p:cNvPr>
          <p:cNvSpPr txBox="1"/>
          <p:nvPr/>
        </p:nvSpPr>
        <p:spPr>
          <a:xfrm>
            <a:off x="749002" y="4361959"/>
            <a:ext cx="8079922" cy="923330"/>
          </a:xfrm>
          <a:prstGeom prst="rect">
            <a:avLst/>
          </a:prstGeom>
          <a:noFill/>
        </p:spPr>
        <p:txBody>
          <a:bodyPr wrap="square" rtlCol="0">
            <a:spAutoFit/>
          </a:bodyPr>
          <a:lstStyle/>
          <a:p>
            <a:r>
              <a:rPr lang="fi-FI" b="1" dirty="0"/>
              <a:t>Example of additional electric safety device: </a:t>
            </a:r>
          </a:p>
          <a:p>
            <a:r>
              <a:rPr lang="fi-FI" dirty="0"/>
              <a:t>Check on retardation in case of reduced stroke buffers can be replaced with lower constant speed limit, which is also electric safety device.</a:t>
            </a:r>
          </a:p>
        </p:txBody>
      </p:sp>
      <p:sp>
        <p:nvSpPr>
          <p:cNvPr id="5" name="Titel 2">
            <a:extLst>
              <a:ext uri="{FF2B5EF4-FFF2-40B4-BE49-F238E27FC236}">
                <a16:creationId xmlns:a16="http://schemas.microsoft.com/office/drawing/2014/main" id="{3F842496-1B6D-C9C4-9CBE-4E8B082DB534}"/>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Control of automatic rescue operation</a:t>
            </a:r>
            <a:endParaRPr lang="nl-BE" sz="4000" dirty="0">
              <a:solidFill>
                <a:srgbClr val="394393"/>
              </a:solidFill>
            </a:endParaRPr>
          </a:p>
        </p:txBody>
      </p:sp>
    </p:spTree>
    <p:extLst>
      <p:ext uri="{BB962C8B-B14F-4D97-AF65-F5344CB8AC3E}">
        <p14:creationId xmlns:p14="http://schemas.microsoft.com/office/powerpoint/2010/main" val="2611571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1315-8329-BC24-911E-FB04A395778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58827-5394-800D-965F-86D7F9ADE5F8}"/>
              </a:ext>
            </a:extLst>
          </p:cNvPr>
          <p:cNvSpPr txBox="1"/>
          <p:nvPr/>
        </p:nvSpPr>
        <p:spPr>
          <a:xfrm>
            <a:off x="713708" y="1417638"/>
            <a:ext cx="10868692" cy="2616101"/>
          </a:xfrm>
          <a:prstGeom prst="rect">
            <a:avLst/>
          </a:prstGeom>
          <a:noFill/>
        </p:spPr>
        <p:txBody>
          <a:bodyPr wrap="square">
            <a:spAutoFit/>
          </a:bodyPr>
          <a:lstStyle/>
          <a:p>
            <a:pPr marR="0" algn="l" rtl="0">
              <a:spcBef>
                <a:spcPts val="600"/>
              </a:spcBef>
            </a:pPr>
            <a:r>
              <a:rPr lang="en-US" b="1" dirty="0">
                <a:solidFill>
                  <a:srgbClr val="000000"/>
                </a:solidFill>
              </a:rPr>
              <a:t>“Alarm” is renamed as “Alert”</a:t>
            </a:r>
          </a:p>
          <a:p>
            <a:pPr lvl="1" indent="-285750">
              <a:spcBef>
                <a:spcPts val="600"/>
              </a:spcBef>
              <a:buClr>
                <a:srgbClr val="DC0000"/>
              </a:buClr>
              <a:buFont typeface="Arial" panose="020B0604020202020204" pitchFamily="34" charset="0"/>
              <a:buChar char="•"/>
            </a:pPr>
            <a:r>
              <a:rPr lang="en-US" dirty="0">
                <a:ea typeface="+mj-ea"/>
                <a:cs typeface="+mj-cs"/>
              </a:rPr>
              <a:t>Alert means that someone needs assistance or wants to communicate. It’s more about establishing contact rather than immediate danger.</a:t>
            </a:r>
          </a:p>
          <a:p>
            <a:pPr marR="0" algn="l" rtl="0">
              <a:spcBef>
                <a:spcPts val="600"/>
              </a:spcBef>
            </a:pPr>
            <a:r>
              <a:rPr lang="en-US" b="1" dirty="0">
                <a:solidFill>
                  <a:srgbClr val="000000"/>
                </a:solidFill>
              </a:rPr>
              <a:t>New option to use an acoustic device (e.g. bell, siren, buzzer) instead of EN 81-28 when Lifts Directive is not applicable</a:t>
            </a:r>
          </a:p>
          <a:p>
            <a:pPr lvl="2">
              <a:spcBef>
                <a:spcPts val="600"/>
              </a:spcBef>
            </a:pPr>
            <a:r>
              <a:rPr lang="en-US" dirty="0">
                <a:solidFill>
                  <a:srgbClr val="000000"/>
                </a:solidFill>
              </a:rPr>
              <a:t>a) a two-way communication system in accordance with EN 81-28:2026; or</a:t>
            </a:r>
          </a:p>
          <a:p>
            <a:pPr lvl="2">
              <a:spcBef>
                <a:spcPts val="600"/>
              </a:spcBef>
            </a:pPr>
            <a:r>
              <a:rPr lang="en-US" dirty="0">
                <a:solidFill>
                  <a:srgbClr val="000000"/>
                </a:solidFill>
              </a:rPr>
              <a:t>b) an acoustic device with a sound level of 80 dB(A) at 1,00 m distance, located on the car roof or at a landing. </a:t>
            </a:r>
          </a:p>
        </p:txBody>
      </p:sp>
      <p:sp>
        <p:nvSpPr>
          <p:cNvPr id="2" name="TextBox 1">
            <a:extLst>
              <a:ext uri="{FF2B5EF4-FFF2-40B4-BE49-F238E27FC236}">
                <a16:creationId xmlns:a16="http://schemas.microsoft.com/office/drawing/2014/main" id="{16CF5603-8E65-504F-C896-97A41397F3C1}"/>
              </a:ext>
            </a:extLst>
          </p:cNvPr>
          <p:cNvSpPr txBox="1"/>
          <p:nvPr/>
        </p:nvSpPr>
        <p:spPr>
          <a:xfrm>
            <a:off x="842521" y="4472813"/>
            <a:ext cx="10515290" cy="646331"/>
          </a:xfrm>
          <a:prstGeom prst="rect">
            <a:avLst/>
          </a:prstGeom>
          <a:noFill/>
        </p:spPr>
        <p:txBody>
          <a:bodyPr wrap="square" rtlCol="0">
            <a:spAutoFit/>
          </a:bodyPr>
          <a:lstStyle/>
          <a:p>
            <a:r>
              <a:rPr lang="fi-FI" b="1" dirty="0"/>
              <a:t>Note</a:t>
            </a:r>
            <a:r>
              <a:rPr lang="fi-FI" dirty="0"/>
              <a:t>: Lift Directive EHSR 4.5 ”</a:t>
            </a:r>
            <a:r>
              <a:rPr lang="en-US" i="1" dirty="0"/>
              <a:t>two-way communication system for contact with a rescue service</a:t>
            </a:r>
            <a:r>
              <a:rPr lang="en-US" dirty="0"/>
              <a:t>”</a:t>
            </a:r>
            <a:r>
              <a:rPr lang="fi-FI" dirty="0"/>
              <a:t> is covered via </a:t>
            </a:r>
            <a:r>
              <a:rPr lang="fi-FI" i="1" dirty="0"/>
              <a:t>Annex ZA </a:t>
            </a:r>
            <a:r>
              <a:rPr lang="fi-FI" dirty="0"/>
              <a:t>of </a:t>
            </a:r>
            <a:r>
              <a:rPr lang="fi-FI" i="1" dirty="0"/>
              <a:t>EN 81-28</a:t>
            </a:r>
            <a:endParaRPr lang="fi-FI" dirty="0"/>
          </a:p>
        </p:txBody>
      </p:sp>
      <p:sp>
        <p:nvSpPr>
          <p:cNvPr id="3" name="TextBox 2">
            <a:extLst>
              <a:ext uri="{FF2B5EF4-FFF2-40B4-BE49-F238E27FC236}">
                <a16:creationId xmlns:a16="http://schemas.microsoft.com/office/drawing/2014/main" id="{49B51221-31A1-F20B-C075-29399F0362DD}"/>
              </a:ext>
            </a:extLst>
          </p:cNvPr>
          <p:cNvSpPr txBox="1"/>
          <p:nvPr/>
        </p:nvSpPr>
        <p:spPr>
          <a:xfrm>
            <a:off x="842521" y="5317805"/>
            <a:ext cx="9968048" cy="369332"/>
          </a:xfrm>
          <a:prstGeom prst="rect">
            <a:avLst/>
          </a:prstGeom>
          <a:noFill/>
        </p:spPr>
        <p:txBody>
          <a:bodyPr wrap="square" rtlCol="0">
            <a:spAutoFit/>
          </a:bodyPr>
          <a:lstStyle/>
          <a:p>
            <a:r>
              <a:rPr lang="fi-FI" b="1" dirty="0"/>
              <a:t>Note</a:t>
            </a:r>
            <a:r>
              <a:rPr lang="fi-FI" dirty="0"/>
              <a:t>: MD/MR EHSR </a:t>
            </a:r>
            <a:r>
              <a:rPr lang="en-US" dirty="0"/>
              <a:t>1.5.14 Risk of being trapped in a machine </a:t>
            </a:r>
            <a:r>
              <a:rPr lang="fi-FI" dirty="0"/>
              <a:t>is covered by </a:t>
            </a:r>
            <a:r>
              <a:rPr lang="fi-FI" i="1" dirty="0"/>
              <a:t>ISO 8100-1, 4.12.3.1</a:t>
            </a:r>
            <a:endParaRPr lang="fi-FI" dirty="0"/>
          </a:p>
        </p:txBody>
      </p:sp>
      <p:sp>
        <p:nvSpPr>
          <p:cNvPr id="4" name="Titel 2">
            <a:extLst>
              <a:ext uri="{FF2B5EF4-FFF2-40B4-BE49-F238E27FC236}">
                <a16:creationId xmlns:a16="http://schemas.microsoft.com/office/drawing/2014/main" id="{98B901EB-37EC-B365-013C-57C5AF7362E0}"/>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Alert initiation and intercom system</a:t>
            </a:r>
            <a:endParaRPr lang="nl-BE" sz="4000" dirty="0">
              <a:solidFill>
                <a:srgbClr val="394393"/>
              </a:solidFill>
            </a:endParaRPr>
          </a:p>
        </p:txBody>
      </p:sp>
    </p:spTree>
    <p:extLst>
      <p:ext uri="{BB962C8B-B14F-4D97-AF65-F5344CB8AC3E}">
        <p14:creationId xmlns:p14="http://schemas.microsoft.com/office/powerpoint/2010/main" val="32897912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2E59-27AB-4A39-309C-7E86C5E88A5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7A1B9B-1941-945F-2663-ECAC30097215}"/>
              </a:ext>
            </a:extLst>
          </p:cNvPr>
          <p:cNvSpPr txBox="1"/>
          <p:nvPr/>
        </p:nvSpPr>
        <p:spPr>
          <a:xfrm>
            <a:off x="266814" y="1264681"/>
            <a:ext cx="5309232" cy="2739211"/>
          </a:xfrm>
          <a:prstGeom prst="rect">
            <a:avLst/>
          </a:prstGeom>
          <a:noFill/>
        </p:spPr>
        <p:txBody>
          <a:bodyPr wrap="square">
            <a:spAutoFit/>
          </a:bodyPr>
          <a:lstStyle/>
          <a:p>
            <a:pPr marL="285750" marR="0" indent="-285750" algn="l" rtl="0">
              <a:spcBef>
                <a:spcPts val="600"/>
              </a:spcBef>
              <a:buClr>
                <a:srgbClr val="FF0000"/>
              </a:buClr>
              <a:buFont typeface="Arial" panose="020B0604020202020204" pitchFamily="34" charset="0"/>
              <a:buChar char="•"/>
            </a:pPr>
            <a:r>
              <a:rPr lang="en-US" dirty="0">
                <a:solidFill>
                  <a:srgbClr val="000000"/>
                </a:solidFill>
              </a:rPr>
              <a:t>Software relevant for safety functions referenced in </a:t>
            </a:r>
            <a:r>
              <a:rPr lang="en-US" i="1" dirty="0">
                <a:solidFill>
                  <a:srgbClr val="000000"/>
                </a:solidFill>
              </a:rPr>
              <a:t>Table 25 </a:t>
            </a:r>
            <a:r>
              <a:rPr lang="en-US" dirty="0">
                <a:solidFill>
                  <a:srgbClr val="000000"/>
                </a:solidFill>
              </a:rPr>
              <a:t>shall be identified, </a:t>
            </a:r>
            <a:r>
              <a:rPr lang="en-US" i="1" dirty="0">
                <a:solidFill>
                  <a:srgbClr val="000000"/>
                </a:solidFill>
              </a:rPr>
              <a:t>4.12.4 </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When replacement of software is possible, identification information shall be available on demand</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Software identification shall be available in human readable form, either by a built-in system or by an external tool. If this external tool is a special tool, it shall be provided with the lift.</a:t>
            </a:r>
          </a:p>
        </p:txBody>
      </p:sp>
      <p:sp>
        <p:nvSpPr>
          <p:cNvPr id="9" name="TextBox 8">
            <a:extLst>
              <a:ext uri="{FF2B5EF4-FFF2-40B4-BE49-F238E27FC236}">
                <a16:creationId xmlns:a16="http://schemas.microsoft.com/office/drawing/2014/main" id="{18182F06-C5D7-9106-72A3-E3B7CC93D1D8}"/>
              </a:ext>
            </a:extLst>
          </p:cNvPr>
          <p:cNvSpPr txBox="1"/>
          <p:nvPr/>
        </p:nvSpPr>
        <p:spPr>
          <a:xfrm>
            <a:off x="333155" y="4046220"/>
            <a:ext cx="5242891" cy="646331"/>
          </a:xfrm>
          <a:prstGeom prst="rect">
            <a:avLst/>
          </a:prstGeom>
          <a:noFill/>
        </p:spPr>
        <p:txBody>
          <a:bodyPr wrap="square" rtlCol="0">
            <a:spAutoFit/>
          </a:bodyPr>
          <a:lstStyle/>
          <a:p>
            <a:r>
              <a:rPr lang="fi-FI" b="1" dirty="0"/>
              <a:t>Note</a:t>
            </a:r>
            <a:r>
              <a:rPr lang="fi-FI" dirty="0"/>
              <a:t>: Related to MR, </a:t>
            </a:r>
            <a:r>
              <a:rPr lang="fi-FI" i="1" dirty="0"/>
              <a:t>1.1.9</a:t>
            </a:r>
            <a:r>
              <a:rPr lang="fi-FI" dirty="0"/>
              <a:t> Protection against corruption</a:t>
            </a:r>
          </a:p>
        </p:txBody>
      </p:sp>
      <p:sp>
        <p:nvSpPr>
          <p:cNvPr id="5" name="TextBox 4">
            <a:extLst>
              <a:ext uri="{FF2B5EF4-FFF2-40B4-BE49-F238E27FC236}">
                <a16:creationId xmlns:a16="http://schemas.microsoft.com/office/drawing/2014/main" id="{31B838AC-2028-13F8-4AA9-7AEBAE293EFA}"/>
              </a:ext>
            </a:extLst>
          </p:cNvPr>
          <p:cNvSpPr txBox="1"/>
          <p:nvPr/>
        </p:nvSpPr>
        <p:spPr>
          <a:xfrm>
            <a:off x="507581" y="4692551"/>
            <a:ext cx="4795801" cy="646331"/>
          </a:xfrm>
          <a:prstGeom prst="rect">
            <a:avLst/>
          </a:prstGeom>
          <a:noFill/>
        </p:spPr>
        <p:txBody>
          <a:bodyPr wrap="square" rtlCol="0">
            <a:spAutoFit/>
          </a:bodyPr>
          <a:lstStyle/>
          <a:p>
            <a:r>
              <a:rPr lang="fi-FI" b="1" dirty="0"/>
              <a:t>Note</a:t>
            </a:r>
            <a:r>
              <a:rPr lang="fi-FI" dirty="0"/>
              <a:t>: Functional test instruction requirement is related to MR, 1.1.2 e)</a:t>
            </a:r>
          </a:p>
        </p:txBody>
      </p:sp>
      <p:pic>
        <p:nvPicPr>
          <p:cNvPr id="3" name="Grafik 2">
            <a:extLst>
              <a:ext uri="{FF2B5EF4-FFF2-40B4-BE49-F238E27FC236}">
                <a16:creationId xmlns:a16="http://schemas.microsoft.com/office/drawing/2014/main" id="{62BABEE5-2600-4264-F967-686163606739}"/>
              </a:ext>
            </a:extLst>
          </p:cNvPr>
          <p:cNvPicPr>
            <a:picLocks noChangeAspect="1"/>
          </p:cNvPicPr>
          <p:nvPr/>
        </p:nvPicPr>
        <p:blipFill>
          <a:blip r:embed="rId3"/>
          <a:stretch>
            <a:fillRect/>
          </a:stretch>
        </p:blipFill>
        <p:spPr>
          <a:xfrm>
            <a:off x="6397824" y="282648"/>
            <a:ext cx="4409504" cy="5618690"/>
          </a:xfrm>
          <a:prstGeom prst="rect">
            <a:avLst/>
          </a:prstGeom>
        </p:spPr>
      </p:pic>
      <p:sp>
        <p:nvSpPr>
          <p:cNvPr id="2" name="Titel 2">
            <a:extLst>
              <a:ext uri="{FF2B5EF4-FFF2-40B4-BE49-F238E27FC236}">
                <a16:creationId xmlns:a16="http://schemas.microsoft.com/office/drawing/2014/main" id="{18D9E8B3-471B-8D5F-FFBA-F7631D800FA5}"/>
              </a:ext>
            </a:extLst>
          </p:cNvPr>
          <p:cNvSpPr txBox="1">
            <a:spLocks/>
          </p:cNvSpPr>
          <p:nvPr/>
        </p:nvSpPr>
        <p:spPr>
          <a:xfrm>
            <a:off x="266814" y="67169"/>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4393"/>
                </a:solidFill>
              </a:rPr>
              <a:t>Identification of the software</a:t>
            </a:r>
            <a:endParaRPr lang="nl-BE" sz="4000" dirty="0">
              <a:solidFill>
                <a:srgbClr val="394393"/>
              </a:solidFill>
            </a:endParaRPr>
          </a:p>
        </p:txBody>
      </p:sp>
    </p:spTree>
    <p:extLst>
      <p:ext uri="{BB962C8B-B14F-4D97-AF65-F5344CB8AC3E}">
        <p14:creationId xmlns:p14="http://schemas.microsoft.com/office/powerpoint/2010/main" val="25483999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F8CF-C982-A89E-4A5A-AE182BE407F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85171F2B-F107-EDFE-C380-E98F5FEA093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FBF89101-4DC1-F9B8-C762-91AD373B08DD}"/>
              </a:ext>
            </a:extLst>
          </p:cNvPr>
          <p:cNvSpPr txBox="1">
            <a:spLocks/>
          </p:cNvSpPr>
          <p:nvPr/>
        </p:nvSpPr>
        <p:spPr>
          <a:xfrm>
            <a:off x="724277" y="3505143"/>
            <a:ext cx="10824595"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4393"/>
                </a:solidFill>
              </a:rPr>
              <a:t>5	Verification of the safety requirements and/or 	protective measures</a:t>
            </a:r>
          </a:p>
        </p:txBody>
      </p:sp>
    </p:spTree>
    <p:extLst>
      <p:ext uri="{BB962C8B-B14F-4D97-AF65-F5344CB8AC3E}">
        <p14:creationId xmlns:p14="http://schemas.microsoft.com/office/powerpoint/2010/main" val="4338938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CAD3-8CB0-B5E3-2ACA-8D6D3EC64D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DAFCBB-D9FD-795F-9C10-0042AA509A1E}"/>
              </a:ext>
            </a:extLst>
          </p:cNvPr>
          <p:cNvSpPr>
            <a:spLocks noGrp="1"/>
          </p:cNvSpPr>
          <p:nvPr>
            <p:ph type="title"/>
          </p:nvPr>
        </p:nvSpPr>
        <p:spPr/>
        <p:txBody>
          <a:bodyPr>
            <a:normAutofit/>
          </a:bodyPr>
          <a:lstStyle/>
          <a:p>
            <a:r>
              <a:rPr lang="en-US" sz="4000" dirty="0">
                <a:solidFill>
                  <a:srgbClr val="394393"/>
                </a:solidFill>
              </a:rPr>
              <a:t>Verification methods​</a:t>
            </a:r>
            <a:endParaRPr lang="de-DE" sz="4000" dirty="0"/>
          </a:p>
        </p:txBody>
      </p:sp>
      <p:sp>
        <p:nvSpPr>
          <p:cNvPr id="3" name="Content Placeholder 2">
            <a:extLst>
              <a:ext uri="{FF2B5EF4-FFF2-40B4-BE49-F238E27FC236}">
                <a16:creationId xmlns:a16="http://schemas.microsoft.com/office/drawing/2014/main" id="{BC683DA9-5EA2-E466-B89D-DDE535FAC082}"/>
              </a:ext>
            </a:extLst>
          </p:cNvPr>
          <p:cNvSpPr>
            <a:spLocks noGrp="1"/>
          </p:cNvSpPr>
          <p:nvPr>
            <p:ph sz="quarter" idx="4294967295"/>
          </p:nvPr>
        </p:nvSpPr>
        <p:spPr>
          <a:xfrm>
            <a:off x="609600" y="1197656"/>
            <a:ext cx="10972800" cy="2027238"/>
          </a:xfrm>
        </p:spPr>
        <p:txBody>
          <a:bodyPr>
            <a:noAutofit/>
          </a:bodyPr>
          <a:lstStyle/>
          <a:p>
            <a:pPr marL="171450" lvl="1" indent="0">
              <a:buClr>
                <a:srgbClr val="DC0000"/>
              </a:buClr>
              <a:buNone/>
            </a:pPr>
            <a:r>
              <a:rPr lang="en-US" sz="1800" b="1" i="1" dirty="0">
                <a:ea typeface="+mj-ea"/>
                <a:cs typeface="+mj-cs"/>
              </a:rPr>
              <a:t>5.1 Verification methods</a:t>
            </a:r>
            <a:endParaRPr lang="nl-NL" sz="1800" b="1" i="1" dirty="0">
              <a:ea typeface="+mj-ea"/>
              <a:cs typeface="+mj-cs"/>
            </a:endParaRPr>
          </a:p>
          <a:p>
            <a:pPr marL="457200" lvl="1">
              <a:buClr>
                <a:srgbClr val="DC0000"/>
              </a:buClr>
              <a:buFont typeface="Arial" panose="020B0604020202020204" pitchFamily="34" charset="0"/>
              <a:buChar char="•"/>
            </a:pPr>
            <a:r>
              <a:rPr lang="nl-NL" sz="1800" dirty="0">
                <a:ea typeface="+mj-ea"/>
                <a:cs typeface="+mj-cs"/>
              </a:rPr>
              <a:t>Technical compliance documentation requirement is removed (including </a:t>
            </a:r>
            <a:r>
              <a:rPr lang="nl-NL" sz="1800" i="1" dirty="0">
                <a:ea typeface="+mj-ea"/>
                <a:cs typeface="+mj-cs"/>
              </a:rPr>
              <a:t>EN 81-20, Annex B</a:t>
            </a:r>
            <a:r>
              <a:rPr lang="nl-NL" sz="1800" dirty="0">
                <a:ea typeface="+mj-ea"/>
                <a:cs typeface="+mj-cs"/>
              </a:rPr>
              <a:t>)</a:t>
            </a:r>
            <a:endParaRPr lang="nl-NL" sz="1800" dirty="0">
              <a:highlight>
                <a:srgbClr val="FFFF00"/>
              </a:highlight>
              <a:ea typeface="+mj-ea"/>
              <a:cs typeface="+mj-cs"/>
            </a:endParaRPr>
          </a:p>
          <a:p>
            <a:pPr marL="457200" lvl="1">
              <a:buClr>
                <a:srgbClr val="DC0000"/>
              </a:buClr>
              <a:buFont typeface="Arial" panose="020B0604020202020204" pitchFamily="34" charset="0"/>
              <a:buChar char="•"/>
            </a:pPr>
            <a:r>
              <a:rPr lang="nl-NL" sz="1800" dirty="0">
                <a:ea typeface="+mj-ea"/>
                <a:cs typeface="+mj-cs"/>
              </a:rPr>
              <a:t>Verification </a:t>
            </a:r>
            <a:r>
              <a:rPr lang="nl-NL" sz="1800" i="1" dirty="0">
                <a:ea typeface="+mj-ea"/>
                <a:cs typeface="+mj-cs"/>
              </a:rPr>
              <a:t>Table 24 (</a:t>
            </a:r>
            <a:r>
              <a:rPr lang="nl-NL" sz="1800" dirty="0">
                <a:ea typeface="+mj-ea"/>
                <a:cs typeface="+mj-cs"/>
              </a:rPr>
              <a:t>in </a:t>
            </a:r>
            <a:r>
              <a:rPr lang="nl-NL" sz="1800" i="1" dirty="0">
                <a:ea typeface="+mj-ea"/>
                <a:cs typeface="+mj-cs"/>
              </a:rPr>
              <a:t>EN 81-20</a:t>
            </a:r>
            <a:r>
              <a:rPr lang="nl-NL" sz="1800" dirty="0">
                <a:ea typeface="+mj-ea"/>
                <a:cs typeface="+mj-cs"/>
              </a:rPr>
              <a:t> as </a:t>
            </a:r>
            <a:r>
              <a:rPr lang="nl-NL" sz="1800" i="1" dirty="0">
                <a:ea typeface="+mj-ea"/>
                <a:cs typeface="+mj-cs"/>
              </a:rPr>
              <a:t>Table 18) </a:t>
            </a:r>
            <a:r>
              <a:rPr lang="nl-NL" sz="1800" dirty="0">
                <a:ea typeface="+mj-ea"/>
                <a:cs typeface="+mj-cs"/>
              </a:rPr>
              <a:t>is updated, e.g.</a:t>
            </a:r>
          </a:p>
          <a:p>
            <a:pPr marL="857250" lvl="2">
              <a:buClr>
                <a:srgbClr val="DC0000"/>
              </a:buClr>
              <a:buFont typeface="Arial" panose="020B0604020202020204" pitchFamily="34" charset="0"/>
              <a:buChar char="•"/>
            </a:pPr>
            <a:r>
              <a:rPr lang="nl-NL" sz="1800" i="1" dirty="0">
                <a:ea typeface="+mj-ea"/>
                <a:cs typeface="+mj-cs"/>
              </a:rPr>
              <a:t>EN 81-20, “5.12.4 Priorities and signals” </a:t>
            </a:r>
            <a:r>
              <a:rPr lang="nl-NL" sz="1800" dirty="0">
                <a:ea typeface="+mj-ea"/>
                <a:cs typeface="+mj-cs"/>
              </a:rPr>
              <a:t>has been removed</a:t>
            </a:r>
          </a:p>
          <a:p>
            <a:pPr marL="857250" lvl="2">
              <a:buClr>
                <a:srgbClr val="DC0000"/>
              </a:buClr>
              <a:buFont typeface="Arial" panose="020B0604020202020204" pitchFamily="34" charset="0"/>
              <a:buChar char="•"/>
            </a:pPr>
            <a:r>
              <a:rPr lang="nl-NL" sz="1800" dirty="0">
                <a:ea typeface="+mj-ea"/>
                <a:cs typeface="+mj-cs"/>
              </a:rPr>
              <a:t>Verification means </a:t>
            </a:r>
            <a:r>
              <a:rPr lang="nl-NL" sz="1800" i="1" dirty="0">
                <a:ea typeface="+mj-ea"/>
                <a:cs typeface="+mj-cs"/>
              </a:rPr>
              <a:t>“Visual inspection“ </a:t>
            </a:r>
            <a:r>
              <a:rPr lang="nl-NL" sz="1800" dirty="0">
                <a:ea typeface="+mj-ea"/>
                <a:cs typeface="+mj-cs"/>
              </a:rPr>
              <a:t>has been changed to </a:t>
            </a:r>
            <a:r>
              <a:rPr lang="nl-NL" sz="1800" i="1" dirty="0">
                <a:ea typeface="+mj-ea"/>
                <a:cs typeface="+mj-cs"/>
              </a:rPr>
              <a:t>“Inspection”</a:t>
            </a:r>
          </a:p>
          <a:p>
            <a:pPr marL="857250" lvl="2">
              <a:buClr>
                <a:srgbClr val="DC0000"/>
              </a:buClr>
              <a:buFont typeface="Arial" panose="020B0604020202020204" pitchFamily="34" charset="0"/>
              <a:buChar char="•"/>
            </a:pPr>
            <a:r>
              <a:rPr lang="nl-NL" sz="1800" i="1" dirty="0">
                <a:ea typeface="+mj-ea"/>
                <a:cs typeface="+mj-cs"/>
              </a:rPr>
              <a:t>“4.10.11 Emergency supply” </a:t>
            </a:r>
            <a:r>
              <a:rPr lang="nl-NL" sz="1800" dirty="0">
                <a:ea typeface="+mj-ea"/>
                <a:cs typeface="+mj-cs"/>
              </a:rPr>
              <a:t>has been added</a:t>
            </a:r>
            <a:endParaRPr lang="nl-NL" sz="1800" i="1" dirty="0">
              <a:ea typeface="+mj-ea"/>
              <a:cs typeface="+mj-cs"/>
            </a:endParaRPr>
          </a:p>
          <a:p>
            <a:pPr marL="171450" lvl="1" indent="0">
              <a:buClr>
                <a:srgbClr val="DC0000"/>
              </a:buClr>
              <a:buNone/>
            </a:pPr>
            <a:endParaRPr lang="nl-NL" sz="1800" i="1" dirty="0">
              <a:ea typeface="+mj-ea"/>
              <a:cs typeface="+mj-cs"/>
            </a:endParaRPr>
          </a:p>
        </p:txBody>
      </p:sp>
      <p:sp>
        <p:nvSpPr>
          <p:cNvPr id="5" name="Espace réservé du titre 1">
            <a:extLst>
              <a:ext uri="{FF2B5EF4-FFF2-40B4-BE49-F238E27FC236}">
                <a16:creationId xmlns:a16="http://schemas.microsoft.com/office/drawing/2014/main" id="{CEC1A583-10DA-91ED-CCA5-9FA48FDE2874}"/>
              </a:ext>
            </a:extLst>
          </p:cNvPr>
          <p:cNvSpPr txBox="1">
            <a:spLocks/>
          </p:cNvSpPr>
          <p:nvPr/>
        </p:nvSpPr>
        <p:spPr>
          <a:xfrm>
            <a:off x="-3021005" y="894467"/>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pic>
        <p:nvPicPr>
          <p:cNvPr id="10" name="Picture 9">
            <a:extLst>
              <a:ext uri="{FF2B5EF4-FFF2-40B4-BE49-F238E27FC236}">
                <a16:creationId xmlns:a16="http://schemas.microsoft.com/office/drawing/2014/main" id="{1D8F754A-7B37-9296-169C-6E158E886220}"/>
              </a:ext>
            </a:extLst>
          </p:cNvPr>
          <p:cNvPicPr>
            <a:picLocks noChangeAspect="1"/>
          </p:cNvPicPr>
          <p:nvPr/>
        </p:nvPicPr>
        <p:blipFill>
          <a:blip r:embed="rId2"/>
          <a:stretch>
            <a:fillRect/>
          </a:stretch>
        </p:blipFill>
        <p:spPr>
          <a:xfrm>
            <a:off x="1732826" y="3247009"/>
            <a:ext cx="7923915" cy="2413335"/>
          </a:xfrm>
          <a:prstGeom prst="rect">
            <a:avLst/>
          </a:prstGeom>
          <a:effectLst>
            <a:outerShdw blurRad="50800" dist="38100" dir="10800000" algn="r" rotWithShape="0">
              <a:prstClr val="black">
                <a:alpha val="40000"/>
              </a:prstClr>
            </a:outerShdw>
          </a:effectLst>
        </p:spPr>
      </p:pic>
      <p:pic>
        <p:nvPicPr>
          <p:cNvPr id="12" name="Picture 11">
            <a:extLst>
              <a:ext uri="{FF2B5EF4-FFF2-40B4-BE49-F238E27FC236}">
                <a16:creationId xmlns:a16="http://schemas.microsoft.com/office/drawing/2014/main" id="{4B23DB58-9199-99B8-32CA-043B14A74FB4}"/>
              </a:ext>
            </a:extLst>
          </p:cNvPr>
          <p:cNvPicPr>
            <a:picLocks noChangeAspect="1"/>
          </p:cNvPicPr>
          <p:nvPr/>
        </p:nvPicPr>
        <p:blipFill>
          <a:blip r:embed="rId3"/>
          <a:stretch>
            <a:fillRect/>
          </a:stretch>
        </p:blipFill>
        <p:spPr>
          <a:xfrm>
            <a:off x="2148220" y="5095289"/>
            <a:ext cx="7843493" cy="100923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001415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2387-2DA7-1F64-9B74-F040F7AA8B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06A40D-07D7-93AF-DCF0-56AC353A5B4E}"/>
              </a:ext>
            </a:extLst>
          </p:cNvPr>
          <p:cNvSpPr>
            <a:spLocks noGrp="1"/>
          </p:cNvSpPr>
          <p:nvPr>
            <p:ph type="title"/>
          </p:nvPr>
        </p:nvSpPr>
        <p:spPr/>
        <p:txBody>
          <a:bodyPr>
            <a:normAutofit/>
          </a:bodyPr>
          <a:lstStyle/>
          <a:p>
            <a:r>
              <a:rPr lang="en-US" sz="4000" dirty="0">
                <a:solidFill>
                  <a:srgbClr val="394393"/>
                </a:solidFill>
              </a:rPr>
              <a:t>Specific examinations and tests ​</a:t>
            </a:r>
            <a:endParaRPr lang="de-DE" sz="4000" dirty="0"/>
          </a:p>
        </p:txBody>
      </p:sp>
      <p:sp>
        <p:nvSpPr>
          <p:cNvPr id="3" name="Content Placeholder 2">
            <a:extLst>
              <a:ext uri="{FF2B5EF4-FFF2-40B4-BE49-F238E27FC236}">
                <a16:creationId xmlns:a16="http://schemas.microsoft.com/office/drawing/2014/main" id="{F343A0A6-93D5-7C55-959B-3FBAE16FA134}"/>
              </a:ext>
            </a:extLst>
          </p:cNvPr>
          <p:cNvSpPr>
            <a:spLocks noGrp="1"/>
          </p:cNvSpPr>
          <p:nvPr>
            <p:ph sz="quarter" idx="4294967295"/>
          </p:nvPr>
        </p:nvSpPr>
        <p:spPr>
          <a:xfrm>
            <a:off x="609600" y="1208113"/>
            <a:ext cx="10972800" cy="4241800"/>
          </a:xfrm>
        </p:spPr>
        <p:txBody>
          <a:bodyPr>
            <a:noAutofit/>
          </a:bodyPr>
          <a:lstStyle/>
          <a:p>
            <a:pPr marL="171450" lvl="1" indent="0">
              <a:buClr>
                <a:srgbClr val="DC0000"/>
              </a:buClr>
              <a:buNone/>
            </a:pPr>
            <a:r>
              <a:rPr lang="en-US" sz="1800" b="1" i="1" dirty="0">
                <a:ea typeface="+mj-ea"/>
                <a:cs typeface="+mj-cs"/>
              </a:rPr>
              <a:t>5.2 Specific examinations and tests on installed lift</a:t>
            </a:r>
            <a:endParaRPr lang="nl-NL" sz="1800" i="1" dirty="0">
              <a:ea typeface="+mj-ea"/>
              <a:cs typeface="+mj-cs"/>
            </a:endParaRPr>
          </a:p>
          <a:p>
            <a:pPr marL="171450" lvl="1" indent="0">
              <a:buClr>
                <a:srgbClr val="DC0000"/>
              </a:buClr>
              <a:buNone/>
            </a:pPr>
            <a:r>
              <a:rPr lang="nl-NL" sz="1800" b="1" i="1" dirty="0">
                <a:ea typeface="+mj-ea"/>
                <a:cs typeface="+mj-cs"/>
              </a:rPr>
              <a:t>5.2.5 Car safety gear</a:t>
            </a:r>
          </a:p>
          <a:p>
            <a:pPr marL="457200" lvl="1">
              <a:buClr>
                <a:srgbClr val="DC0000"/>
              </a:buClr>
              <a:buFont typeface="Arial" panose="020B0604020202020204" pitchFamily="34" charset="0"/>
              <a:buChar char="•"/>
            </a:pPr>
            <a:r>
              <a:rPr lang="nl-NL" sz="1800" dirty="0">
                <a:ea typeface="+mj-ea"/>
                <a:cs typeface="+mj-cs"/>
              </a:rPr>
              <a:t>There is no need to slip ropes anymore during the test, “</a:t>
            </a:r>
            <a:r>
              <a:rPr lang="en-US" sz="1800" i="1" dirty="0">
                <a:ea typeface="+mj-ea"/>
                <a:cs typeface="+mj-cs"/>
              </a:rPr>
              <a:t>the car is stopped by the safety gear only</a:t>
            </a:r>
            <a:r>
              <a:rPr lang="en-US" sz="1800" dirty="0">
                <a:ea typeface="+mj-ea"/>
                <a:cs typeface="+mj-cs"/>
              </a:rPr>
              <a:t>”</a:t>
            </a:r>
            <a:endParaRPr lang="nl-NL" sz="1800" dirty="0">
              <a:ea typeface="+mj-ea"/>
              <a:cs typeface="+mj-cs"/>
            </a:endParaRPr>
          </a:p>
          <a:p>
            <a:pPr marL="457200" lvl="1">
              <a:buClr>
                <a:srgbClr val="DC0000"/>
              </a:buClr>
              <a:buFont typeface="Arial" panose="020B0604020202020204" pitchFamily="34" charset="0"/>
              <a:buChar char="•"/>
            </a:pPr>
            <a:r>
              <a:rPr lang="nl-NL" sz="1800" dirty="0">
                <a:ea typeface="+mj-ea"/>
                <a:cs typeface="+mj-cs"/>
              </a:rPr>
              <a:t>Progressive safety gears are tested</a:t>
            </a:r>
          </a:p>
          <a:p>
            <a:pPr marL="857250" lvl="2">
              <a:buClr>
                <a:srgbClr val="DC0000"/>
              </a:buClr>
            </a:pPr>
            <a:r>
              <a:rPr lang="nl-NL" sz="1800" dirty="0">
                <a:ea typeface="+mj-ea"/>
                <a:cs typeface="+mj-cs"/>
              </a:rPr>
              <a:t>At 125 % rated load and at rated speed or </a:t>
            </a:r>
          </a:p>
          <a:p>
            <a:pPr marL="857250" lvl="2">
              <a:buClr>
                <a:srgbClr val="DC0000"/>
              </a:buClr>
            </a:pPr>
            <a:r>
              <a:rPr lang="nl-NL" sz="1800" dirty="0">
                <a:ea typeface="+mj-ea"/>
                <a:cs typeface="+mj-cs"/>
              </a:rPr>
              <a:t>At 100 % rated load and at overspeed governor’s tripping speed</a:t>
            </a:r>
          </a:p>
          <a:p>
            <a:pPr marL="171450" lvl="1" indent="0">
              <a:buClr>
                <a:srgbClr val="DC0000"/>
              </a:buClr>
              <a:buNone/>
            </a:pPr>
            <a:r>
              <a:rPr lang="nl-NL" sz="1800" b="1" i="1" dirty="0">
                <a:ea typeface="+mj-ea"/>
                <a:cs typeface="+mj-cs"/>
              </a:rPr>
              <a:t>5.2.6 </a:t>
            </a:r>
            <a:r>
              <a:rPr lang="en-US" sz="1800" b="1" i="1" dirty="0">
                <a:ea typeface="+mj-ea"/>
                <a:cs typeface="+mj-cs"/>
              </a:rPr>
              <a:t>Counterweight or balancing weight safety gear</a:t>
            </a:r>
          </a:p>
          <a:p>
            <a:pPr marL="457200" lvl="1">
              <a:buClr>
                <a:srgbClr val="DC0000"/>
              </a:buClr>
              <a:buFont typeface="Arial" panose="020B0604020202020204" pitchFamily="34" charset="0"/>
              <a:buChar char="•"/>
            </a:pPr>
            <a:r>
              <a:rPr lang="nl-NL" sz="1800" dirty="0">
                <a:ea typeface="+mj-ea"/>
                <a:cs typeface="+mj-cs"/>
              </a:rPr>
              <a:t>Tests are performed with empty car and at rated speed (lower speeds are removed)</a:t>
            </a:r>
          </a:p>
          <a:p>
            <a:pPr marL="457200" lvl="1">
              <a:buClr>
                <a:srgbClr val="DC0000"/>
              </a:buClr>
              <a:buFont typeface="Arial" panose="020B0604020202020204" pitchFamily="34" charset="0"/>
              <a:buChar char="•"/>
            </a:pPr>
            <a:r>
              <a:rPr lang="nl-NL" sz="1800" dirty="0">
                <a:ea typeface="+mj-ea"/>
                <a:cs typeface="+mj-cs"/>
              </a:rPr>
              <a:t>There is no need to slip ropes anymore</a:t>
            </a:r>
            <a:endParaRPr lang="en-US" sz="1800" dirty="0">
              <a:ea typeface="+mj-ea"/>
              <a:cs typeface="+mj-cs"/>
            </a:endParaRPr>
          </a:p>
          <a:p>
            <a:pPr marL="171450" lvl="1" indent="0">
              <a:buClr>
                <a:srgbClr val="DC0000"/>
              </a:buClr>
              <a:buNone/>
            </a:pPr>
            <a:r>
              <a:rPr lang="fi-FI" sz="1800" b="1" i="1" dirty="0">
                <a:ea typeface="+mj-ea"/>
                <a:cs typeface="+mj-cs"/>
              </a:rPr>
              <a:t>5.2.8 Buffers</a:t>
            </a:r>
            <a:endParaRPr lang="en-US" sz="1800" b="1" i="1" dirty="0">
              <a:ea typeface="+mj-ea"/>
              <a:cs typeface="+mj-cs"/>
            </a:endParaRPr>
          </a:p>
          <a:p>
            <a:pPr marL="457200" lvl="1">
              <a:buClr>
                <a:srgbClr val="DC0000"/>
              </a:buClr>
              <a:buFont typeface="Arial" panose="020B0604020202020204" pitchFamily="34" charset="0"/>
              <a:buChar char="•"/>
            </a:pPr>
            <a:r>
              <a:rPr lang="en-US" sz="1800" dirty="0">
                <a:ea typeface="+mj-ea"/>
                <a:cs typeface="+mj-cs"/>
              </a:rPr>
              <a:t>There is no need no check buffer compression anymore</a:t>
            </a:r>
            <a:endParaRPr lang="en-US" sz="1800" dirty="0">
              <a:highlight>
                <a:srgbClr val="FFFF00"/>
              </a:highlight>
              <a:ea typeface="+mj-ea"/>
              <a:cs typeface="+mj-cs"/>
            </a:endParaRPr>
          </a:p>
          <a:p>
            <a:pPr marL="171450" lvl="1" indent="0">
              <a:buClr>
                <a:srgbClr val="DC0000"/>
              </a:buClr>
              <a:buNone/>
            </a:pPr>
            <a:r>
              <a:rPr lang="en-US" sz="1800" b="1" i="1" dirty="0">
                <a:ea typeface="+mj-ea"/>
                <a:cs typeface="+mj-cs"/>
              </a:rPr>
              <a:t>5.2.12</a:t>
            </a:r>
            <a:r>
              <a:rPr lang="en-US" sz="1800" i="1" dirty="0">
                <a:ea typeface="+mj-ea"/>
                <a:cs typeface="+mj-cs"/>
              </a:rPr>
              <a:t> </a:t>
            </a:r>
            <a:r>
              <a:rPr lang="en-US" sz="1800" b="1" dirty="0">
                <a:ea typeface="+mj-ea"/>
                <a:cs typeface="+mj-cs"/>
              </a:rPr>
              <a:t>ACOP</a:t>
            </a:r>
          </a:p>
          <a:p>
            <a:pPr marL="457200" lvl="1">
              <a:buClr>
                <a:srgbClr val="DC0000"/>
              </a:buClr>
              <a:buFont typeface="Arial" panose="020B0604020202020204" pitchFamily="34" charset="0"/>
              <a:buChar char="•"/>
            </a:pPr>
            <a:r>
              <a:rPr lang="en-US" sz="1800" dirty="0">
                <a:ea typeface="+mj-ea"/>
                <a:cs typeface="+mj-cs"/>
              </a:rPr>
              <a:t>If ACOP (Ascending car overspeed protection) requires self-monitoring, it needs to be tested </a:t>
            </a:r>
            <a:endParaRPr lang="en-US" sz="1800" i="1" dirty="0">
              <a:ea typeface="+mj-ea"/>
              <a:cs typeface="+mj-cs"/>
            </a:endParaRPr>
          </a:p>
          <a:p>
            <a:pPr marL="171450" lvl="1" indent="0">
              <a:buClr>
                <a:srgbClr val="DC0000"/>
              </a:buClr>
              <a:buNone/>
            </a:pPr>
            <a:r>
              <a:rPr lang="en-US" sz="1800" b="1" i="1" dirty="0">
                <a:ea typeface="+mj-ea"/>
                <a:cs typeface="+mj-cs"/>
              </a:rPr>
              <a:t>5.2.14 Protection against unintended car movement </a:t>
            </a:r>
            <a:r>
              <a:rPr lang="en-US" sz="1800" b="1" dirty="0">
                <a:ea typeface="+mj-ea"/>
                <a:cs typeface="+mj-cs"/>
              </a:rPr>
              <a:t>(UCMP)</a:t>
            </a:r>
          </a:p>
          <a:p>
            <a:pPr marL="457200" lvl="1">
              <a:buClr>
                <a:srgbClr val="DC0000"/>
              </a:buClr>
              <a:buFont typeface="Arial" panose="020B0604020202020204" pitchFamily="34" charset="0"/>
              <a:buChar char="•"/>
            </a:pPr>
            <a:r>
              <a:rPr lang="en-US" sz="1800" dirty="0">
                <a:ea typeface="+mj-ea"/>
                <a:cs typeface="+mj-cs"/>
              </a:rPr>
              <a:t>A check on activation means is added (if applicable)</a:t>
            </a:r>
            <a:endParaRPr lang="nl-NL" sz="1800" i="1" dirty="0">
              <a:ea typeface="+mj-ea"/>
              <a:cs typeface="+mj-cs"/>
            </a:endParaRPr>
          </a:p>
          <a:p>
            <a:pPr marL="457200" lvl="1">
              <a:buClr>
                <a:srgbClr val="DC0000"/>
              </a:buClr>
              <a:buFont typeface="Arial" panose="020B0604020202020204" pitchFamily="34" charset="0"/>
              <a:buChar char="•"/>
            </a:pPr>
            <a:endParaRPr lang="nl-NL" sz="1800" i="1" dirty="0">
              <a:ea typeface="+mj-ea"/>
              <a:cs typeface="+mj-cs"/>
            </a:endParaRPr>
          </a:p>
          <a:p>
            <a:pPr marL="457200" lvl="1">
              <a:buClr>
                <a:srgbClr val="DC0000"/>
              </a:buClr>
              <a:buFont typeface="Arial" panose="020B0604020202020204" pitchFamily="34" charset="0"/>
              <a:buChar char="•"/>
            </a:pPr>
            <a:endParaRPr lang="nl-NL" sz="1800" i="1" dirty="0">
              <a:ea typeface="+mj-ea"/>
              <a:cs typeface="+mj-cs"/>
            </a:endParaRPr>
          </a:p>
        </p:txBody>
      </p:sp>
      <p:sp>
        <p:nvSpPr>
          <p:cNvPr id="5" name="Espace réservé du titre 1">
            <a:extLst>
              <a:ext uri="{FF2B5EF4-FFF2-40B4-BE49-F238E27FC236}">
                <a16:creationId xmlns:a16="http://schemas.microsoft.com/office/drawing/2014/main" id="{A77240B9-DCB5-5C84-A1FB-9CFC4AF545C0}"/>
              </a:ext>
            </a:extLst>
          </p:cNvPr>
          <p:cNvSpPr txBox="1">
            <a:spLocks/>
          </p:cNvSpPr>
          <p:nvPr/>
        </p:nvSpPr>
        <p:spPr>
          <a:xfrm>
            <a:off x="-1793454" y="225182"/>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6" name="Content Placeholder 2">
            <a:extLst>
              <a:ext uri="{FF2B5EF4-FFF2-40B4-BE49-F238E27FC236}">
                <a16:creationId xmlns:a16="http://schemas.microsoft.com/office/drawing/2014/main" id="{7CFE09D0-593C-491C-76F3-E81E2F340AB5}"/>
              </a:ext>
            </a:extLst>
          </p:cNvPr>
          <p:cNvSpPr txBox="1">
            <a:spLocks/>
          </p:cNvSpPr>
          <p:nvPr/>
        </p:nvSpPr>
        <p:spPr>
          <a:xfrm>
            <a:off x="725904" y="4464528"/>
            <a:ext cx="10627895" cy="19707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endParaRPr lang="nl-NL" sz="1800">
              <a:ea typeface="+mj-ea"/>
              <a:cs typeface="+mj-cs"/>
            </a:endParaRPr>
          </a:p>
        </p:txBody>
      </p:sp>
    </p:spTree>
    <p:extLst>
      <p:ext uri="{BB962C8B-B14F-4D97-AF65-F5344CB8AC3E}">
        <p14:creationId xmlns:p14="http://schemas.microsoft.com/office/powerpoint/2010/main" val="34063199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CAD3-8CB0-B5E3-2ACA-8D6D3EC64D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83DA9-5EA2-E466-B89D-DDE535FAC082}"/>
              </a:ext>
            </a:extLst>
          </p:cNvPr>
          <p:cNvSpPr>
            <a:spLocks noGrp="1"/>
          </p:cNvSpPr>
          <p:nvPr>
            <p:ph sz="quarter" idx="4294967295"/>
          </p:nvPr>
        </p:nvSpPr>
        <p:spPr>
          <a:xfrm>
            <a:off x="553451" y="1322823"/>
            <a:ext cx="10972800" cy="3376482"/>
          </a:xfrm>
        </p:spPr>
        <p:txBody>
          <a:bodyPr>
            <a:normAutofit/>
          </a:bodyPr>
          <a:lstStyle/>
          <a:p>
            <a:pPr marL="171450" marR="0" lvl="1" indent="0" algn="l" defTabSz="457200" rtl="0" eaLnBrk="1" fontAlgn="auto" latinLnBrk="0" hangingPunct="1">
              <a:lnSpc>
                <a:spcPct val="100000"/>
              </a:lnSpc>
              <a:spcBef>
                <a:spcPct val="20000"/>
              </a:spcBef>
              <a:spcAft>
                <a:spcPts val="0"/>
              </a:spcAft>
              <a:buClr>
                <a:srgbClr val="DC0000"/>
              </a:buClr>
              <a:buSzTx/>
              <a:buFont typeface="Arial"/>
              <a:buNone/>
              <a:tabLst/>
              <a:defRPr/>
            </a:pPr>
            <a:r>
              <a:rPr kumimoji="0" lang="en-US" sz="1800" b="1" i="1" u="none" strike="noStrike" kern="1200" cap="none" spc="0" normalizeH="0" baseline="0" noProof="0" dirty="0">
                <a:ln>
                  <a:noFill/>
                </a:ln>
                <a:solidFill>
                  <a:prstClr val="black"/>
                </a:solidFill>
                <a:effectLst/>
                <a:uLnTx/>
                <a:uFillTx/>
                <a:ea typeface="+mn-ea"/>
                <a:cs typeface="+mn-cs"/>
              </a:rPr>
              <a:t>5.2 Specific examinations and tests on installed lift</a:t>
            </a:r>
            <a:endParaRPr kumimoji="0" lang="nl-NL" sz="1800" b="0" i="1" u="none" strike="noStrike" kern="1200" cap="none" spc="0" normalizeH="0" baseline="0" noProof="0" dirty="0">
              <a:ln>
                <a:noFill/>
              </a:ln>
              <a:solidFill>
                <a:prstClr val="black"/>
              </a:solidFill>
              <a:effectLst/>
              <a:uLnTx/>
              <a:uFillTx/>
              <a:ea typeface="+mn-ea"/>
              <a:cs typeface="+mn-cs"/>
            </a:endParaRPr>
          </a:p>
          <a:p>
            <a:pPr marL="171450" lvl="1" indent="0">
              <a:buClr>
                <a:srgbClr val="DC0000"/>
              </a:buClr>
              <a:buNone/>
            </a:pPr>
            <a:r>
              <a:rPr lang="en-US" sz="1800" b="1" i="1" dirty="0">
                <a:ea typeface="+mj-ea"/>
                <a:cs typeface="+mj-cs"/>
              </a:rPr>
              <a:t>New test requirement to verify that vertically sliding doors are balanced correctly</a:t>
            </a:r>
          </a:p>
          <a:p>
            <a:pPr marL="457200" lvl="1">
              <a:buClr>
                <a:srgbClr val="DC0000"/>
              </a:buClr>
              <a:buFont typeface="Arial" panose="020B0604020202020204" pitchFamily="34" charset="0"/>
              <a:buChar char="•"/>
            </a:pPr>
            <a:r>
              <a:rPr lang="en-US" sz="1800" dirty="0">
                <a:ea typeface="+mj-ea"/>
                <a:cs typeface="+mj-cs"/>
              </a:rPr>
              <a:t>“</a:t>
            </a:r>
            <a:r>
              <a:rPr lang="en-US" sz="1800" i="1" dirty="0">
                <a:ea typeface="+mj-ea"/>
                <a:cs typeface="+mj-cs"/>
              </a:rPr>
              <a:t>It shall be checked that a vertically sliding door does not start to open or to close by itself when the door is open with a gap of 100 mm</a:t>
            </a:r>
            <a:r>
              <a:rPr lang="en-US" sz="1800" dirty="0">
                <a:ea typeface="+mj-ea"/>
                <a:cs typeface="+mj-cs"/>
              </a:rPr>
              <a:t>.”, </a:t>
            </a:r>
            <a:r>
              <a:rPr lang="en-US" sz="1800" i="1" dirty="0">
                <a:ea typeface="+mj-ea"/>
                <a:cs typeface="+mj-cs"/>
              </a:rPr>
              <a:t>5.2.16</a:t>
            </a:r>
          </a:p>
          <a:p>
            <a:pPr marL="171450" lvl="1" indent="0">
              <a:buClr>
                <a:srgbClr val="DC0000"/>
              </a:buClr>
              <a:buNone/>
            </a:pPr>
            <a:endParaRPr lang="en-US" sz="1800" b="1" i="1" dirty="0"/>
          </a:p>
          <a:p>
            <a:pPr marL="171450" lvl="1" indent="0">
              <a:buClr>
                <a:srgbClr val="DC0000"/>
              </a:buClr>
              <a:buNone/>
            </a:pPr>
            <a:r>
              <a:rPr lang="en-US" sz="1800" b="1" i="1" dirty="0"/>
              <a:t>New test requirement to verify counterweight / balancing weight is balanced correctly (has correct mass) </a:t>
            </a:r>
          </a:p>
          <a:p>
            <a:pPr marL="457200" lvl="1">
              <a:buClr>
                <a:srgbClr val="DC0000"/>
              </a:buClr>
              <a:buFont typeface="Arial" panose="020B0604020202020204" pitchFamily="34" charset="0"/>
              <a:buChar char="•"/>
            </a:pPr>
            <a:r>
              <a:rPr lang="en-US" sz="1800" dirty="0"/>
              <a:t>Before performing tests like traction, machine brakes, safety gear, ACOP etc., it shall be verified</a:t>
            </a:r>
          </a:p>
          <a:p>
            <a:pPr marL="857250" lvl="2">
              <a:buClr>
                <a:srgbClr val="DC0000"/>
              </a:buClr>
              <a:buFont typeface="Arial" panose="020B0604020202020204" pitchFamily="34" charset="0"/>
              <a:buChar char="•"/>
            </a:pPr>
            <a:r>
              <a:rPr lang="en-US" sz="1800" dirty="0"/>
              <a:t>By practical tests using machine current measurement or </a:t>
            </a:r>
          </a:p>
          <a:p>
            <a:pPr marL="857250" lvl="2">
              <a:buClr>
                <a:srgbClr val="DC0000"/>
              </a:buClr>
              <a:buFont typeface="Arial" panose="020B0604020202020204" pitchFamily="34" charset="0"/>
              <a:buChar char="•"/>
            </a:pPr>
            <a:r>
              <a:rPr lang="en-US" sz="1800" dirty="0"/>
              <a:t>By weighting of the car and counterweight </a:t>
            </a:r>
          </a:p>
          <a:p>
            <a:pPr marL="628650" lvl="2" indent="0">
              <a:buClr>
                <a:srgbClr val="DC0000"/>
              </a:buClr>
              <a:buNone/>
            </a:pPr>
            <a:r>
              <a:rPr lang="en-US" sz="1800" dirty="0"/>
              <a:t>that the counterweight / balancing weight balance is as stated in the instructions, </a:t>
            </a:r>
            <a:r>
              <a:rPr lang="en-US" sz="1800" i="1" dirty="0"/>
              <a:t>5.2.17 and 5.2.18</a:t>
            </a:r>
            <a:endParaRPr lang="nl-NL" sz="1800" dirty="0"/>
          </a:p>
        </p:txBody>
      </p:sp>
      <p:sp>
        <p:nvSpPr>
          <p:cNvPr id="6" name="Content Placeholder 2">
            <a:extLst>
              <a:ext uri="{FF2B5EF4-FFF2-40B4-BE49-F238E27FC236}">
                <a16:creationId xmlns:a16="http://schemas.microsoft.com/office/drawing/2014/main" id="{BC683DA9-5EA2-E466-B89D-DDE535FAC082}"/>
              </a:ext>
            </a:extLst>
          </p:cNvPr>
          <p:cNvSpPr txBox="1">
            <a:spLocks/>
          </p:cNvSpPr>
          <p:nvPr/>
        </p:nvSpPr>
        <p:spPr>
          <a:xfrm>
            <a:off x="725904" y="4464528"/>
            <a:ext cx="10627895" cy="19707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endParaRPr lang="nl-NL" sz="1800">
              <a:ea typeface="+mj-ea"/>
              <a:cs typeface="+mj-cs"/>
            </a:endParaRPr>
          </a:p>
        </p:txBody>
      </p:sp>
      <p:sp>
        <p:nvSpPr>
          <p:cNvPr id="7" name="Content Placeholder 2">
            <a:extLst>
              <a:ext uri="{FF2B5EF4-FFF2-40B4-BE49-F238E27FC236}">
                <a16:creationId xmlns:a16="http://schemas.microsoft.com/office/drawing/2014/main" id="{BAB2C571-5592-91EB-7BFB-394F5A47D800}"/>
              </a:ext>
            </a:extLst>
          </p:cNvPr>
          <p:cNvSpPr txBox="1">
            <a:spLocks/>
          </p:cNvSpPr>
          <p:nvPr/>
        </p:nvSpPr>
        <p:spPr>
          <a:xfrm>
            <a:off x="725904" y="3360353"/>
            <a:ext cx="10627895" cy="17551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None/>
            </a:pPr>
            <a:endParaRPr lang="nl-NL" sz="1800">
              <a:ea typeface="+mj-ea"/>
              <a:cs typeface="+mj-cs"/>
            </a:endParaRPr>
          </a:p>
        </p:txBody>
      </p:sp>
      <p:sp>
        <p:nvSpPr>
          <p:cNvPr id="8" name="Titel 1">
            <a:extLst>
              <a:ext uri="{FF2B5EF4-FFF2-40B4-BE49-F238E27FC236}">
                <a16:creationId xmlns:a16="http://schemas.microsoft.com/office/drawing/2014/main" id="{7388D4DE-C99F-ECD9-F44B-63AC423E4E8D}"/>
              </a:ext>
            </a:extLst>
          </p:cNvPr>
          <p:cNvSpPr txBox="1">
            <a:spLocks/>
          </p:cNvSpPr>
          <p:nvPr/>
        </p:nvSpPr>
        <p:spPr>
          <a:xfrm>
            <a:off x="762000" y="4270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Specific examinations and tests ​</a:t>
            </a:r>
            <a:endParaRPr lang="de-DE" sz="4000" dirty="0"/>
          </a:p>
        </p:txBody>
      </p:sp>
    </p:spTree>
    <p:extLst>
      <p:ext uri="{BB962C8B-B14F-4D97-AF65-F5344CB8AC3E}">
        <p14:creationId xmlns:p14="http://schemas.microsoft.com/office/powerpoint/2010/main" val="22443942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CB8F1-8E0D-DB12-EFEE-B9348D16B6D5}"/>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AA031F4-8666-E082-E84E-BC30556D99A8}"/>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EF9F2AE-1E67-C8E1-FF2C-AB00A901C45A}"/>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6 Information for use</a:t>
            </a:r>
          </a:p>
        </p:txBody>
      </p:sp>
    </p:spTree>
    <p:extLst>
      <p:ext uri="{BB962C8B-B14F-4D97-AF65-F5344CB8AC3E}">
        <p14:creationId xmlns:p14="http://schemas.microsoft.com/office/powerpoint/2010/main" val="24474191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BC6BC1-7CC3-B2F1-E5D2-C01537E4B499}"/>
              </a:ext>
            </a:extLst>
          </p:cNvPr>
          <p:cNvSpPr txBox="1">
            <a:spLocks/>
          </p:cNvSpPr>
          <p:nvPr/>
        </p:nvSpPr>
        <p:spPr>
          <a:xfrm>
            <a:off x="838200" y="1825625"/>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2E931289-4515-6859-597C-5FE4A5155081}"/>
              </a:ext>
            </a:extLst>
          </p:cNvPr>
          <p:cNvSpPr txBox="1"/>
          <p:nvPr/>
        </p:nvSpPr>
        <p:spPr>
          <a:xfrm>
            <a:off x="609600" y="1417638"/>
            <a:ext cx="10904292" cy="4524315"/>
          </a:xfrm>
          <a:prstGeom prst="rect">
            <a:avLst/>
          </a:prstGeom>
          <a:noFill/>
        </p:spPr>
        <p:txBody>
          <a:bodyPr wrap="square">
            <a:spAutoFit/>
          </a:bodyPr>
          <a:lstStyle/>
          <a:p>
            <a:r>
              <a:rPr lang="en-US" b="1" i="1" dirty="0"/>
              <a:t>6.2 Instructions</a:t>
            </a:r>
          </a:p>
          <a:p>
            <a:pPr marL="171450" lvl="1">
              <a:buClr>
                <a:srgbClr val="DC0000"/>
              </a:buClr>
            </a:pPr>
            <a:r>
              <a:rPr lang="en-US" b="1" dirty="0">
                <a:ea typeface="+mj-ea"/>
                <a:cs typeface="+mj-cs"/>
              </a:rPr>
              <a:t>New technical requirements in </a:t>
            </a:r>
            <a:r>
              <a:rPr lang="en-US" b="1" i="1" dirty="0">
                <a:ea typeface="+mj-ea"/>
                <a:cs typeface="+mj-cs"/>
              </a:rPr>
              <a:t>ISO 8100-1 </a:t>
            </a:r>
            <a:r>
              <a:rPr lang="en-US" b="1" dirty="0">
                <a:ea typeface="+mj-ea"/>
                <a:cs typeface="+mj-cs"/>
              </a:rPr>
              <a:t>also require more detailed information in the instructions, e.g. for</a:t>
            </a:r>
          </a:p>
          <a:p>
            <a:pPr lvl="1" indent="-285750">
              <a:buClr>
                <a:srgbClr val="DC0000"/>
              </a:buClr>
              <a:buFont typeface="Arial" panose="020B0604020202020204" pitchFamily="34" charset="0"/>
              <a:buChar char="•"/>
            </a:pPr>
            <a:r>
              <a:rPr lang="en-US" dirty="0">
                <a:ea typeface="+mj-ea"/>
                <a:cs typeface="+mj-cs"/>
              </a:rPr>
              <a:t>SIL-rated circuits (in </a:t>
            </a:r>
            <a:r>
              <a:rPr lang="en-US" i="1" dirty="0">
                <a:ea typeface="+mj-ea"/>
                <a:cs typeface="+mj-cs"/>
              </a:rPr>
              <a:t>EN 81-20/50 </a:t>
            </a:r>
            <a:r>
              <a:rPr lang="en-US" dirty="0">
                <a:ea typeface="+mj-ea"/>
                <a:cs typeface="+mj-cs"/>
              </a:rPr>
              <a:t>as “PESSRAL”), </a:t>
            </a:r>
            <a:r>
              <a:rPr lang="en-US" i="1" dirty="0">
                <a:ea typeface="+mj-ea"/>
                <a:cs typeface="+mj-cs"/>
              </a:rPr>
              <a:t>6.2.4 k)</a:t>
            </a:r>
          </a:p>
          <a:p>
            <a:pPr lvl="1" indent="-285750">
              <a:buClr>
                <a:srgbClr val="DC0000"/>
              </a:buClr>
              <a:buFont typeface="Arial" panose="020B0604020202020204" pitchFamily="34" charset="0"/>
              <a:buChar char="•"/>
            </a:pPr>
            <a:r>
              <a:rPr lang="en-US" dirty="0">
                <a:ea typeface="+mj-ea"/>
                <a:cs typeface="+mj-cs"/>
              </a:rPr>
              <a:t>Software and parameters, </a:t>
            </a:r>
            <a:r>
              <a:rPr lang="en-US" i="1" dirty="0">
                <a:ea typeface="+mj-ea"/>
                <a:cs typeface="+mj-cs"/>
              </a:rPr>
              <a:t>6.2.4 v)</a:t>
            </a:r>
          </a:p>
          <a:p>
            <a:pPr lvl="1" indent="-285750">
              <a:buClr>
                <a:srgbClr val="DC0000"/>
              </a:buClr>
              <a:buFont typeface="Arial" panose="020B0604020202020204" pitchFamily="34" charset="0"/>
              <a:buChar char="•"/>
            </a:pPr>
            <a:r>
              <a:rPr lang="en-US" dirty="0">
                <a:ea typeface="+mj-ea"/>
                <a:cs typeface="+mj-cs"/>
              </a:rPr>
              <a:t>Automatic rescue operation, </a:t>
            </a:r>
            <a:r>
              <a:rPr lang="en-US" i="1" dirty="0">
                <a:ea typeface="+mj-ea"/>
                <a:cs typeface="+mj-cs"/>
              </a:rPr>
              <a:t>6.2.4 </a:t>
            </a:r>
            <a:r>
              <a:rPr lang="en-US" i="1" dirty="0" err="1">
                <a:ea typeface="+mj-ea"/>
                <a:cs typeface="+mj-cs"/>
              </a:rPr>
              <a:t>i</a:t>
            </a:r>
            <a:r>
              <a:rPr lang="en-US" i="1" dirty="0">
                <a:ea typeface="+mj-ea"/>
                <a:cs typeface="+mj-cs"/>
              </a:rPr>
              <a:t>)</a:t>
            </a:r>
          </a:p>
          <a:p>
            <a:pPr lvl="1" indent="-285750">
              <a:buClr>
                <a:srgbClr val="DC0000"/>
              </a:buClr>
              <a:buFont typeface="Arial" panose="020B0604020202020204" pitchFamily="34" charset="0"/>
              <a:buChar char="•"/>
            </a:pPr>
            <a:r>
              <a:rPr lang="en-US" dirty="0">
                <a:ea typeface="+mj-ea"/>
                <a:cs typeface="+mj-cs"/>
              </a:rPr>
              <a:t>Discard/replacement criteria, </a:t>
            </a:r>
            <a:r>
              <a:rPr lang="en-US" i="1" dirty="0">
                <a:ea typeface="+mj-ea"/>
                <a:cs typeface="+mj-cs"/>
              </a:rPr>
              <a:t>6.2.4.c), 6.2.4 j), 6.2.4 r), 6.2.4 y)</a:t>
            </a:r>
          </a:p>
          <a:p>
            <a:pPr lvl="1" indent="-285750">
              <a:buClr>
                <a:srgbClr val="DC0000"/>
              </a:buClr>
              <a:buFont typeface="Arial" panose="020B0604020202020204" pitchFamily="34" charset="0"/>
              <a:buChar char="•"/>
            </a:pPr>
            <a:r>
              <a:rPr lang="en-US" dirty="0">
                <a:ea typeface="+mj-ea"/>
                <a:cs typeface="+mj-cs"/>
              </a:rPr>
              <a:t>Resetting means, </a:t>
            </a:r>
            <a:r>
              <a:rPr lang="en-US" i="1" dirty="0">
                <a:ea typeface="+mj-ea"/>
                <a:cs typeface="+mj-cs"/>
              </a:rPr>
              <a:t>6.2.4 f)</a:t>
            </a:r>
          </a:p>
          <a:p>
            <a:pPr lvl="1" indent="-285750">
              <a:buClr>
                <a:srgbClr val="DC0000"/>
              </a:buClr>
              <a:buFont typeface="Arial" panose="020B0604020202020204" pitchFamily="34" charset="0"/>
              <a:buChar char="•"/>
            </a:pPr>
            <a:r>
              <a:rPr lang="en-US" dirty="0">
                <a:ea typeface="+mj-ea"/>
                <a:cs typeface="+mj-cs"/>
              </a:rPr>
              <a:t>Emergency operations, </a:t>
            </a:r>
            <a:r>
              <a:rPr lang="en-US" i="1" dirty="0">
                <a:ea typeface="+mj-ea"/>
                <a:cs typeface="+mj-cs"/>
              </a:rPr>
              <a:t>6.2.5</a:t>
            </a:r>
          </a:p>
          <a:p>
            <a:pPr lvl="1" indent="-285750">
              <a:buClr>
                <a:srgbClr val="DC0000"/>
              </a:buClr>
              <a:buFont typeface="Arial" panose="020B0604020202020204" pitchFamily="34" charset="0"/>
              <a:buChar char="•"/>
            </a:pPr>
            <a:r>
              <a:rPr lang="en-US" dirty="0">
                <a:sym typeface="Wingdings" panose="05000000000000000000" pitchFamily="2" charset="2"/>
              </a:rPr>
              <a:t>“Plans of the installation in the building” </a:t>
            </a:r>
            <a:r>
              <a:rPr lang="en-US" dirty="0"/>
              <a:t>adds mandatory plan elements, </a:t>
            </a:r>
            <a:r>
              <a:rPr lang="en-US" dirty="0">
                <a:sym typeface="Wingdings" panose="05000000000000000000" pitchFamily="2" charset="2"/>
              </a:rPr>
              <a:t>6.2.2 b)</a:t>
            </a:r>
          </a:p>
          <a:p>
            <a:pPr lvl="2" indent="-285750">
              <a:buClr>
                <a:srgbClr val="DC0000"/>
              </a:buClr>
              <a:buFont typeface="Arial" panose="020B0604020202020204" pitchFamily="34" charset="0"/>
              <a:buChar char="•"/>
            </a:pPr>
            <a:r>
              <a:rPr lang="en-US" dirty="0"/>
              <a:t>Clause 6.2.2 b) expands the required information that must be included in the installation plans, specifically addressing openings, working areas, and force transmission.</a:t>
            </a:r>
          </a:p>
          <a:p>
            <a:pPr marL="171450" lvl="1">
              <a:buClr>
                <a:srgbClr val="DC0000"/>
              </a:buClr>
            </a:pPr>
            <a:endParaRPr lang="en-US" dirty="0"/>
          </a:p>
          <a:p>
            <a:pPr marL="171450" lvl="1">
              <a:buClr>
                <a:srgbClr val="DC0000"/>
              </a:buClr>
            </a:pPr>
            <a:r>
              <a:rPr lang="en-US" b="1" dirty="0"/>
              <a:t>Reference to </a:t>
            </a:r>
            <a:r>
              <a:rPr lang="en-US" b="1" i="1" dirty="0"/>
              <a:t>EN 13015 “Maintenance for lifts and escalators” </a:t>
            </a:r>
            <a:r>
              <a:rPr lang="en-US" b="1" dirty="0"/>
              <a:t>is removed</a:t>
            </a:r>
            <a:endParaRPr lang="en-US" dirty="0"/>
          </a:p>
          <a:p>
            <a:pPr lvl="1" indent="-285750">
              <a:buClr>
                <a:srgbClr val="DC0000"/>
              </a:buClr>
              <a:buFont typeface="Arial" panose="020B0604020202020204" pitchFamily="34" charset="0"/>
              <a:buChar char="•"/>
            </a:pPr>
            <a:r>
              <a:rPr lang="en-US" dirty="0"/>
              <a:t>Instead, requirements are listed in </a:t>
            </a:r>
            <a:r>
              <a:rPr lang="en-US" i="1" dirty="0"/>
              <a:t>6.2.4</a:t>
            </a:r>
          </a:p>
          <a:p>
            <a:endParaRPr lang="en-US" dirty="0">
              <a:ea typeface="Calibri"/>
              <a:cs typeface="Calibri"/>
            </a:endParaRPr>
          </a:p>
          <a:p>
            <a:pPr marL="171450" lvl="1">
              <a:buClr>
                <a:srgbClr val="DC0000"/>
              </a:buClr>
            </a:pPr>
            <a:endParaRPr lang="en-US" i="1" dirty="0">
              <a:highlight>
                <a:srgbClr val="FFFF00"/>
              </a:highlight>
              <a:ea typeface="+mj-ea"/>
              <a:cs typeface="+mj-cs"/>
            </a:endParaRPr>
          </a:p>
        </p:txBody>
      </p:sp>
      <p:sp>
        <p:nvSpPr>
          <p:cNvPr id="3" name="Titel 2">
            <a:extLst>
              <a:ext uri="{FF2B5EF4-FFF2-40B4-BE49-F238E27FC236}">
                <a16:creationId xmlns:a16="http://schemas.microsoft.com/office/drawing/2014/main" id="{39E9BAB1-AC08-B8EE-5A5D-804262AFA04C}"/>
              </a:ext>
            </a:extLst>
          </p:cNvPr>
          <p:cNvSpPr>
            <a:spLocks noGrp="1"/>
          </p:cNvSpPr>
          <p:nvPr>
            <p:ph type="title"/>
          </p:nvPr>
        </p:nvSpPr>
        <p:spPr/>
        <p:txBody>
          <a:bodyPr>
            <a:normAutofit/>
          </a:bodyPr>
          <a:lstStyle/>
          <a:p>
            <a:r>
              <a:rPr lang="en-GB" sz="4000" dirty="0">
                <a:solidFill>
                  <a:srgbClr val="394393"/>
                </a:solidFill>
              </a:rPr>
              <a:t>Information for use</a:t>
            </a:r>
            <a:endParaRPr lang="de-DE" sz="4000" dirty="0"/>
          </a:p>
        </p:txBody>
      </p:sp>
    </p:spTree>
    <p:extLst>
      <p:ext uri="{BB962C8B-B14F-4D97-AF65-F5344CB8AC3E}">
        <p14:creationId xmlns:p14="http://schemas.microsoft.com/office/powerpoint/2010/main" val="28996694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F437-00FC-C175-E331-9168A8A8FB44}"/>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11646B2B-20B5-10A3-9111-EF991E5BE5FE}"/>
              </a:ext>
            </a:extLst>
          </p:cNvPr>
          <p:cNvSpPr txBox="1">
            <a:spLocks/>
          </p:cNvSpPr>
          <p:nvPr/>
        </p:nvSpPr>
        <p:spPr>
          <a:xfrm>
            <a:off x="-2861836" y="1188107"/>
            <a:ext cx="10496784"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Calibri"/>
              <a:cs typeface="Calibri"/>
            </a:endParaRPr>
          </a:p>
        </p:txBody>
      </p:sp>
      <p:sp>
        <p:nvSpPr>
          <p:cNvPr id="10" name="Espace réservé du texte 2">
            <a:extLst>
              <a:ext uri="{FF2B5EF4-FFF2-40B4-BE49-F238E27FC236}">
                <a16:creationId xmlns:a16="http://schemas.microsoft.com/office/drawing/2014/main" id="{C00B45D8-19BC-EA05-280C-95DE04B3F236}"/>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5" name="Textfeld 18">
            <a:extLst>
              <a:ext uri="{FF2B5EF4-FFF2-40B4-BE49-F238E27FC236}">
                <a16:creationId xmlns:a16="http://schemas.microsoft.com/office/drawing/2014/main" id="{31DD41AE-1D08-6F32-D3FB-0D363694C9E0}"/>
              </a:ext>
            </a:extLst>
          </p:cNvPr>
          <p:cNvSpPr txBox="1"/>
          <p:nvPr/>
        </p:nvSpPr>
        <p:spPr>
          <a:xfrm>
            <a:off x="146212" y="2314936"/>
            <a:ext cx="5283703" cy="2554545"/>
          </a:xfrm>
          <a:prstGeom prst="rect">
            <a:avLst/>
          </a:prstGeom>
          <a:noFill/>
          <a:ln>
            <a:solidFill>
              <a:srgbClr val="0070C0"/>
            </a:solidFill>
          </a:ln>
        </p:spPr>
        <p:txBody>
          <a:bodyPr wrap="square" lIns="91440" tIns="45720" rIns="91440" bIns="45720" anchor="t">
            <a:spAutoFit/>
          </a:bodyPr>
          <a:lstStyle/>
          <a:p>
            <a:pPr algn="ctr"/>
            <a:r>
              <a:rPr lang="en-US" sz="1600" u="sng" dirty="0">
                <a:ea typeface="Calibri"/>
                <a:cs typeface="Calibri"/>
              </a:rPr>
              <a:t>EN 81-20</a:t>
            </a:r>
            <a:endParaRPr lang="en-US" sz="1600" u="sng" strike="dblStrike" dirty="0">
              <a:highlight>
                <a:srgbClr val="00FF00"/>
              </a:highlight>
              <a:ea typeface="Calibri"/>
              <a:cs typeface="Calibri"/>
            </a:endParaRPr>
          </a:p>
          <a:p>
            <a:pPr algn="ctr"/>
            <a:r>
              <a:rPr lang="en-US" sz="1600" i="1" dirty="0">
                <a:ea typeface="Calibri"/>
                <a:cs typeface="Calibri"/>
              </a:rPr>
              <a:t>[calculations]</a:t>
            </a:r>
          </a:p>
          <a:p>
            <a:r>
              <a:rPr lang="en-US" sz="1600" b="1" dirty="0">
                <a:ea typeface="Calibri"/>
                <a:cs typeface="Calibri"/>
              </a:rPr>
              <a:t>5.2.1.8 Strength of walls, floors and ceiling</a:t>
            </a:r>
          </a:p>
          <a:p>
            <a:r>
              <a:rPr lang="en-US" sz="1600" dirty="0">
                <a:ea typeface="Calibri"/>
                <a:cs typeface="Calibri"/>
              </a:rPr>
              <a:t>The floor of the pit shall be able to support beneath:</a:t>
            </a:r>
          </a:p>
          <a:p>
            <a:pPr marL="342900" indent="-342900">
              <a:buFont typeface="Arial" panose="020B0604020202020204" pitchFamily="34" charset="0"/>
              <a:buChar char="•"/>
            </a:pPr>
            <a:r>
              <a:rPr lang="en-US" sz="1600" dirty="0">
                <a:ea typeface="Calibri"/>
                <a:cs typeface="Calibri"/>
              </a:rPr>
              <a:t>Each guide rails, </a:t>
            </a:r>
            <a:r>
              <a:rPr lang="en-US" sz="1600" i="1" dirty="0">
                <a:ea typeface="Calibri"/>
                <a:cs typeface="Calibri"/>
              </a:rPr>
              <a:t>5.2.1.8.4</a:t>
            </a:r>
          </a:p>
          <a:p>
            <a:pPr marL="342900" indent="-342900">
              <a:buFont typeface="Arial" panose="020B0604020202020204" pitchFamily="34" charset="0"/>
              <a:buChar char="•"/>
            </a:pPr>
            <a:r>
              <a:rPr lang="en-US" sz="1600" dirty="0">
                <a:ea typeface="Calibri"/>
                <a:cs typeface="Calibri"/>
              </a:rPr>
              <a:t>Car buffers, </a:t>
            </a:r>
            <a:r>
              <a:rPr lang="en-US" sz="1600" i="1" dirty="0">
                <a:ea typeface="Calibri"/>
                <a:cs typeface="Calibri"/>
              </a:rPr>
              <a:t>5.2.1.8.5</a:t>
            </a:r>
          </a:p>
          <a:p>
            <a:pPr marL="342900" indent="-342900">
              <a:buFont typeface="Arial" panose="020B0604020202020204" pitchFamily="34" charset="0"/>
              <a:buChar char="•"/>
            </a:pPr>
            <a:r>
              <a:rPr lang="en-US" sz="1600" dirty="0">
                <a:ea typeface="Calibri"/>
                <a:cs typeface="Calibri"/>
              </a:rPr>
              <a:t>Counterweight buffer supports. </a:t>
            </a:r>
            <a:r>
              <a:rPr lang="en-US" sz="1600" i="1" dirty="0">
                <a:ea typeface="Calibri"/>
                <a:cs typeface="Calibri"/>
              </a:rPr>
              <a:t>5.2.1.8.6</a:t>
            </a:r>
          </a:p>
          <a:p>
            <a:pPr marL="342900" indent="-342900">
              <a:buFont typeface="Arial" panose="020B0604020202020204" pitchFamily="34" charset="0"/>
              <a:buChar char="•"/>
            </a:pPr>
            <a:r>
              <a:rPr lang="en-US" sz="1600" dirty="0">
                <a:ea typeface="Calibri"/>
                <a:cs typeface="Calibri"/>
              </a:rPr>
              <a:t>Each jack, </a:t>
            </a:r>
            <a:r>
              <a:rPr lang="en-US" sz="1600" i="1" dirty="0">
                <a:ea typeface="Calibri"/>
                <a:cs typeface="Calibri"/>
              </a:rPr>
              <a:t>5.2.1.8.7</a:t>
            </a:r>
          </a:p>
          <a:p>
            <a:r>
              <a:rPr lang="en-US" sz="1600" dirty="0">
                <a:ea typeface="Calibri"/>
                <a:cs typeface="Calibri"/>
              </a:rPr>
              <a:t>forces and efforts calculated as …… required in every clauses </a:t>
            </a:r>
            <a:r>
              <a:rPr lang="en-US" sz="1600" i="1" dirty="0">
                <a:ea typeface="Calibri"/>
                <a:cs typeface="Calibri"/>
              </a:rPr>
              <a:t>5.2.1.8</a:t>
            </a:r>
            <a:r>
              <a:rPr lang="en-US" sz="1600" dirty="0">
                <a:ea typeface="Calibri"/>
                <a:cs typeface="Calibri"/>
              </a:rPr>
              <a:t>.x</a:t>
            </a:r>
          </a:p>
        </p:txBody>
      </p:sp>
      <p:sp>
        <p:nvSpPr>
          <p:cNvPr id="6" name="Textfeld 18">
            <a:extLst>
              <a:ext uri="{FF2B5EF4-FFF2-40B4-BE49-F238E27FC236}">
                <a16:creationId xmlns:a16="http://schemas.microsoft.com/office/drawing/2014/main" id="{8D57855C-55B1-44C9-C47A-8B4C0A1EF6AA}"/>
              </a:ext>
            </a:extLst>
          </p:cNvPr>
          <p:cNvSpPr txBox="1"/>
          <p:nvPr/>
        </p:nvSpPr>
        <p:spPr>
          <a:xfrm>
            <a:off x="6528681" y="1208421"/>
            <a:ext cx="5336034" cy="2308324"/>
          </a:xfrm>
          <a:prstGeom prst="rect">
            <a:avLst/>
          </a:prstGeom>
          <a:no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strike="dblStrike" dirty="0">
              <a:highlight>
                <a:srgbClr val="00FF00"/>
              </a:highlight>
              <a:ea typeface="Calibri"/>
              <a:cs typeface="Calibri"/>
            </a:endParaRPr>
          </a:p>
          <a:p>
            <a:pPr algn="ctr"/>
            <a:r>
              <a:rPr lang="en-US" sz="1600" i="1" dirty="0">
                <a:ea typeface="Calibri"/>
                <a:cs typeface="Calibri"/>
              </a:rPr>
              <a:t>[calculations]</a:t>
            </a:r>
          </a:p>
          <a:p>
            <a:r>
              <a:rPr lang="en-US" sz="1600" b="1" dirty="0">
                <a:ea typeface="Calibri"/>
                <a:cs typeface="Calibri"/>
              </a:rPr>
              <a:t>4.2.1.5 Forces</a:t>
            </a:r>
          </a:p>
          <a:p>
            <a:r>
              <a:rPr lang="en-US" sz="1600" dirty="0">
                <a:ea typeface="Calibri"/>
                <a:cs typeface="Calibri"/>
              </a:rPr>
              <a:t>The vertical force beneath:</a:t>
            </a:r>
          </a:p>
          <a:p>
            <a:pPr marL="342900" indent="-342900">
              <a:buFont typeface="Arial" panose="020B0604020202020204" pitchFamily="34" charset="0"/>
              <a:buChar char="•"/>
            </a:pPr>
            <a:r>
              <a:rPr lang="en-US" sz="1600" dirty="0">
                <a:ea typeface="Calibri"/>
                <a:cs typeface="Calibri"/>
              </a:rPr>
              <a:t>Each guide rails, </a:t>
            </a:r>
            <a:r>
              <a:rPr lang="en-US" sz="1600" i="1" dirty="0">
                <a:ea typeface="Calibri"/>
                <a:cs typeface="Calibri"/>
              </a:rPr>
              <a:t>4.2.1.5.1</a:t>
            </a:r>
          </a:p>
          <a:p>
            <a:pPr marL="342900" indent="-342900">
              <a:buFont typeface="Arial" panose="020B0604020202020204" pitchFamily="34" charset="0"/>
              <a:buChar char="•"/>
            </a:pPr>
            <a:r>
              <a:rPr lang="en-US" sz="1600" dirty="0">
                <a:ea typeface="Calibri"/>
                <a:cs typeface="Calibri"/>
              </a:rPr>
              <a:t>Car buffers, </a:t>
            </a:r>
            <a:r>
              <a:rPr lang="en-US" sz="1600" i="1" dirty="0">
                <a:ea typeface="Calibri"/>
                <a:cs typeface="Calibri"/>
              </a:rPr>
              <a:t>4.2.1.5.2</a:t>
            </a:r>
          </a:p>
          <a:p>
            <a:pPr marL="342900" indent="-342900">
              <a:buFont typeface="Arial" panose="020B0604020202020204" pitchFamily="34" charset="0"/>
              <a:buChar char="•"/>
            </a:pPr>
            <a:r>
              <a:rPr lang="en-US" sz="1600" dirty="0">
                <a:ea typeface="Calibri"/>
                <a:cs typeface="Calibri"/>
              </a:rPr>
              <a:t>Counterweight buffer supports, </a:t>
            </a:r>
            <a:r>
              <a:rPr lang="en-US" sz="1600" i="1" dirty="0">
                <a:ea typeface="Calibri"/>
                <a:cs typeface="Calibri"/>
              </a:rPr>
              <a:t>4.2.1.5.3</a:t>
            </a:r>
          </a:p>
          <a:p>
            <a:pPr marL="342900" indent="-342900">
              <a:buFont typeface="Arial" panose="020B0604020202020204" pitchFamily="34" charset="0"/>
              <a:buChar char="•"/>
            </a:pPr>
            <a:r>
              <a:rPr lang="en-US" sz="1600" dirty="0">
                <a:ea typeface="Calibri"/>
                <a:cs typeface="Calibri"/>
              </a:rPr>
              <a:t>Each jack, </a:t>
            </a:r>
            <a:r>
              <a:rPr lang="en-US" sz="1600" i="1" dirty="0">
                <a:ea typeface="Calibri"/>
                <a:cs typeface="Calibri"/>
              </a:rPr>
              <a:t>4.2.1.5.4</a:t>
            </a:r>
          </a:p>
          <a:p>
            <a:r>
              <a:rPr lang="en-US" sz="1600" dirty="0">
                <a:ea typeface="Calibri"/>
                <a:cs typeface="Calibri"/>
              </a:rPr>
              <a:t>shall be calculated as …… indicated in every clause </a:t>
            </a:r>
            <a:r>
              <a:rPr lang="en-US" sz="1600" i="1" dirty="0">
                <a:ea typeface="Calibri"/>
                <a:cs typeface="Calibri"/>
              </a:rPr>
              <a:t>4.2.1.5</a:t>
            </a:r>
            <a:r>
              <a:rPr lang="en-US" sz="1600" dirty="0">
                <a:ea typeface="Calibri"/>
                <a:cs typeface="Calibri"/>
              </a:rPr>
              <a:t>.x</a:t>
            </a:r>
          </a:p>
        </p:txBody>
      </p:sp>
      <p:sp>
        <p:nvSpPr>
          <p:cNvPr id="7" name="Textfeld 18">
            <a:extLst>
              <a:ext uri="{FF2B5EF4-FFF2-40B4-BE49-F238E27FC236}">
                <a16:creationId xmlns:a16="http://schemas.microsoft.com/office/drawing/2014/main" id="{9F7E2B00-9C6D-DF8E-3DC0-6B146ACD66E8}"/>
              </a:ext>
            </a:extLst>
          </p:cNvPr>
          <p:cNvSpPr txBox="1"/>
          <p:nvPr/>
        </p:nvSpPr>
        <p:spPr>
          <a:xfrm>
            <a:off x="5520659" y="3735421"/>
            <a:ext cx="5398317" cy="2308324"/>
          </a:xfrm>
          <a:prstGeom prst="rect">
            <a:avLst/>
          </a:prstGeom>
          <a:solidFill>
            <a:schemeClr val="bg1"/>
          </a:solid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strike="dblStrike" dirty="0">
              <a:highlight>
                <a:srgbClr val="00FF00"/>
              </a:highlight>
              <a:ea typeface="Calibri"/>
              <a:cs typeface="Calibri"/>
            </a:endParaRPr>
          </a:p>
          <a:p>
            <a:pPr algn="ctr"/>
            <a:r>
              <a:rPr lang="en-US" sz="1600" i="1" dirty="0">
                <a:ea typeface="Calibri"/>
                <a:cs typeface="Calibri"/>
              </a:rPr>
              <a:t>[instructions for building structure]</a:t>
            </a:r>
          </a:p>
          <a:p>
            <a:r>
              <a:rPr lang="en-US" sz="1600" b="1" dirty="0">
                <a:ea typeface="Calibri"/>
                <a:cs typeface="Calibri"/>
              </a:rPr>
              <a:t>6.2.2 Basic data and characteristics</a:t>
            </a:r>
          </a:p>
          <a:p>
            <a:r>
              <a:rPr lang="en-US" sz="1600" dirty="0">
                <a:ea typeface="Calibri"/>
                <a:cs typeface="Calibri"/>
              </a:rPr>
              <a:t>The instructions shall include at least the following information:</a:t>
            </a:r>
          </a:p>
          <a:p>
            <a:r>
              <a:rPr lang="en-US" sz="1600" dirty="0">
                <a:ea typeface="Calibri"/>
                <a:cs typeface="Calibri"/>
              </a:rPr>
              <a:t>b) Plans of the installation in the building including</a:t>
            </a:r>
          </a:p>
          <a:p>
            <a:pPr marL="285750" indent="-285750">
              <a:buFontTx/>
              <a:buChar char="-"/>
            </a:pPr>
            <a:r>
              <a:rPr lang="en-US" sz="1600" dirty="0">
                <a:ea typeface="Calibri"/>
                <a:cs typeface="Calibri"/>
              </a:rPr>
              <a:t>Indication of the calculated forces and loads and the point of application for:</a:t>
            </a:r>
          </a:p>
          <a:p>
            <a:pPr marL="742950" lvl="1" indent="-285750">
              <a:buFontTx/>
              <a:buChar char="-"/>
            </a:pPr>
            <a:r>
              <a:rPr lang="en-US" sz="1600" dirty="0">
                <a:ea typeface="Calibri"/>
                <a:cs typeface="Calibri"/>
              </a:rPr>
              <a:t>The pit as per </a:t>
            </a:r>
            <a:r>
              <a:rPr lang="en-US" sz="1600" i="1" dirty="0">
                <a:ea typeface="Calibri"/>
                <a:cs typeface="Calibri"/>
              </a:rPr>
              <a:t>4.2.1.5.1, 4.2.1.5.2, 4.2.1.5.3, 4.2.1.5.4</a:t>
            </a:r>
          </a:p>
        </p:txBody>
      </p:sp>
      <p:sp>
        <p:nvSpPr>
          <p:cNvPr id="11" name="Segno di addizione 10">
            <a:extLst>
              <a:ext uri="{FF2B5EF4-FFF2-40B4-BE49-F238E27FC236}">
                <a16:creationId xmlns:a16="http://schemas.microsoft.com/office/drawing/2014/main" id="{74C7EEB0-6801-1BDD-0FEB-C17E77F7B49A}"/>
              </a:ext>
            </a:extLst>
          </p:cNvPr>
          <p:cNvSpPr/>
          <p:nvPr/>
        </p:nvSpPr>
        <p:spPr>
          <a:xfrm>
            <a:off x="8844117" y="3429000"/>
            <a:ext cx="666562" cy="60338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20FDAF2-831F-6CB7-3658-91DBD2B38E27}"/>
              </a:ext>
            </a:extLst>
          </p:cNvPr>
          <p:cNvSpPr txBox="1"/>
          <p:nvPr/>
        </p:nvSpPr>
        <p:spPr>
          <a:xfrm>
            <a:off x="291596" y="5270090"/>
            <a:ext cx="4948998" cy="369332"/>
          </a:xfrm>
          <a:prstGeom prst="rect">
            <a:avLst/>
          </a:prstGeom>
          <a:noFill/>
        </p:spPr>
        <p:txBody>
          <a:bodyPr wrap="square" rtlCol="0">
            <a:spAutoFit/>
          </a:bodyPr>
          <a:lstStyle/>
          <a:p>
            <a:r>
              <a:rPr lang="it-IT" dirty="0"/>
              <a:t>The same rationale applies to the other items</a:t>
            </a:r>
            <a:r>
              <a:rPr lang="it-IT"/>
              <a:t>.</a:t>
            </a:r>
            <a:endParaRPr lang="it-IT" dirty="0"/>
          </a:p>
        </p:txBody>
      </p:sp>
      <p:sp>
        <p:nvSpPr>
          <p:cNvPr id="4" name="CasellaDiTesto 3">
            <a:extLst>
              <a:ext uri="{FF2B5EF4-FFF2-40B4-BE49-F238E27FC236}">
                <a16:creationId xmlns:a16="http://schemas.microsoft.com/office/drawing/2014/main" id="{F2425120-0061-6913-00B4-F48DDC96DC02}"/>
              </a:ext>
            </a:extLst>
          </p:cNvPr>
          <p:cNvSpPr txBox="1"/>
          <p:nvPr/>
        </p:nvSpPr>
        <p:spPr>
          <a:xfrm>
            <a:off x="327285" y="1322043"/>
            <a:ext cx="3753561" cy="646331"/>
          </a:xfrm>
          <a:prstGeom prst="rect">
            <a:avLst/>
          </a:prstGeom>
          <a:noFill/>
        </p:spPr>
        <p:txBody>
          <a:bodyPr wrap="square" rtlCol="0">
            <a:spAutoFit/>
          </a:bodyPr>
          <a:lstStyle/>
          <a:p>
            <a:r>
              <a:rPr lang="it-IT" dirty="0"/>
              <a:t>Example regarding the key addition:  </a:t>
            </a:r>
            <a:r>
              <a:rPr lang="en-US" dirty="0">
                <a:ea typeface="Calibri"/>
                <a:cs typeface="Calibri"/>
              </a:rPr>
              <a:t>force/load applications to the building</a:t>
            </a:r>
            <a:endParaRPr lang="it-IT" dirty="0"/>
          </a:p>
        </p:txBody>
      </p:sp>
      <p:sp>
        <p:nvSpPr>
          <p:cNvPr id="12" name="Freccia curva 11">
            <a:extLst>
              <a:ext uri="{FF2B5EF4-FFF2-40B4-BE49-F238E27FC236}">
                <a16:creationId xmlns:a16="http://schemas.microsoft.com/office/drawing/2014/main" id="{B63A3FA7-3821-0CD9-B3BE-85151B719725}"/>
              </a:ext>
            </a:extLst>
          </p:cNvPr>
          <p:cNvSpPr/>
          <p:nvPr/>
        </p:nvSpPr>
        <p:spPr>
          <a:xfrm>
            <a:off x="4036835" y="1178125"/>
            <a:ext cx="2535857" cy="1339168"/>
          </a:xfrm>
          <a:prstGeom prst="bentArrow">
            <a:avLst>
              <a:gd name="adj1" fmla="val 25000"/>
              <a:gd name="adj2" fmla="val 23164"/>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noProof="0">
                <a:solidFill>
                  <a:schemeClr val="tx1"/>
                </a:solidFill>
              </a:rPr>
              <a:t>Same content</a:t>
            </a:r>
          </a:p>
        </p:txBody>
      </p:sp>
      <p:sp>
        <p:nvSpPr>
          <p:cNvPr id="14" name="CasellaDiTesto 13">
            <a:extLst>
              <a:ext uri="{FF2B5EF4-FFF2-40B4-BE49-F238E27FC236}">
                <a16:creationId xmlns:a16="http://schemas.microsoft.com/office/drawing/2014/main" id="{D8ECD57E-0F41-4147-44E5-F7C9CF33F5D0}"/>
              </a:ext>
            </a:extLst>
          </p:cNvPr>
          <p:cNvSpPr txBox="1"/>
          <p:nvPr/>
        </p:nvSpPr>
        <p:spPr>
          <a:xfrm>
            <a:off x="10847944" y="3663270"/>
            <a:ext cx="899244" cy="461665"/>
          </a:xfrm>
          <a:prstGeom prst="rect">
            <a:avLst/>
          </a:prstGeom>
          <a:solidFill>
            <a:schemeClr val="bg1"/>
          </a:solidFill>
        </p:spPr>
        <p:txBody>
          <a:bodyPr wrap="square" rtlCol="0">
            <a:spAutoFit/>
          </a:bodyPr>
          <a:lstStyle/>
          <a:p>
            <a:pPr algn="ctr"/>
            <a:r>
              <a:rPr lang="it-IT" sz="2400" b="1">
                <a:ln w="6600">
                  <a:solidFill>
                    <a:schemeClr val="accent2"/>
                  </a:solidFill>
                  <a:prstDash val="solid"/>
                </a:ln>
                <a:solidFill>
                  <a:srgbClr val="FFFFFF"/>
                </a:solidFill>
                <a:effectLst>
                  <a:outerShdw dist="38100" dir="2700000" algn="tl" rotWithShape="0">
                    <a:schemeClr val="accent2"/>
                  </a:outerShdw>
                </a:effectLst>
              </a:rPr>
              <a:t>NEW</a:t>
            </a:r>
          </a:p>
        </p:txBody>
      </p:sp>
      <p:sp>
        <p:nvSpPr>
          <p:cNvPr id="2" name="Titel 1">
            <a:extLst>
              <a:ext uri="{FF2B5EF4-FFF2-40B4-BE49-F238E27FC236}">
                <a16:creationId xmlns:a16="http://schemas.microsoft.com/office/drawing/2014/main" id="{49EB5B67-3424-C4E2-F7FF-1EED8BEF905D}"/>
              </a:ext>
            </a:extLst>
          </p:cNvPr>
          <p:cNvSpPr>
            <a:spLocks noGrp="1"/>
          </p:cNvSpPr>
          <p:nvPr>
            <p:ph type="title"/>
          </p:nvPr>
        </p:nvSpPr>
        <p:spPr/>
        <p:txBody>
          <a:bodyPr>
            <a:normAutofit/>
          </a:bodyPr>
          <a:lstStyle/>
          <a:p>
            <a:r>
              <a:rPr lang="en-GB" sz="4000" dirty="0">
                <a:solidFill>
                  <a:srgbClr val="394393"/>
                </a:solidFill>
                <a:ea typeface="+mj-lt"/>
                <a:cs typeface="+mj-lt"/>
              </a:rPr>
              <a:t>Basic data and </a:t>
            </a:r>
            <a:r>
              <a:rPr lang="en-GB" sz="4000" dirty="0" err="1">
                <a:solidFill>
                  <a:srgbClr val="394393"/>
                </a:solidFill>
                <a:ea typeface="+mj-lt"/>
                <a:cs typeface="+mj-lt"/>
              </a:rPr>
              <a:t>characterics</a:t>
            </a:r>
            <a:endParaRPr lang="de-DE" sz="4000" dirty="0"/>
          </a:p>
        </p:txBody>
      </p:sp>
    </p:spTree>
    <p:extLst>
      <p:ext uri="{BB962C8B-B14F-4D97-AF65-F5344CB8AC3E}">
        <p14:creationId xmlns:p14="http://schemas.microsoft.com/office/powerpoint/2010/main" val="175547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ABC-2174-8384-77FC-3A97C23F160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5DC102E-9543-AFAF-EF59-99967B5A2AE9}"/>
              </a:ext>
            </a:extLst>
          </p:cNvPr>
          <p:cNvSpPr txBox="1">
            <a:spLocks/>
          </p:cNvSpPr>
          <p:nvPr/>
        </p:nvSpPr>
        <p:spPr>
          <a:xfrm>
            <a:off x="724277" y="1171745"/>
            <a:ext cx="10905748"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600"/>
              </a:spcAft>
            </a:pPr>
            <a:r>
              <a:rPr lang="en-GB" sz="1600" dirty="0">
                <a:solidFill>
                  <a:schemeClr val="tx1"/>
                </a:solidFill>
                <a:ea typeface="+mj-ea"/>
                <a:cs typeface="+mj-cs"/>
              </a:rPr>
              <a:t>The </a:t>
            </a:r>
            <a:r>
              <a:rPr lang="en-GB" sz="1600" i="1" dirty="0">
                <a:solidFill>
                  <a:schemeClr val="tx1"/>
                </a:solidFill>
                <a:ea typeface="+mj-ea"/>
                <a:cs typeface="+mj-cs"/>
              </a:rPr>
              <a:t>(EN) ISO 8100-1:2026 </a:t>
            </a:r>
            <a:r>
              <a:rPr lang="en-GB" sz="1600" dirty="0">
                <a:solidFill>
                  <a:schemeClr val="tx1"/>
                </a:solidFill>
                <a:ea typeface="+mj-ea"/>
                <a:cs typeface="+mj-cs"/>
              </a:rPr>
              <a:t>and </a:t>
            </a:r>
            <a:r>
              <a:rPr lang="en-GB" sz="1600" i="1" dirty="0">
                <a:solidFill>
                  <a:schemeClr val="tx1"/>
                </a:solidFill>
                <a:ea typeface="+mj-ea"/>
                <a:cs typeface="+mj-cs"/>
              </a:rPr>
              <a:t>(EN) ISO 8100-2:2026 </a:t>
            </a:r>
            <a:r>
              <a:rPr lang="en-GB" sz="1600" dirty="0">
                <a:solidFill>
                  <a:schemeClr val="tx1"/>
                </a:solidFill>
                <a:ea typeface="+mj-ea"/>
                <a:cs typeface="+mj-cs"/>
              </a:rPr>
              <a:t>standards were jointly prepared by the Technical Committee CEN/TC 10 and the Technical Committee ISO/TC 178 to ensure a </a:t>
            </a:r>
            <a:r>
              <a:rPr lang="en-GB" sz="1600" u="sng" dirty="0">
                <a:solidFill>
                  <a:schemeClr val="tx1"/>
                </a:solidFill>
                <a:ea typeface="+mj-ea"/>
                <a:cs typeface="+mj-cs"/>
              </a:rPr>
              <a:t>set of globally agreed and aligned standards</a:t>
            </a:r>
            <a:r>
              <a:rPr lang="en-GB" sz="1600" dirty="0">
                <a:solidFill>
                  <a:schemeClr val="tx1"/>
                </a:solidFill>
                <a:ea typeface="+mj-ea"/>
                <a:cs typeface="+mj-cs"/>
              </a:rPr>
              <a:t>.</a:t>
            </a:r>
          </a:p>
          <a:p>
            <a:pPr algn="l">
              <a:spcBef>
                <a:spcPts val="600"/>
              </a:spcBef>
              <a:spcAft>
                <a:spcPts val="600"/>
              </a:spcAft>
            </a:pPr>
            <a:r>
              <a:rPr lang="en-GB" sz="1600" dirty="0">
                <a:solidFill>
                  <a:schemeClr val="tx1"/>
                </a:solidFill>
                <a:ea typeface="+mj-ea"/>
                <a:cs typeface="+mj-cs"/>
              </a:rPr>
              <a:t>Both standards have been re-structured  as per ISO/IEC directives Part 2, improving the technical requirements and removing ambiguity, i.e. use of  expressions / verbs like </a:t>
            </a:r>
            <a:r>
              <a:rPr lang="en-GB" sz="1600" i="1" dirty="0">
                <a:solidFill>
                  <a:schemeClr val="tx1"/>
                </a:solidFill>
                <a:ea typeface="+mj-ea"/>
                <a:cs typeface="+mj-cs"/>
              </a:rPr>
              <a:t>“can”, “may”, “should” </a:t>
            </a:r>
            <a:r>
              <a:rPr lang="en-GB" sz="1600" dirty="0">
                <a:solidFill>
                  <a:schemeClr val="tx1"/>
                </a:solidFill>
                <a:ea typeface="+mj-ea"/>
                <a:cs typeface="+mj-cs"/>
              </a:rPr>
              <a:t>and instead using </a:t>
            </a:r>
            <a:r>
              <a:rPr lang="en-GB" sz="1600" i="1" dirty="0">
                <a:solidFill>
                  <a:schemeClr val="tx1"/>
                </a:solidFill>
                <a:ea typeface="+mj-ea"/>
                <a:cs typeface="+mj-cs"/>
              </a:rPr>
              <a:t>“shall” </a:t>
            </a:r>
            <a:r>
              <a:rPr lang="en-GB" sz="1600" dirty="0">
                <a:solidFill>
                  <a:schemeClr val="tx1"/>
                </a:solidFill>
                <a:ea typeface="+mj-ea"/>
                <a:cs typeface="+mj-cs"/>
              </a:rPr>
              <a:t>to give clear and concise requirements.</a:t>
            </a:r>
          </a:p>
          <a:p>
            <a:pPr algn="l">
              <a:spcBef>
                <a:spcPts val="600"/>
              </a:spcBef>
              <a:spcAft>
                <a:spcPts val="600"/>
              </a:spcAft>
            </a:pPr>
            <a:r>
              <a:rPr lang="en-GB" sz="1600" dirty="0">
                <a:solidFill>
                  <a:schemeClr val="tx1"/>
                </a:solidFill>
                <a:ea typeface="+mj-ea"/>
                <a:cs typeface="+mj-cs"/>
              </a:rPr>
              <a:t>The standards were further reworked to improve the use of, and safety of, lifts for maintenance and installation personnel, customers, owners and end users. Examples:</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automatic rescue operation have been added, and requirements for emergency operation revised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to avoid the dragging of hands in doors have been extended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cybersecurity have been added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SIL levels of the electric safety devices (</a:t>
            </a:r>
            <a:r>
              <a:rPr lang="en-GB" sz="1600" i="1" dirty="0">
                <a:solidFill>
                  <a:schemeClr val="tx1"/>
                </a:solidFill>
                <a:ea typeface="+mj-ea"/>
                <a:cs typeface="+mj-cs"/>
              </a:rPr>
              <a:t>Annex A</a:t>
            </a:r>
            <a:r>
              <a:rPr lang="en-GB" sz="1600" dirty="0">
                <a:solidFill>
                  <a:schemeClr val="tx1"/>
                </a:solidFill>
                <a:ea typeface="+mj-ea"/>
                <a:cs typeface="+mj-cs"/>
              </a:rPr>
              <a:t>) have been revised</a:t>
            </a:r>
          </a:p>
          <a:p>
            <a:pPr algn="l">
              <a:spcBef>
                <a:spcPts val="600"/>
              </a:spcBef>
              <a:spcAft>
                <a:spcPts val="600"/>
              </a:spcAft>
            </a:pPr>
            <a:r>
              <a:rPr lang="en-GB" sz="1600" dirty="0">
                <a:solidFill>
                  <a:schemeClr val="tx1"/>
                </a:solidFill>
                <a:ea typeface="+mj-ea"/>
                <a:cs typeface="+mj-cs"/>
              </a:rPr>
              <a:t>None specific lift requirements i.e., building requirements, were removed from the main body of the clauses and moved to a new </a:t>
            </a:r>
            <a:r>
              <a:rPr lang="en-GB" sz="1600" i="1" dirty="0">
                <a:solidFill>
                  <a:schemeClr val="tx1"/>
                </a:solidFill>
                <a:ea typeface="+mj-ea"/>
                <a:cs typeface="+mj-cs"/>
              </a:rPr>
              <a:t>Annex B - Information on the building-related conditions in which the lift is installed</a:t>
            </a:r>
            <a:r>
              <a:rPr lang="en-GB" sz="1600" dirty="0">
                <a:solidFill>
                  <a:schemeClr val="tx1"/>
                </a:solidFill>
                <a:ea typeface="+mj-ea"/>
                <a:cs typeface="+mj-cs"/>
              </a:rPr>
              <a:t>.</a:t>
            </a:r>
          </a:p>
          <a:p>
            <a:pPr algn="l">
              <a:spcBef>
                <a:spcPts val="600"/>
              </a:spcBef>
              <a:spcAft>
                <a:spcPts val="600"/>
              </a:spcAft>
            </a:pPr>
            <a:r>
              <a:rPr lang="en-GB" sz="1600" dirty="0">
                <a:solidFill>
                  <a:schemeClr val="tx1"/>
                </a:solidFill>
                <a:ea typeface="+mj-ea"/>
                <a:cs typeface="+mj-cs"/>
              </a:rPr>
              <a:t>The standards have been also updated to include latest available lift technologies. Examples:</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suspension means other than steel wire ropes have been added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tripping the safety gear by electrical means have been added</a:t>
            </a:r>
          </a:p>
        </p:txBody>
      </p:sp>
      <p:sp>
        <p:nvSpPr>
          <p:cNvPr id="2" name="Titel 1">
            <a:extLst>
              <a:ext uri="{FF2B5EF4-FFF2-40B4-BE49-F238E27FC236}">
                <a16:creationId xmlns:a16="http://schemas.microsoft.com/office/drawing/2014/main" id="{587084B4-43E4-9496-E3AB-E70D556BBA93}"/>
              </a:ext>
            </a:extLst>
          </p:cNvPr>
          <p:cNvSpPr>
            <a:spLocks noGrp="1"/>
          </p:cNvSpPr>
          <p:nvPr>
            <p:ph type="title"/>
          </p:nvPr>
        </p:nvSpPr>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nl-BE" sz="4000" b="0" i="0" u="none" strike="noStrike" kern="1200" cap="none" spc="0" normalizeH="0" baseline="0" noProof="0" dirty="0">
                <a:ln>
                  <a:noFill/>
                </a:ln>
                <a:solidFill>
                  <a:srgbClr val="394393"/>
                </a:solidFill>
                <a:effectLst/>
                <a:uLnTx/>
                <a:uFillTx/>
                <a:latin typeface="Calibri"/>
                <a:ea typeface="+mn-ea"/>
                <a:cs typeface="+mn-cs"/>
              </a:rPr>
              <a:t>Key editorial and content updates</a:t>
            </a:r>
            <a:endParaRPr lang="de-DE" sz="4000" dirty="0"/>
          </a:p>
        </p:txBody>
      </p:sp>
    </p:spTree>
    <p:extLst>
      <p:ext uri="{BB962C8B-B14F-4D97-AF65-F5344CB8AC3E}">
        <p14:creationId xmlns:p14="http://schemas.microsoft.com/office/powerpoint/2010/main" val="33134921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8C25-1CCD-36B3-0A56-BEF938F670A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31FF92-44E4-D475-BB4D-2740A4F7FB08}"/>
              </a:ext>
            </a:extLst>
          </p:cNvPr>
          <p:cNvSpPr txBox="1">
            <a:spLocks/>
          </p:cNvSpPr>
          <p:nvPr/>
        </p:nvSpPr>
        <p:spPr>
          <a:xfrm>
            <a:off x="838200" y="1825625"/>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BEFCFEB8-C716-66D8-1C38-8C5B3C26AE03}"/>
              </a:ext>
            </a:extLst>
          </p:cNvPr>
          <p:cNvSpPr txBox="1"/>
          <p:nvPr/>
        </p:nvSpPr>
        <p:spPr>
          <a:xfrm>
            <a:off x="609600" y="1417638"/>
            <a:ext cx="10475934" cy="2542363"/>
          </a:xfrm>
          <a:prstGeom prst="rect">
            <a:avLst/>
          </a:prstGeom>
          <a:noFill/>
        </p:spPr>
        <p:txBody>
          <a:bodyPr wrap="square">
            <a:spAutoFit/>
          </a:bodyPr>
          <a:lstStyle/>
          <a:p>
            <a:pPr marL="0" lvl="1">
              <a:lnSpc>
                <a:spcPct val="150000"/>
              </a:lnSpc>
              <a:buClr>
                <a:srgbClr val="DC0000"/>
              </a:buClr>
            </a:pPr>
            <a:endParaRPr lang="en-US" b="1" i="1" dirty="0">
              <a:ea typeface="+mj-ea"/>
              <a:cs typeface="+mj-cs"/>
            </a:endParaRPr>
          </a:p>
          <a:p>
            <a:pPr marL="0" lvl="1">
              <a:lnSpc>
                <a:spcPct val="150000"/>
              </a:lnSpc>
              <a:buClr>
                <a:srgbClr val="DC0000"/>
              </a:buClr>
            </a:pPr>
            <a:r>
              <a:rPr lang="en-US" b="1" i="1" dirty="0">
                <a:ea typeface="+mj-ea"/>
                <a:cs typeface="+mj-cs"/>
              </a:rPr>
              <a:t>6.3 Logbook </a:t>
            </a:r>
            <a:r>
              <a:rPr lang="en-US" b="1" dirty="0">
                <a:ea typeface="+mj-ea"/>
                <a:cs typeface="+mj-cs"/>
              </a:rPr>
              <a:t>needs to show only the interventions</a:t>
            </a:r>
          </a:p>
          <a:p>
            <a:pPr lvl="1" indent="-285750">
              <a:lnSpc>
                <a:spcPct val="150000"/>
              </a:lnSpc>
              <a:buClr>
                <a:srgbClr val="DC0000"/>
              </a:buClr>
              <a:buFont typeface="Arial" panose="020B0604020202020204" pitchFamily="34" charset="0"/>
              <a:buChar char="•"/>
            </a:pPr>
            <a:r>
              <a:rPr lang="en-US" i="1" dirty="0">
                <a:ea typeface="+mj-ea"/>
                <a:cs typeface="+mj-cs"/>
              </a:rPr>
              <a:t>“A logbook shall be provided for recording notes about repairs and periodic checks, including those specified </a:t>
            </a:r>
            <a:r>
              <a:rPr lang="fi-FI" i="1" dirty="0">
                <a:ea typeface="+mj-ea"/>
                <a:cs typeface="+mj-cs"/>
              </a:rPr>
              <a:t>in the instructions</a:t>
            </a:r>
            <a:r>
              <a:rPr lang="fi-FI" dirty="0">
                <a:ea typeface="+mj-ea"/>
                <a:cs typeface="+mj-cs"/>
              </a:rPr>
              <a:t>.”</a:t>
            </a:r>
          </a:p>
          <a:p>
            <a:pPr lvl="1" indent="-285750">
              <a:lnSpc>
                <a:spcPct val="150000"/>
              </a:lnSpc>
              <a:buClr>
                <a:srgbClr val="DC0000"/>
              </a:buClr>
              <a:buFont typeface="Arial" panose="020B0604020202020204" pitchFamily="34" charset="0"/>
              <a:buChar char="•"/>
            </a:pPr>
            <a:r>
              <a:rPr lang="fi-FI" dirty="0">
                <a:ea typeface="+mj-ea"/>
                <a:cs typeface="+mj-cs"/>
              </a:rPr>
              <a:t>Other information earlier shown in the logbook (like basic characteristis of the lift, electrical schematics diagrams) is required now to be shown in the instructions</a:t>
            </a:r>
            <a:endParaRPr lang="en-US" dirty="0">
              <a:ea typeface="+mj-ea"/>
              <a:cs typeface="+mj-cs"/>
            </a:endParaRPr>
          </a:p>
        </p:txBody>
      </p:sp>
      <p:sp>
        <p:nvSpPr>
          <p:cNvPr id="3" name="Titel 2">
            <a:extLst>
              <a:ext uri="{FF2B5EF4-FFF2-40B4-BE49-F238E27FC236}">
                <a16:creationId xmlns:a16="http://schemas.microsoft.com/office/drawing/2014/main" id="{30905A98-129F-805C-4C97-9470B55ACA9B}"/>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Information for use</a:t>
            </a:r>
            <a:endParaRPr lang="de-DE" sz="4000" dirty="0"/>
          </a:p>
        </p:txBody>
      </p:sp>
    </p:spTree>
    <p:extLst>
      <p:ext uri="{BB962C8B-B14F-4D97-AF65-F5344CB8AC3E}">
        <p14:creationId xmlns:p14="http://schemas.microsoft.com/office/powerpoint/2010/main" val="31497090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B468-D35D-331D-5C32-563FCF42D581}"/>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C2909518-97B5-1702-A5E0-FF495F651499}"/>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7" name="Content Placeholder 2">
            <a:extLst>
              <a:ext uri="{FF2B5EF4-FFF2-40B4-BE49-F238E27FC236}">
                <a16:creationId xmlns:a16="http://schemas.microsoft.com/office/drawing/2014/main" id="{7853958B-F47E-F763-AE8B-F0E3962DDF40}"/>
              </a:ext>
            </a:extLst>
          </p:cNvPr>
          <p:cNvSpPr txBox="1">
            <a:spLocks/>
          </p:cNvSpPr>
          <p:nvPr/>
        </p:nvSpPr>
        <p:spPr>
          <a:xfrm>
            <a:off x="838200" y="1862201"/>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F8101D6E-BB72-28D6-5CE9-60D5DFCA8047}"/>
              </a:ext>
            </a:extLst>
          </p:cNvPr>
          <p:cNvSpPr txBox="1"/>
          <p:nvPr/>
        </p:nvSpPr>
        <p:spPr>
          <a:xfrm>
            <a:off x="449508" y="1181614"/>
            <a:ext cx="10904292" cy="2585323"/>
          </a:xfrm>
          <a:prstGeom prst="rect">
            <a:avLst/>
          </a:prstGeom>
          <a:noFill/>
        </p:spPr>
        <p:txBody>
          <a:bodyPr wrap="square">
            <a:spAutoFit/>
          </a:bodyPr>
          <a:lstStyle/>
          <a:p>
            <a:r>
              <a:rPr lang="nl-NL" b="1" i="1" dirty="0"/>
              <a:t>Table 25 – List of safety functions </a:t>
            </a:r>
            <a:r>
              <a:rPr lang="nl-NL" b="1" dirty="0"/>
              <a:t>in </a:t>
            </a:r>
            <a:r>
              <a:rPr lang="nl-NL" b="1" i="1" dirty="0"/>
              <a:t>ISO 8100-1, </a:t>
            </a:r>
            <a:r>
              <a:rPr lang="fi-FI" b="1" i="1" dirty="0"/>
              <a:t>6.2.4</a:t>
            </a:r>
            <a:r>
              <a:rPr lang="nl-NL" b="1" dirty="0"/>
              <a:t>, is new  </a:t>
            </a:r>
          </a:p>
          <a:p>
            <a:pPr lvl="1" indent="-285750">
              <a:buClr>
                <a:srgbClr val="DC0000"/>
              </a:buClr>
              <a:buFont typeface="Arial" panose="020B0604020202020204" pitchFamily="34" charset="0"/>
              <a:buChar char="•"/>
            </a:pPr>
            <a:r>
              <a:rPr lang="en-US" dirty="0"/>
              <a:t>Safety functions are defined in the new Machinery Regulation (EU) 2023/1230 Article 3 (4):</a:t>
            </a:r>
          </a:p>
          <a:p>
            <a:pPr lvl="2" indent="-285750">
              <a:buClr>
                <a:srgbClr val="DC0000"/>
              </a:buClr>
              <a:buFont typeface="Arial" panose="020B0604020202020204" pitchFamily="34" charset="0"/>
              <a:buChar char="•"/>
            </a:pPr>
            <a:r>
              <a:rPr lang="en-GB" i="1" dirty="0">
                <a:ea typeface="Aptos" panose="020B0004020202020204" pitchFamily="34" charset="0"/>
                <a:cs typeface="Aptos" panose="020B0004020202020204" pitchFamily="34" charset="0"/>
              </a:rPr>
              <a:t>‘</a:t>
            </a:r>
            <a:r>
              <a:rPr lang="en-GB" i="1" u="sng" dirty="0">
                <a:ea typeface="Aptos" panose="020B0004020202020204" pitchFamily="34" charset="0"/>
                <a:cs typeface="Aptos" panose="020B0004020202020204" pitchFamily="34" charset="0"/>
              </a:rPr>
              <a:t>safety function</a:t>
            </a:r>
            <a:r>
              <a:rPr lang="en-GB" i="1" dirty="0">
                <a:ea typeface="Aptos" panose="020B0004020202020204" pitchFamily="34" charset="0"/>
                <a:cs typeface="Aptos" panose="020B0004020202020204" pitchFamily="34" charset="0"/>
              </a:rPr>
              <a:t>’ means a function that serves to fulfil a protective measure designed to eliminate, or, if that is not possible, to reduce, a risk, which, if it fails, could result in an increase of that risk</a:t>
            </a:r>
            <a:endParaRPr lang="en-US" dirty="0">
              <a:ea typeface="+mj-ea"/>
              <a:cs typeface="+mj-cs"/>
            </a:endParaRPr>
          </a:p>
          <a:p>
            <a:pPr lvl="1" indent="-285750">
              <a:buClr>
                <a:srgbClr val="DC0000"/>
              </a:buClr>
              <a:buFont typeface="Arial" panose="020B0604020202020204" pitchFamily="34" charset="0"/>
              <a:buChar char="•"/>
            </a:pPr>
            <a:r>
              <a:rPr lang="en-US" dirty="0"/>
              <a:t>Therefore, a new </a:t>
            </a:r>
            <a:r>
              <a:rPr lang="en-US" i="1" dirty="0"/>
              <a:t>Table 25 </a:t>
            </a:r>
            <a:r>
              <a:rPr lang="en-US" dirty="0"/>
              <a:t>in </a:t>
            </a:r>
            <a:r>
              <a:rPr lang="en-US" i="1" dirty="0"/>
              <a:t>ISO 8100-1 </a:t>
            </a:r>
            <a:r>
              <a:rPr lang="en-US" dirty="0"/>
              <a:t>has been created to include the safety functions resulting from the EHSR</a:t>
            </a:r>
            <a:r>
              <a:rPr lang="en-US" baseline="30000" dirty="0"/>
              <a:t>(*</a:t>
            </a:r>
            <a:r>
              <a:rPr lang="en-US" dirty="0"/>
              <a:t> of:</a:t>
            </a:r>
          </a:p>
          <a:p>
            <a:pPr lvl="2" indent="-285750">
              <a:buClr>
                <a:srgbClr val="DC0000"/>
              </a:buClr>
              <a:buSzPct val="100000"/>
              <a:buFont typeface="Arial" panose="020B0604020202020204" pitchFamily="34" charset="0"/>
              <a:buChar char="•"/>
              <a:tabLst>
                <a:tab pos="457200" algn="l"/>
              </a:tabLst>
            </a:pPr>
            <a:r>
              <a:rPr lang="en-GB" dirty="0"/>
              <a:t>Machinery Directive 2006/42/EC</a:t>
            </a:r>
          </a:p>
          <a:p>
            <a:pPr lvl="2" indent="-285750">
              <a:buClr>
                <a:srgbClr val="DC0000"/>
              </a:buClr>
              <a:buSzPct val="100000"/>
              <a:buFont typeface="Arial" panose="020B0604020202020204" pitchFamily="34" charset="0"/>
              <a:buChar char="•"/>
              <a:tabLst>
                <a:tab pos="457200" algn="l"/>
              </a:tabLst>
            </a:pPr>
            <a:r>
              <a:rPr lang="en-GB" dirty="0"/>
              <a:t>Machinery Regulation (EU) 2023/1230 and</a:t>
            </a:r>
            <a:endParaRPr lang="fr-FR" dirty="0"/>
          </a:p>
          <a:p>
            <a:pPr lvl="2" indent="-285750">
              <a:buClr>
                <a:srgbClr val="DC0000"/>
              </a:buClr>
              <a:buSzPct val="100000"/>
              <a:buFont typeface="Arial" panose="020B0604020202020204" pitchFamily="34" charset="0"/>
              <a:buChar char="•"/>
              <a:tabLst>
                <a:tab pos="457200" algn="l"/>
              </a:tabLst>
            </a:pPr>
            <a:r>
              <a:rPr lang="en-GB" dirty="0"/>
              <a:t>Lift Directive 2014/33/EU</a:t>
            </a:r>
            <a:endParaRPr lang="fr-FR" dirty="0"/>
          </a:p>
        </p:txBody>
      </p:sp>
      <p:sp>
        <p:nvSpPr>
          <p:cNvPr id="11" name="TextBox 10">
            <a:extLst>
              <a:ext uri="{FF2B5EF4-FFF2-40B4-BE49-F238E27FC236}">
                <a16:creationId xmlns:a16="http://schemas.microsoft.com/office/drawing/2014/main" id="{4DDDBFF3-E2E1-E43A-1D49-56918E4C6556}"/>
              </a:ext>
            </a:extLst>
          </p:cNvPr>
          <p:cNvSpPr txBox="1"/>
          <p:nvPr/>
        </p:nvSpPr>
        <p:spPr>
          <a:xfrm>
            <a:off x="5178665" y="5626493"/>
            <a:ext cx="4614560" cy="338554"/>
          </a:xfrm>
          <a:prstGeom prst="rect">
            <a:avLst/>
          </a:prstGeom>
          <a:noFill/>
        </p:spPr>
        <p:txBody>
          <a:bodyPr wrap="square">
            <a:spAutoFit/>
          </a:bodyPr>
          <a:lstStyle/>
          <a:p>
            <a:r>
              <a:rPr lang="en-US" sz="1600" dirty="0"/>
              <a:t>*) EHSR = Essential Health and Safety Requirements</a:t>
            </a:r>
          </a:p>
        </p:txBody>
      </p:sp>
      <p:sp>
        <p:nvSpPr>
          <p:cNvPr id="3" name="Textfeld 18">
            <a:extLst>
              <a:ext uri="{FF2B5EF4-FFF2-40B4-BE49-F238E27FC236}">
                <a16:creationId xmlns:a16="http://schemas.microsoft.com/office/drawing/2014/main" id="{A56B8B4B-9167-8B6F-D0C2-C48315575A6F}"/>
              </a:ext>
            </a:extLst>
          </p:cNvPr>
          <p:cNvSpPr txBox="1"/>
          <p:nvPr/>
        </p:nvSpPr>
        <p:spPr>
          <a:xfrm>
            <a:off x="449508" y="3729346"/>
            <a:ext cx="5128445" cy="2031325"/>
          </a:xfrm>
          <a:prstGeom prst="rect">
            <a:avLst/>
          </a:prstGeom>
          <a:noFill/>
        </p:spPr>
        <p:txBody>
          <a:bodyPr wrap="square">
            <a:spAutoFit/>
          </a:bodyPr>
          <a:lstStyle/>
          <a:p>
            <a:pPr lvl="1" indent="-285750">
              <a:buClr>
                <a:srgbClr val="DC0000"/>
              </a:buClr>
              <a:buFont typeface="Arial" panose="020B0604020202020204" pitchFamily="34" charset="0"/>
              <a:buChar char="•"/>
            </a:pPr>
            <a:r>
              <a:rPr lang="en-US" dirty="0"/>
              <a:t>This list is provided in support of the EHSR</a:t>
            </a:r>
            <a:r>
              <a:rPr lang="en-US" baseline="30000" dirty="0"/>
              <a:t>(*</a:t>
            </a:r>
            <a:r>
              <a:rPr lang="en-US" dirty="0"/>
              <a:t> 1.1.2 (e) of the Machinery Regulation requiring, where appropriate, test instructions of the safety functions </a:t>
            </a:r>
          </a:p>
          <a:p>
            <a:pPr lvl="1" indent="-285750">
              <a:buClr>
                <a:srgbClr val="DC0000"/>
              </a:buClr>
              <a:buFont typeface="Arial" panose="020B0604020202020204" pitchFamily="34" charset="0"/>
              <a:buChar char="•"/>
            </a:pPr>
            <a:r>
              <a:rPr lang="en-US" dirty="0"/>
              <a:t>And where required by Lift Directive 2014/33/EU, some safety functions are fulfilled by safety components</a:t>
            </a:r>
          </a:p>
        </p:txBody>
      </p:sp>
      <p:pic>
        <p:nvPicPr>
          <p:cNvPr id="5" name="Grafik 4">
            <a:extLst>
              <a:ext uri="{FF2B5EF4-FFF2-40B4-BE49-F238E27FC236}">
                <a16:creationId xmlns:a16="http://schemas.microsoft.com/office/drawing/2014/main" id="{8B38629F-AB0A-E407-759D-0271250C4221}"/>
              </a:ext>
            </a:extLst>
          </p:cNvPr>
          <p:cNvPicPr>
            <a:picLocks noChangeAspect="1"/>
          </p:cNvPicPr>
          <p:nvPr/>
        </p:nvPicPr>
        <p:blipFill>
          <a:blip r:embed="rId2"/>
          <a:stretch>
            <a:fillRect/>
          </a:stretch>
        </p:blipFill>
        <p:spPr>
          <a:xfrm>
            <a:off x="5599134" y="2603069"/>
            <a:ext cx="6388688" cy="2734275"/>
          </a:xfrm>
          <a:prstGeom prst="rect">
            <a:avLst/>
          </a:prstGeom>
        </p:spPr>
      </p:pic>
      <p:sp>
        <p:nvSpPr>
          <p:cNvPr id="4" name="Titel 3">
            <a:extLst>
              <a:ext uri="{FF2B5EF4-FFF2-40B4-BE49-F238E27FC236}">
                <a16:creationId xmlns:a16="http://schemas.microsoft.com/office/drawing/2014/main" id="{B7A2CA26-AB05-505B-560E-81FA7C924CC5}"/>
              </a:ext>
            </a:extLst>
          </p:cNvPr>
          <p:cNvSpPr>
            <a:spLocks noGrp="1"/>
          </p:cNvSpPr>
          <p:nvPr>
            <p:ph type="title"/>
          </p:nvPr>
        </p:nvSpPr>
        <p:spPr/>
        <p:txBody>
          <a:bodyPr>
            <a:normAutofit/>
          </a:bodyPr>
          <a:lstStyle/>
          <a:p>
            <a:r>
              <a:rPr lang="en-GB" sz="4000" dirty="0">
                <a:solidFill>
                  <a:srgbClr val="394393"/>
                </a:solidFill>
              </a:rPr>
              <a:t>List of safety functions</a:t>
            </a:r>
            <a:endParaRPr lang="de-DE" sz="4000" dirty="0"/>
          </a:p>
        </p:txBody>
      </p:sp>
    </p:spTree>
    <p:extLst>
      <p:ext uri="{BB962C8B-B14F-4D97-AF65-F5344CB8AC3E}">
        <p14:creationId xmlns:p14="http://schemas.microsoft.com/office/powerpoint/2010/main" val="24660286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2EB7-ADA2-57A9-3BA3-68DDDE56642C}"/>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11CC027-FD01-90B7-0222-ED508867000A}"/>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4566DDB8-8638-F1A5-A10F-3AF59350F9C4}"/>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7 Building-related boundary conditions</a:t>
            </a:r>
          </a:p>
        </p:txBody>
      </p:sp>
    </p:spTree>
    <p:extLst>
      <p:ext uri="{BB962C8B-B14F-4D97-AF65-F5344CB8AC3E}">
        <p14:creationId xmlns:p14="http://schemas.microsoft.com/office/powerpoint/2010/main" val="42698918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1D182-4DED-96CB-FEB0-A677CC2D78CE}"/>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DB688197-5354-490D-0B1B-F773A96A442A}"/>
              </a:ext>
            </a:extLst>
          </p:cNvPr>
          <p:cNvSpPr txBox="1">
            <a:spLocks/>
          </p:cNvSpPr>
          <p:nvPr/>
        </p:nvSpPr>
        <p:spPr>
          <a:xfrm>
            <a:off x="291597" y="72513"/>
            <a:ext cx="11595603"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2" name="Textfeld 18">
            <a:extLst>
              <a:ext uri="{FF2B5EF4-FFF2-40B4-BE49-F238E27FC236}">
                <a16:creationId xmlns:a16="http://schemas.microsoft.com/office/drawing/2014/main" id="{B1D3EA17-D9D6-9AB3-0CE0-C5148199DD5B}"/>
              </a:ext>
            </a:extLst>
          </p:cNvPr>
          <p:cNvSpPr txBox="1"/>
          <p:nvPr/>
        </p:nvSpPr>
        <p:spPr>
          <a:xfrm>
            <a:off x="609600" y="1389416"/>
            <a:ext cx="10972800" cy="3416320"/>
          </a:xfrm>
          <a:prstGeom prst="rect">
            <a:avLst/>
          </a:prstGeom>
          <a:noFill/>
        </p:spPr>
        <p:txBody>
          <a:bodyPr wrap="square" lIns="91440" tIns="45720" rIns="91440" bIns="45720" anchor="t">
            <a:spAutoFit/>
          </a:bodyPr>
          <a:lstStyle/>
          <a:p>
            <a:endParaRPr lang="en-US" dirty="0">
              <a:ea typeface="Calibri"/>
              <a:cs typeface="Calibri"/>
            </a:endParaRPr>
          </a:p>
          <a:p>
            <a:pPr lvl="1" indent="-285750">
              <a:buClr>
                <a:srgbClr val="DC0000"/>
              </a:buClr>
              <a:buFont typeface="Arial" panose="020B0604020202020204" pitchFamily="34" charset="0"/>
              <a:buChar char="•"/>
            </a:pPr>
            <a:r>
              <a:rPr lang="en-US" dirty="0">
                <a:ea typeface="+mj-ea"/>
                <a:cs typeface="+mj-cs"/>
              </a:rPr>
              <a:t>New Clause 7 collects safety-relevant conditions that affect lift safety but fall outside EHSRs — thus not enforceable via harmonized standards. These are now “must-inform” obligations from the installer to the building contractor.</a:t>
            </a:r>
          </a:p>
          <a:p>
            <a:endParaRPr lang="en-US" dirty="0">
              <a:ea typeface="Calibri"/>
              <a:cs typeface="Calibri"/>
            </a:endParaRPr>
          </a:p>
          <a:p>
            <a:r>
              <a:rPr lang="en-US" b="1" dirty="0">
                <a:ea typeface="Calibri"/>
                <a:cs typeface="Calibri"/>
              </a:rPr>
              <a:t>Example</a:t>
            </a:r>
            <a:endParaRPr lang="en-US" b="1" dirty="0">
              <a:highlight>
                <a:srgbClr val="FFFF00"/>
              </a:highlight>
              <a:ea typeface="Calibri"/>
              <a:cs typeface="Calibri"/>
            </a:endParaRPr>
          </a:p>
          <a:p>
            <a:pPr lvl="1" indent="-285750">
              <a:buClr>
                <a:srgbClr val="DC0000"/>
              </a:buClr>
              <a:buFont typeface="Arial" panose="020B0604020202020204" pitchFamily="34" charset="0"/>
              <a:buChar char="•"/>
            </a:pPr>
            <a:r>
              <a:rPr lang="en-US" dirty="0">
                <a:ea typeface="+mj-ea"/>
                <a:cs typeface="+mj-cs"/>
              </a:rPr>
              <a:t>Accessible spaces below the well</a:t>
            </a:r>
          </a:p>
          <a:p>
            <a:pPr lvl="1" indent="-285750">
              <a:buClr>
                <a:srgbClr val="DC0000"/>
              </a:buClr>
              <a:buFont typeface="Arial" panose="020B0604020202020204" pitchFamily="34" charset="0"/>
              <a:buChar char="•"/>
            </a:pPr>
            <a:r>
              <a:rPr lang="en-US" dirty="0">
                <a:ea typeface="+mj-ea"/>
                <a:cs typeface="+mj-cs"/>
              </a:rPr>
              <a:t>Working areas protected against environmental influences</a:t>
            </a:r>
          </a:p>
          <a:p>
            <a:endParaRPr lang="en-US" dirty="0">
              <a:ea typeface="Calibri"/>
              <a:cs typeface="Calibri"/>
            </a:endParaRPr>
          </a:p>
          <a:p>
            <a:r>
              <a:rPr lang="en-US" b="1" dirty="0">
                <a:ea typeface="Calibri"/>
                <a:cs typeface="Calibri"/>
              </a:rPr>
              <a:t>Framing used</a:t>
            </a:r>
          </a:p>
          <a:p>
            <a:pPr lvl="1" indent="-285750">
              <a:buClr>
                <a:srgbClr val="DC0000"/>
              </a:buClr>
              <a:buFont typeface="Arial" panose="020B0604020202020204" pitchFamily="34" charset="0"/>
              <a:buChar char="•"/>
            </a:pPr>
            <a:r>
              <a:rPr lang="en-US" dirty="0">
                <a:ea typeface="+mj-ea"/>
                <a:cs typeface="+mj-cs"/>
              </a:rPr>
              <a:t>Keeps standard compliant</a:t>
            </a:r>
          </a:p>
          <a:p>
            <a:pPr lvl="1" indent="-285750">
              <a:buClr>
                <a:srgbClr val="DC0000"/>
              </a:buClr>
              <a:buFont typeface="Arial" panose="020B0604020202020204" pitchFamily="34" charset="0"/>
              <a:buChar char="•"/>
            </a:pPr>
            <a:r>
              <a:rPr lang="en-US" dirty="0">
                <a:ea typeface="+mj-ea"/>
                <a:cs typeface="+mj-cs"/>
              </a:rPr>
              <a:t>Ensures safety-critical interface is not lost due to legal separation</a:t>
            </a:r>
          </a:p>
        </p:txBody>
      </p:sp>
      <p:sp>
        <p:nvSpPr>
          <p:cNvPr id="3" name="Titel 2">
            <a:extLst>
              <a:ext uri="{FF2B5EF4-FFF2-40B4-BE49-F238E27FC236}">
                <a16:creationId xmlns:a16="http://schemas.microsoft.com/office/drawing/2014/main" id="{41FB96C5-E67B-E6EA-D192-49FAA7F2F491}"/>
              </a:ext>
            </a:extLst>
          </p:cNvPr>
          <p:cNvSpPr>
            <a:spLocks noGrp="1"/>
          </p:cNvSpPr>
          <p:nvPr>
            <p:ph type="title"/>
          </p:nvPr>
        </p:nvSpPr>
        <p:spPr/>
        <p:txBody>
          <a:bodyPr>
            <a:normAutofit/>
          </a:bodyPr>
          <a:lstStyle/>
          <a:p>
            <a:r>
              <a:rPr lang="en-GB" sz="4000" dirty="0">
                <a:solidFill>
                  <a:srgbClr val="394393"/>
                </a:solidFill>
              </a:rPr>
              <a:t>Installer instructions for building safety</a:t>
            </a:r>
            <a:endParaRPr lang="de-DE" sz="4000" dirty="0"/>
          </a:p>
        </p:txBody>
      </p:sp>
    </p:spTree>
    <p:extLst>
      <p:ext uri="{BB962C8B-B14F-4D97-AF65-F5344CB8AC3E}">
        <p14:creationId xmlns:p14="http://schemas.microsoft.com/office/powerpoint/2010/main" val="28423699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D6A0-D304-07EA-C7B8-E966B867805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3FC1F243-3481-7DB1-6E9E-C05FB910C459}"/>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9DF575E7-A873-B69A-41ED-7F8603956A58}"/>
              </a:ext>
            </a:extLst>
          </p:cNvPr>
          <p:cNvSpPr txBox="1">
            <a:spLocks/>
          </p:cNvSpPr>
          <p:nvPr/>
        </p:nvSpPr>
        <p:spPr>
          <a:xfrm>
            <a:off x="724277" y="3294831"/>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Annex B - Information on the building-related conditions in which the lift is installed</a:t>
            </a:r>
          </a:p>
        </p:txBody>
      </p:sp>
    </p:spTree>
    <p:extLst>
      <p:ext uri="{BB962C8B-B14F-4D97-AF65-F5344CB8AC3E}">
        <p14:creationId xmlns:p14="http://schemas.microsoft.com/office/powerpoint/2010/main" val="41532993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786C-8570-4A6E-077C-E63111DC666F}"/>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01E02036-485D-F2FF-58D1-7BAC298D3A8A}"/>
              </a:ext>
            </a:extLst>
          </p:cNvPr>
          <p:cNvSpPr txBox="1">
            <a:spLocks/>
          </p:cNvSpPr>
          <p:nvPr/>
        </p:nvSpPr>
        <p:spPr>
          <a:xfrm>
            <a:off x="720608" y="274638"/>
            <a:ext cx="10496784"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ea typeface="+mj-lt"/>
                <a:cs typeface="+mj-lt"/>
              </a:rPr>
              <a:t>Annex B</a:t>
            </a:r>
          </a:p>
        </p:txBody>
      </p:sp>
      <p:sp>
        <p:nvSpPr>
          <p:cNvPr id="10" name="Espace réservé du texte 2">
            <a:extLst>
              <a:ext uri="{FF2B5EF4-FFF2-40B4-BE49-F238E27FC236}">
                <a16:creationId xmlns:a16="http://schemas.microsoft.com/office/drawing/2014/main" id="{FB843C88-03DE-82CA-832C-DE0A47A352E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AE176F02-11B5-4A1B-EF04-B8C448AAA647}"/>
              </a:ext>
            </a:extLst>
          </p:cNvPr>
          <p:cNvSpPr txBox="1"/>
          <p:nvPr/>
        </p:nvSpPr>
        <p:spPr>
          <a:xfrm>
            <a:off x="595620" y="1624374"/>
            <a:ext cx="9624826" cy="3788858"/>
          </a:xfrm>
          <a:prstGeom prst="rect">
            <a:avLst/>
          </a:prstGeom>
          <a:noFill/>
        </p:spPr>
        <p:txBody>
          <a:bodyPr wrap="square" lIns="91440" tIns="45720" rIns="91440" bIns="45720" anchor="t">
            <a:spAutoFit/>
          </a:bodyPr>
          <a:lstStyle/>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Building requirements are removed from clause 5 (technical content) and moved to the new </a:t>
            </a:r>
            <a:r>
              <a:rPr lang="en-US" i="1" dirty="0">
                <a:ea typeface="+mj-ea"/>
                <a:cs typeface="+mj-cs"/>
                <a:sym typeface="Wingdings" panose="05000000000000000000" pitchFamily="2" charset="2"/>
              </a:rPr>
              <a:t>Annex B</a:t>
            </a: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New </a:t>
            </a:r>
            <a:r>
              <a:rPr lang="en-US" i="1" dirty="0">
                <a:ea typeface="+mj-ea"/>
                <a:cs typeface="+mj-cs"/>
                <a:sym typeface="Wingdings" panose="05000000000000000000" pitchFamily="2" charset="2"/>
              </a:rPr>
              <a:t>Annex B </a:t>
            </a:r>
            <a:r>
              <a:rPr lang="en-US" dirty="0">
                <a:ea typeface="+mj-ea"/>
                <a:cs typeface="+mj-cs"/>
              </a:rPr>
              <a:t>formalizes technical interfaces </a:t>
            </a:r>
            <a:r>
              <a:rPr lang="en-US" dirty="0">
                <a:ea typeface="+mj-ea"/>
                <a:cs typeface="+mj-cs"/>
                <a:sym typeface="Wingdings" panose="05000000000000000000" pitchFamily="2" charset="2"/>
              </a:rPr>
              <a:t>for building related boundary conditions </a:t>
            </a:r>
            <a:r>
              <a:rPr lang="en-US" dirty="0">
                <a:ea typeface="+mj-ea"/>
                <a:cs typeface="+mj-cs"/>
              </a:rPr>
              <a:t>in a normative framework </a:t>
            </a:r>
            <a:endParaRPr lang="en-US" dirty="0">
              <a:ea typeface="+mj-ea"/>
              <a:cs typeface="+mj-cs"/>
              <a:sym typeface="Wingdings" panose="05000000000000000000" pitchFamily="2" charset="2"/>
            </a:endParaRP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The content of </a:t>
            </a:r>
            <a:r>
              <a:rPr lang="en-US" i="1" dirty="0">
                <a:ea typeface="+mj-ea"/>
                <a:cs typeface="+mj-cs"/>
                <a:sym typeface="Wingdings" panose="05000000000000000000" pitchFamily="2" charset="2"/>
              </a:rPr>
              <a:t>Annex E </a:t>
            </a:r>
            <a:r>
              <a:rPr lang="en-US" dirty="0">
                <a:ea typeface="+mj-ea"/>
                <a:cs typeface="+mj-cs"/>
                <a:sym typeface="Wingdings" panose="05000000000000000000" pitchFamily="2" charset="2"/>
              </a:rPr>
              <a:t>(informative) of the </a:t>
            </a:r>
            <a:r>
              <a:rPr lang="en-US" i="1" dirty="0">
                <a:ea typeface="+mj-ea"/>
                <a:cs typeface="+mj-cs"/>
                <a:sym typeface="Wingdings" panose="05000000000000000000" pitchFamily="2" charset="2"/>
              </a:rPr>
              <a:t>EN 81-20 </a:t>
            </a:r>
            <a:r>
              <a:rPr lang="en-US" dirty="0">
                <a:ea typeface="+mj-ea"/>
                <a:cs typeface="+mj-cs"/>
                <a:sym typeface="Wingdings" panose="05000000000000000000" pitchFamily="2" charset="2"/>
              </a:rPr>
              <a:t>has been moved to the new </a:t>
            </a:r>
            <a:r>
              <a:rPr lang="en-US" i="1" dirty="0">
                <a:ea typeface="+mj-ea"/>
                <a:cs typeface="+mj-cs"/>
                <a:sym typeface="Wingdings" panose="05000000000000000000" pitchFamily="2" charset="2"/>
              </a:rPr>
              <a:t>Annex B</a:t>
            </a: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Installer – Building contractor communication is formalized</a:t>
            </a:r>
          </a:p>
          <a:p>
            <a:pPr lvl="1" indent="-285750">
              <a:lnSpc>
                <a:spcPct val="150000"/>
              </a:lnSpc>
              <a:buClr>
                <a:srgbClr val="DC0000"/>
              </a:buClr>
              <a:buFont typeface="Arial" panose="020B0604020202020204" pitchFamily="34" charset="0"/>
              <a:buChar char="•"/>
            </a:pPr>
            <a:endParaRPr lang="en-US" dirty="0">
              <a:latin typeface="Arial"/>
              <a:cs typeface="Arial"/>
            </a:endParaRPr>
          </a:p>
          <a:p>
            <a:pPr marL="171450" lvl="1">
              <a:lnSpc>
                <a:spcPct val="150000"/>
              </a:lnSpc>
              <a:buClr>
                <a:srgbClr val="DC0000"/>
              </a:buClr>
            </a:pPr>
            <a:r>
              <a:rPr lang="en-US" dirty="0">
                <a:ea typeface="+mj-ea"/>
                <a:cs typeface="+mj-cs"/>
                <a:sym typeface="Wingdings" panose="05000000000000000000" pitchFamily="2" charset="2"/>
              </a:rPr>
              <a:t> </a:t>
            </a:r>
            <a:r>
              <a:rPr lang="en-US" dirty="0">
                <a:ea typeface="+mj-ea"/>
                <a:cs typeface="+mj-cs"/>
              </a:rPr>
              <a:t>These changes help clarify scope boundaries between lift and building design</a:t>
            </a:r>
          </a:p>
          <a:p>
            <a:pPr marL="171450" lvl="1">
              <a:lnSpc>
                <a:spcPct val="150000"/>
              </a:lnSpc>
              <a:buClr>
                <a:srgbClr val="DC0000"/>
              </a:buClr>
            </a:pPr>
            <a:endParaRPr lang="en-US" dirty="0">
              <a:ea typeface="+mj-ea"/>
              <a:cs typeface="+mj-cs"/>
              <a:sym typeface="Wingdings" panose="05000000000000000000" pitchFamily="2" charset="2"/>
            </a:endParaRPr>
          </a:p>
        </p:txBody>
      </p:sp>
    </p:spTree>
    <p:extLst>
      <p:ext uri="{BB962C8B-B14F-4D97-AF65-F5344CB8AC3E}">
        <p14:creationId xmlns:p14="http://schemas.microsoft.com/office/powerpoint/2010/main" val="7652802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A12F-D474-206A-7D91-CDF16BD89B42}"/>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66A474A7-3953-33E3-D6BD-ED1AE8E49C01}"/>
              </a:ext>
            </a:extLst>
          </p:cNvPr>
          <p:cNvSpPr txBox="1">
            <a:spLocks/>
          </p:cNvSpPr>
          <p:nvPr/>
        </p:nvSpPr>
        <p:spPr>
          <a:xfrm>
            <a:off x="327285" y="-65376"/>
            <a:ext cx="11235450" cy="1278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10" name="Espace réservé du texte 2">
            <a:extLst>
              <a:ext uri="{FF2B5EF4-FFF2-40B4-BE49-F238E27FC236}">
                <a16:creationId xmlns:a16="http://schemas.microsoft.com/office/drawing/2014/main" id="{465BB784-8265-3C6F-2059-4D3970796C0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Textfeld 18">
            <a:extLst>
              <a:ext uri="{FF2B5EF4-FFF2-40B4-BE49-F238E27FC236}">
                <a16:creationId xmlns:a16="http://schemas.microsoft.com/office/drawing/2014/main" id="{9F719901-74FC-EFFF-087D-ECB6E2ADCB34}"/>
              </a:ext>
            </a:extLst>
          </p:cNvPr>
          <p:cNvSpPr txBox="1"/>
          <p:nvPr/>
        </p:nvSpPr>
        <p:spPr>
          <a:xfrm>
            <a:off x="291598" y="2866835"/>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Annex B (informative)</a:t>
            </a:r>
          </a:p>
          <a:p>
            <a:pPr algn="ctr"/>
            <a:r>
              <a:rPr lang="en-US" sz="1600" b="1" dirty="0">
                <a:ea typeface="Calibri"/>
                <a:cs typeface="Calibri"/>
              </a:rPr>
              <a:t>Technical compliance documentation</a:t>
            </a:r>
          </a:p>
        </p:txBody>
      </p:sp>
      <p:sp>
        <p:nvSpPr>
          <p:cNvPr id="6" name="Textfeld 18">
            <a:extLst>
              <a:ext uri="{FF2B5EF4-FFF2-40B4-BE49-F238E27FC236}">
                <a16:creationId xmlns:a16="http://schemas.microsoft.com/office/drawing/2014/main" id="{39B9F766-DB29-2641-254E-59AADCBEADAD}"/>
              </a:ext>
            </a:extLst>
          </p:cNvPr>
          <p:cNvSpPr txBox="1"/>
          <p:nvPr/>
        </p:nvSpPr>
        <p:spPr>
          <a:xfrm>
            <a:off x="6528681" y="1741104"/>
            <a:ext cx="5336034" cy="3293209"/>
          </a:xfrm>
          <a:prstGeom prst="rect">
            <a:avLst/>
          </a:prstGeom>
          <a:no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dirty="0">
              <a:highlight>
                <a:srgbClr val="00FF00"/>
              </a:highlight>
              <a:ea typeface="Calibri"/>
              <a:cs typeface="Calibri"/>
            </a:endParaRPr>
          </a:p>
          <a:p>
            <a:pPr algn="ctr"/>
            <a:r>
              <a:rPr lang="en-US" sz="1600" b="1" dirty="0">
                <a:ea typeface="Calibri"/>
                <a:cs typeface="Calibri"/>
              </a:rPr>
              <a:t>Annex B (normative)</a:t>
            </a:r>
          </a:p>
          <a:p>
            <a:pPr algn="ctr"/>
            <a:r>
              <a:rPr lang="en-US" sz="1600" b="1" dirty="0">
                <a:ea typeface="Calibri"/>
                <a:cs typeface="Calibri"/>
              </a:rPr>
              <a:t>Information on the building-related conditions in which the lift is installed</a:t>
            </a:r>
          </a:p>
          <a:p>
            <a:endParaRPr lang="en-US" sz="1600" b="1" dirty="0">
              <a:ea typeface="Calibri"/>
              <a:cs typeface="Calibri"/>
            </a:endParaRPr>
          </a:p>
          <a:p>
            <a:r>
              <a:rPr lang="en-US" sz="1600" b="1" dirty="0">
                <a:ea typeface="Calibri"/>
                <a:cs typeface="Calibri"/>
              </a:rPr>
              <a:t>Structure of Annex B:</a:t>
            </a:r>
          </a:p>
          <a:p>
            <a:r>
              <a:rPr lang="en-US" sz="1600" dirty="0">
                <a:ea typeface="Calibri"/>
                <a:cs typeface="Calibri"/>
              </a:rPr>
              <a:t>	B.1: General Provisions</a:t>
            </a:r>
          </a:p>
          <a:p>
            <a:r>
              <a:rPr lang="en-US" sz="1600" dirty="0">
                <a:ea typeface="Calibri"/>
                <a:cs typeface="Calibri"/>
              </a:rPr>
              <a:t>	B.2: Technical Interfaces</a:t>
            </a:r>
          </a:p>
          <a:p>
            <a:r>
              <a:rPr lang="en-US" sz="1600" dirty="0">
                <a:ea typeface="Calibri"/>
                <a:cs typeface="Calibri"/>
              </a:rPr>
              <a:t>		Lift type/purpose</a:t>
            </a:r>
          </a:p>
          <a:p>
            <a:r>
              <a:rPr lang="en-US" sz="1600" dirty="0">
                <a:ea typeface="Calibri"/>
                <a:cs typeface="Calibri"/>
              </a:rPr>
              <a:t>		Layout &amp; access</a:t>
            </a:r>
          </a:p>
          <a:p>
            <a:r>
              <a:rPr lang="en-US" sz="1600" dirty="0">
                <a:ea typeface="Calibri"/>
                <a:cs typeface="Calibri"/>
              </a:rPr>
              <a:t>		Forces</a:t>
            </a:r>
          </a:p>
          <a:p>
            <a:r>
              <a:rPr lang="en-US" sz="1600" dirty="0">
                <a:ea typeface="Calibri"/>
                <a:cs typeface="Calibri"/>
              </a:rPr>
              <a:t>		Electrical &amp; lighting</a:t>
            </a:r>
          </a:p>
          <a:p>
            <a:r>
              <a:rPr lang="en-US" sz="1600" dirty="0">
                <a:ea typeface="Calibri"/>
                <a:cs typeface="Calibri"/>
              </a:rPr>
              <a:t>		Execution &amp; notices</a:t>
            </a:r>
            <a:endParaRPr lang="en-US" sz="1600" b="1" dirty="0">
              <a:ea typeface="Calibri"/>
              <a:cs typeface="Calibri"/>
            </a:endParaRPr>
          </a:p>
        </p:txBody>
      </p:sp>
      <p:sp>
        <p:nvSpPr>
          <p:cNvPr id="19" name="CasellaDiTesto 18">
            <a:extLst>
              <a:ext uri="{FF2B5EF4-FFF2-40B4-BE49-F238E27FC236}">
                <a16:creationId xmlns:a16="http://schemas.microsoft.com/office/drawing/2014/main" id="{5B9BA972-E63F-44CD-303B-07FA0F6596A9}"/>
              </a:ext>
            </a:extLst>
          </p:cNvPr>
          <p:cNvSpPr txBox="1"/>
          <p:nvPr/>
        </p:nvSpPr>
        <p:spPr>
          <a:xfrm>
            <a:off x="10820400" y="1510271"/>
            <a:ext cx="899244" cy="461665"/>
          </a:xfrm>
          <a:prstGeom prst="rect">
            <a:avLst/>
          </a:prstGeom>
          <a:solidFill>
            <a:schemeClr val="bg1"/>
          </a:solidFill>
        </p:spPr>
        <p:txBody>
          <a:bodyPr wrap="square" rtlCol="0">
            <a:spAutoFit/>
          </a:bodyPr>
          <a:lstStyle/>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NEW</a:t>
            </a:r>
          </a:p>
        </p:txBody>
      </p:sp>
      <p:sp>
        <p:nvSpPr>
          <p:cNvPr id="20" name="Textfeld 18">
            <a:extLst>
              <a:ext uri="{FF2B5EF4-FFF2-40B4-BE49-F238E27FC236}">
                <a16:creationId xmlns:a16="http://schemas.microsoft.com/office/drawing/2014/main" id="{AA8A0E2F-0435-AC77-2566-37A0907EECEE}"/>
              </a:ext>
            </a:extLst>
          </p:cNvPr>
          <p:cNvSpPr txBox="1"/>
          <p:nvPr/>
        </p:nvSpPr>
        <p:spPr>
          <a:xfrm>
            <a:off x="291596" y="3992566"/>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Annex E (informative)</a:t>
            </a:r>
          </a:p>
          <a:p>
            <a:pPr algn="ctr"/>
            <a:r>
              <a:rPr lang="en-US" sz="1600" b="1" dirty="0">
                <a:ea typeface="Calibri"/>
                <a:cs typeface="Calibri"/>
              </a:rPr>
              <a:t>Building interfaces</a:t>
            </a:r>
          </a:p>
        </p:txBody>
      </p:sp>
      <p:sp>
        <p:nvSpPr>
          <p:cNvPr id="21" name="Textfeld 18">
            <a:extLst>
              <a:ext uri="{FF2B5EF4-FFF2-40B4-BE49-F238E27FC236}">
                <a16:creationId xmlns:a16="http://schemas.microsoft.com/office/drawing/2014/main" id="{38C002E7-09DD-0625-8614-A6A6B9852A38}"/>
              </a:ext>
            </a:extLst>
          </p:cNvPr>
          <p:cNvSpPr txBox="1"/>
          <p:nvPr/>
        </p:nvSpPr>
        <p:spPr>
          <a:xfrm>
            <a:off x="291596" y="1741104"/>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Clause 5 (technical content)</a:t>
            </a:r>
          </a:p>
          <a:p>
            <a:pPr algn="ctr"/>
            <a:r>
              <a:rPr lang="en-US" sz="1600" dirty="0">
                <a:ea typeface="Calibri"/>
                <a:cs typeface="Calibri"/>
              </a:rPr>
              <a:t>Requirements concern the building</a:t>
            </a:r>
          </a:p>
        </p:txBody>
      </p:sp>
      <p:sp>
        <p:nvSpPr>
          <p:cNvPr id="23" name="Freccia a destra 22">
            <a:extLst>
              <a:ext uri="{FF2B5EF4-FFF2-40B4-BE49-F238E27FC236}">
                <a16:creationId xmlns:a16="http://schemas.microsoft.com/office/drawing/2014/main" id="{DFAF9512-2ECE-E195-5698-1661FB045089}"/>
              </a:ext>
            </a:extLst>
          </p:cNvPr>
          <p:cNvSpPr/>
          <p:nvPr/>
        </p:nvSpPr>
        <p:spPr>
          <a:xfrm>
            <a:off x="4100052" y="1726337"/>
            <a:ext cx="2642012" cy="7911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It shall be instructed that …</a:t>
            </a:r>
          </a:p>
        </p:txBody>
      </p:sp>
      <p:sp>
        <p:nvSpPr>
          <p:cNvPr id="24" name="Freccia a destra 23">
            <a:extLst>
              <a:ext uri="{FF2B5EF4-FFF2-40B4-BE49-F238E27FC236}">
                <a16:creationId xmlns:a16="http://schemas.microsoft.com/office/drawing/2014/main" id="{E9CD5428-EF3F-301B-E185-427DB67FA8EA}"/>
              </a:ext>
            </a:extLst>
          </p:cNvPr>
          <p:cNvSpPr/>
          <p:nvPr/>
        </p:nvSpPr>
        <p:spPr>
          <a:xfrm>
            <a:off x="4100052" y="4074607"/>
            <a:ext cx="2642012" cy="7911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It shall be instructed that …</a:t>
            </a:r>
          </a:p>
        </p:txBody>
      </p:sp>
      <p:sp>
        <p:nvSpPr>
          <p:cNvPr id="25" name="Freccia a destra 24">
            <a:extLst>
              <a:ext uri="{FF2B5EF4-FFF2-40B4-BE49-F238E27FC236}">
                <a16:creationId xmlns:a16="http://schemas.microsoft.com/office/drawing/2014/main" id="{F41527CE-AA7D-FDBF-ED0B-B295343DBC47}"/>
              </a:ext>
            </a:extLst>
          </p:cNvPr>
          <p:cNvSpPr/>
          <p:nvPr/>
        </p:nvSpPr>
        <p:spPr>
          <a:xfrm>
            <a:off x="3891743" y="2821307"/>
            <a:ext cx="1708779" cy="7911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Not considered</a:t>
            </a:r>
          </a:p>
        </p:txBody>
      </p:sp>
      <p:sp>
        <p:nvSpPr>
          <p:cNvPr id="7" name="Segno di moltiplicazione 6">
            <a:extLst>
              <a:ext uri="{FF2B5EF4-FFF2-40B4-BE49-F238E27FC236}">
                <a16:creationId xmlns:a16="http://schemas.microsoft.com/office/drawing/2014/main" id="{E0F26326-7E52-90B4-8237-CF013FDE87D6}"/>
              </a:ext>
            </a:extLst>
          </p:cNvPr>
          <p:cNvSpPr/>
          <p:nvPr/>
        </p:nvSpPr>
        <p:spPr>
          <a:xfrm>
            <a:off x="5451001" y="2661961"/>
            <a:ext cx="1111045" cy="113039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DB96C7B-0097-8794-D6DA-80DE67755C16}"/>
              </a:ext>
            </a:extLst>
          </p:cNvPr>
          <p:cNvSpPr>
            <a:spLocks noGrp="1"/>
          </p:cNvSpPr>
          <p:nvPr>
            <p:ph type="title"/>
          </p:nvPr>
        </p:nvSpPr>
        <p:spPr/>
        <p:txBody>
          <a:bodyPr>
            <a:normAutofit/>
          </a:bodyPr>
          <a:lstStyle/>
          <a:p>
            <a:r>
              <a:rPr lang="en-GB" sz="4000" dirty="0">
                <a:solidFill>
                  <a:srgbClr val="394393"/>
                </a:solidFill>
              </a:rPr>
              <a:t>Annex B – Normative technical </a:t>
            </a:r>
            <a:r>
              <a:rPr lang="de-DE" sz="4000" dirty="0">
                <a:solidFill>
                  <a:srgbClr val="394393"/>
                </a:solidFill>
              </a:rPr>
              <a:t>interface </a:t>
            </a:r>
            <a:r>
              <a:rPr lang="de-DE" sz="4000" dirty="0" err="1">
                <a:solidFill>
                  <a:srgbClr val="394393"/>
                </a:solidFill>
              </a:rPr>
              <a:t>info</a:t>
            </a:r>
            <a:endParaRPr lang="de-DE" sz="4000" dirty="0"/>
          </a:p>
        </p:txBody>
      </p:sp>
      <p:pic>
        <p:nvPicPr>
          <p:cNvPr id="4" name="Picture 1">
            <a:extLst>
              <a:ext uri="{FF2B5EF4-FFF2-40B4-BE49-F238E27FC236}">
                <a16:creationId xmlns:a16="http://schemas.microsoft.com/office/drawing/2014/main" id="{38527019-B8D9-6265-0590-3D9CF7425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8746" y="5438840"/>
            <a:ext cx="1222541" cy="568905"/>
          </a:xfrm>
          <a:prstGeom prst="rect">
            <a:avLst/>
          </a:prstGeom>
          <a:noFill/>
          <a:ln>
            <a:noFill/>
          </a:ln>
        </p:spPr>
      </p:pic>
    </p:spTree>
    <p:extLst>
      <p:ext uri="{BB962C8B-B14F-4D97-AF65-F5344CB8AC3E}">
        <p14:creationId xmlns:p14="http://schemas.microsoft.com/office/powerpoint/2010/main" val="26167752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6865-B21F-06B7-DE45-41E2177450EF}"/>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AF94D093-5B40-BD5C-399D-67B222D02AEC}"/>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Espace réservé du titre 1">
            <a:extLst>
              <a:ext uri="{FF2B5EF4-FFF2-40B4-BE49-F238E27FC236}">
                <a16:creationId xmlns:a16="http://schemas.microsoft.com/office/drawing/2014/main" id="{7F4B4E9B-66BC-BD8E-B340-2785AB4EDEB1}"/>
              </a:ext>
            </a:extLst>
          </p:cNvPr>
          <p:cNvSpPr txBox="1">
            <a:spLocks/>
          </p:cNvSpPr>
          <p:nvPr/>
        </p:nvSpPr>
        <p:spPr>
          <a:xfrm>
            <a:off x="724277" y="2429769"/>
            <a:ext cx="10531987" cy="1451244"/>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300" dirty="0">
                <a:solidFill>
                  <a:srgbClr val="394393"/>
                </a:solidFill>
              </a:rPr>
              <a:t>(EN) ISO 8100-1:2026</a:t>
            </a:r>
          </a:p>
          <a:p>
            <a:pPr algn="l"/>
            <a:r>
              <a:rPr lang="en-US" dirty="0">
                <a:solidFill>
                  <a:srgbClr val="394393"/>
                </a:solidFill>
              </a:rPr>
              <a:t>Annex C (normative) Pit access ladder</a:t>
            </a:r>
          </a:p>
        </p:txBody>
      </p:sp>
    </p:spTree>
    <p:extLst>
      <p:ext uri="{BB962C8B-B14F-4D97-AF65-F5344CB8AC3E}">
        <p14:creationId xmlns:p14="http://schemas.microsoft.com/office/powerpoint/2010/main" val="26679404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F9054C31-31A6-5846-026C-BD68DE5B91AF}"/>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F1BDB004-1EA1-470F-279F-CB2436CD1F0D}"/>
              </a:ext>
            </a:extLst>
          </p:cNvPr>
          <p:cNvSpPr txBox="1"/>
          <p:nvPr/>
        </p:nvSpPr>
        <p:spPr>
          <a:xfrm>
            <a:off x="609600" y="1417638"/>
            <a:ext cx="10070883" cy="3908762"/>
          </a:xfrm>
          <a:prstGeom prst="rect">
            <a:avLst/>
          </a:prstGeom>
          <a:noFill/>
        </p:spPr>
        <p:txBody>
          <a:bodyPr wrap="square">
            <a:spAutoFit/>
          </a:bodyPr>
          <a:lstStyle/>
          <a:p>
            <a:pPr marL="171450" lvl="1">
              <a:buClr>
                <a:srgbClr val="DC0000"/>
              </a:buClr>
            </a:pPr>
            <a:r>
              <a:rPr lang="en-US" sz="2400" b="1" dirty="0"/>
              <a:t>Summary of main changes</a:t>
            </a:r>
          </a:p>
          <a:p>
            <a:pPr marL="171450" lvl="1">
              <a:buClr>
                <a:srgbClr val="DC0000"/>
              </a:buClr>
            </a:pPr>
            <a:endParaRPr lang="en-US" sz="2400" b="1" dirty="0"/>
          </a:p>
          <a:p>
            <a:pPr marL="171450" lvl="1">
              <a:buClr>
                <a:srgbClr val="DC0000"/>
              </a:buClr>
            </a:pPr>
            <a:r>
              <a:rPr lang="en-US" sz="2000" dirty="0">
                <a:cs typeface="Arial"/>
              </a:rPr>
              <a:t>Safety and ergonomics improved in various ways</a:t>
            </a:r>
          </a:p>
          <a:p>
            <a:pPr lvl="1" indent="-285750">
              <a:buClr>
                <a:srgbClr val="DC0000"/>
              </a:buClr>
              <a:buFont typeface="Arial" panose="020B0604020202020204" pitchFamily="34" charset="0"/>
              <a:buChar char="•"/>
            </a:pPr>
            <a:r>
              <a:rPr lang="en-US" sz="2000" dirty="0">
                <a:cs typeface="Arial"/>
              </a:rPr>
              <a:t>Maximum handling distances have been shortened </a:t>
            </a:r>
          </a:p>
          <a:p>
            <a:pPr lvl="1" indent="-285750">
              <a:buClr>
                <a:srgbClr val="DC0000"/>
              </a:buClr>
              <a:buFont typeface="Arial" panose="020B0604020202020204" pitchFamily="34" charset="0"/>
              <a:buChar char="•"/>
            </a:pPr>
            <a:r>
              <a:rPr lang="en-US" sz="2000" dirty="0">
                <a:cs typeface="Arial"/>
              </a:rPr>
              <a:t>Less force is needed to handle ladders</a:t>
            </a:r>
          </a:p>
          <a:p>
            <a:pPr lvl="1" indent="-285750">
              <a:buClr>
                <a:srgbClr val="DC0000"/>
              </a:buClr>
              <a:buFont typeface="Arial" panose="020B0604020202020204" pitchFamily="34" charset="0"/>
              <a:buChar char="•"/>
            </a:pPr>
            <a:r>
              <a:rPr lang="en-US" sz="2000" dirty="0">
                <a:cs typeface="Arial"/>
              </a:rPr>
              <a:t>Ladder strength is defined clearly</a:t>
            </a:r>
          </a:p>
          <a:p>
            <a:pPr marL="171450" lvl="1">
              <a:buClr>
                <a:srgbClr val="DC0000"/>
              </a:buClr>
            </a:pPr>
            <a:endParaRPr lang="en-US" sz="2000" dirty="0">
              <a:cs typeface="Arial"/>
            </a:endParaRPr>
          </a:p>
          <a:p>
            <a:pPr marL="171450" lvl="1">
              <a:buClr>
                <a:srgbClr val="DC0000"/>
              </a:buClr>
            </a:pPr>
            <a:r>
              <a:rPr lang="en-US" sz="2000" dirty="0">
                <a:cs typeface="Arial"/>
              </a:rPr>
              <a:t>Especially safety of movable ladders is updated</a:t>
            </a:r>
          </a:p>
          <a:p>
            <a:pPr lvl="1" indent="-285750">
              <a:buClr>
                <a:srgbClr val="DC0000"/>
              </a:buClr>
              <a:buFont typeface="Arial" panose="020B0604020202020204" pitchFamily="34" charset="0"/>
              <a:buChar char="•"/>
            </a:pPr>
            <a:r>
              <a:rPr lang="en-US" sz="2000" dirty="0">
                <a:cs typeface="Arial"/>
              </a:rPr>
              <a:t>Ladder fixings (to sill, pit floor) in use position are defined</a:t>
            </a:r>
          </a:p>
          <a:p>
            <a:pPr lvl="1" indent="-285750">
              <a:buClr>
                <a:srgbClr val="DC0000"/>
              </a:buClr>
              <a:buFont typeface="Arial" panose="020B0604020202020204" pitchFamily="34" charset="0"/>
              <a:buChar char="•"/>
            </a:pPr>
            <a:r>
              <a:rPr lang="en-US" sz="2000" dirty="0">
                <a:cs typeface="Arial"/>
              </a:rPr>
              <a:t>Movable pit ladder stored in the pit floor is deleted (type 3b in EN 81-20, F.1.e).</a:t>
            </a:r>
          </a:p>
          <a:p>
            <a:pPr lvl="2" indent="-285750">
              <a:buClr>
                <a:srgbClr val="DC0000"/>
              </a:buClr>
              <a:buFont typeface="Arial" panose="020B0604020202020204" pitchFamily="34" charset="0"/>
              <a:buChar char="•"/>
            </a:pPr>
            <a:r>
              <a:rPr lang="en-US" sz="2000" dirty="0">
                <a:cs typeface="Arial"/>
              </a:rPr>
              <a:t>Movable ladder shall be stored in upright position</a:t>
            </a:r>
          </a:p>
          <a:p>
            <a:pPr marL="171450" lvl="1">
              <a:buClr>
                <a:srgbClr val="DC0000"/>
              </a:buClr>
            </a:pPr>
            <a:endParaRPr lang="en-US" sz="2000" dirty="0">
              <a:cs typeface="Arial" panose="020B0604020202020204" pitchFamily="34" charset="0"/>
            </a:endParaRPr>
          </a:p>
        </p:txBody>
      </p:sp>
      <p:sp>
        <p:nvSpPr>
          <p:cNvPr id="5" name="Titel 1">
            <a:extLst>
              <a:ext uri="{FF2B5EF4-FFF2-40B4-BE49-F238E27FC236}">
                <a16:creationId xmlns:a16="http://schemas.microsoft.com/office/drawing/2014/main" id="{F15D3762-DDBF-EE43-4D23-75586B71DC02}"/>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41172111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964800"/>
            <a:ext cx="3395701" cy="369332"/>
          </a:xfrm>
          <a:prstGeom prst="rect">
            <a:avLst/>
          </a:prstGeom>
          <a:noFill/>
        </p:spPr>
        <p:txBody>
          <a:bodyPr wrap="square">
            <a:spAutoFit/>
          </a:bodyPr>
          <a:lstStyle/>
          <a:p>
            <a:pPr marL="171450" lvl="1">
              <a:buClr>
                <a:srgbClr val="DC0000"/>
              </a:buClr>
            </a:pPr>
            <a:r>
              <a:rPr lang="en-US" b="1" i="1"/>
              <a:t>Pit access ladder types, C.1</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3A035D-753F-3F00-E7E7-0456DF2DC029}"/>
              </a:ext>
            </a:extLst>
          </p:cNvPr>
          <p:cNvSpPr txBox="1"/>
          <p:nvPr/>
        </p:nvSpPr>
        <p:spPr>
          <a:xfrm>
            <a:off x="5993928" y="4166149"/>
            <a:ext cx="5031673" cy="338554"/>
          </a:xfrm>
          <a:prstGeom prst="rect">
            <a:avLst/>
          </a:prstGeom>
          <a:noFill/>
        </p:spPr>
        <p:txBody>
          <a:bodyPr wrap="square">
            <a:spAutoFit/>
          </a:bodyPr>
          <a:lstStyle/>
          <a:p>
            <a:pPr algn="ctr"/>
            <a:r>
              <a:rPr lang="en-US" sz="1600" b="1"/>
              <a:t>Type 4a and 4b</a:t>
            </a:r>
            <a:r>
              <a:rPr lang="en-US" sz="1600"/>
              <a:t>, foldable pit ladders fixed in the pit</a:t>
            </a:r>
          </a:p>
        </p:txBody>
      </p:sp>
      <p:sp>
        <p:nvSpPr>
          <p:cNvPr id="4" name="TextBox 3">
            <a:extLst>
              <a:ext uri="{FF2B5EF4-FFF2-40B4-BE49-F238E27FC236}">
                <a16:creationId xmlns:a16="http://schemas.microsoft.com/office/drawing/2014/main" id="{A04EE87C-6E9B-325F-232C-971690BAC59C}"/>
              </a:ext>
            </a:extLst>
          </p:cNvPr>
          <p:cNvSpPr txBox="1"/>
          <p:nvPr/>
        </p:nvSpPr>
        <p:spPr>
          <a:xfrm>
            <a:off x="5186653" y="1747422"/>
            <a:ext cx="3265715" cy="830997"/>
          </a:xfrm>
          <a:prstGeom prst="rect">
            <a:avLst/>
          </a:prstGeom>
          <a:noFill/>
        </p:spPr>
        <p:txBody>
          <a:bodyPr wrap="square">
            <a:spAutoFit/>
          </a:bodyPr>
          <a:lstStyle/>
          <a:p>
            <a:r>
              <a:rPr lang="en-US" sz="1600" b="1" dirty="0"/>
              <a:t>Type 3</a:t>
            </a:r>
            <a:r>
              <a:rPr lang="en-US" sz="1600" dirty="0"/>
              <a:t>, movable pit ladder standing upright for storage and is manually put in an inclined position of </a:t>
            </a:r>
            <a:r>
              <a:rPr lang="fi-FI" sz="1600" dirty="0"/>
              <a:t>use</a:t>
            </a:r>
            <a:endParaRPr lang="en-US" sz="1600" dirty="0"/>
          </a:p>
        </p:txBody>
      </p:sp>
      <p:pic>
        <p:nvPicPr>
          <p:cNvPr id="5" name="Picture 4">
            <a:extLst>
              <a:ext uri="{FF2B5EF4-FFF2-40B4-BE49-F238E27FC236}">
                <a16:creationId xmlns:a16="http://schemas.microsoft.com/office/drawing/2014/main" id="{0FB56C76-8FE6-84D4-6E28-94ACC5A8C321}"/>
              </a:ext>
            </a:extLst>
          </p:cNvPr>
          <p:cNvPicPr>
            <a:picLocks noChangeAspect="1"/>
          </p:cNvPicPr>
          <p:nvPr/>
        </p:nvPicPr>
        <p:blipFill>
          <a:blip r:embed="rId2"/>
          <a:stretch>
            <a:fillRect/>
          </a:stretch>
        </p:blipFill>
        <p:spPr>
          <a:xfrm>
            <a:off x="8638591" y="1063690"/>
            <a:ext cx="3154252" cy="2669313"/>
          </a:xfrm>
          <a:prstGeom prst="rect">
            <a:avLst/>
          </a:prstGeom>
        </p:spPr>
      </p:pic>
      <p:pic>
        <p:nvPicPr>
          <p:cNvPr id="6" name="Picture 5">
            <a:extLst>
              <a:ext uri="{FF2B5EF4-FFF2-40B4-BE49-F238E27FC236}">
                <a16:creationId xmlns:a16="http://schemas.microsoft.com/office/drawing/2014/main" id="{59FEA040-2C02-7039-E118-75E4CF01D278}"/>
              </a:ext>
            </a:extLst>
          </p:cNvPr>
          <p:cNvPicPr>
            <a:picLocks noChangeAspect="1"/>
          </p:cNvPicPr>
          <p:nvPr/>
        </p:nvPicPr>
        <p:blipFill>
          <a:blip r:embed="rId3"/>
          <a:stretch>
            <a:fillRect/>
          </a:stretch>
        </p:blipFill>
        <p:spPr>
          <a:xfrm>
            <a:off x="5993927" y="4508241"/>
            <a:ext cx="2279216" cy="1314933"/>
          </a:xfrm>
          <a:prstGeom prst="rect">
            <a:avLst/>
          </a:prstGeom>
        </p:spPr>
      </p:pic>
      <p:pic>
        <p:nvPicPr>
          <p:cNvPr id="7" name="Picture 6">
            <a:extLst>
              <a:ext uri="{FF2B5EF4-FFF2-40B4-BE49-F238E27FC236}">
                <a16:creationId xmlns:a16="http://schemas.microsoft.com/office/drawing/2014/main" id="{B40CCD0D-4480-2903-22C8-5E4F9894DE95}"/>
              </a:ext>
            </a:extLst>
          </p:cNvPr>
          <p:cNvPicPr>
            <a:picLocks noChangeAspect="1"/>
          </p:cNvPicPr>
          <p:nvPr/>
        </p:nvPicPr>
        <p:blipFill>
          <a:blip r:embed="rId4"/>
          <a:stretch>
            <a:fillRect/>
          </a:stretch>
        </p:blipFill>
        <p:spPr>
          <a:xfrm>
            <a:off x="8823308" y="4526698"/>
            <a:ext cx="2202293" cy="1296476"/>
          </a:xfrm>
          <a:prstGeom prst="rect">
            <a:avLst/>
          </a:prstGeom>
        </p:spPr>
      </p:pic>
      <p:sp>
        <p:nvSpPr>
          <p:cNvPr id="8" name="Content Placeholder 2">
            <a:extLst>
              <a:ext uri="{FF2B5EF4-FFF2-40B4-BE49-F238E27FC236}">
                <a16:creationId xmlns:a16="http://schemas.microsoft.com/office/drawing/2014/main" id="{DC1387DA-B9AB-E8CC-C629-EF973286F255}"/>
              </a:ext>
            </a:extLst>
          </p:cNvPr>
          <p:cNvSpPr txBox="1">
            <a:spLocks/>
          </p:cNvSpPr>
          <p:nvPr/>
        </p:nvSpPr>
        <p:spPr>
          <a:xfrm>
            <a:off x="815163" y="1320817"/>
            <a:ext cx="4185267" cy="584775"/>
          </a:xfrm>
          <a:prstGeom prst="rect">
            <a:avLst/>
          </a:prstGeom>
          <a:noFill/>
        </p:spPr>
        <p:txBody>
          <a:bodyPr wrap="square">
            <a:spAutoFit/>
          </a:bodyPr>
          <a:lstStyle>
            <a:defPPr>
              <a:defRPr lang="fr-FR"/>
            </a:defPPr>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171450" lvl="1">
              <a:buClr>
                <a:srgbClr val="DC0000"/>
              </a:buClr>
              <a:defRPr sz="1600" b="1" i="1"/>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t>Type 1, </a:t>
            </a:r>
            <a:r>
              <a:rPr lang="en-US" sz="1600"/>
              <a:t>fixed pit ladders standing upright for storage and use</a:t>
            </a:r>
          </a:p>
        </p:txBody>
      </p:sp>
      <p:pic>
        <p:nvPicPr>
          <p:cNvPr id="11" name="Picture 10">
            <a:extLst>
              <a:ext uri="{FF2B5EF4-FFF2-40B4-BE49-F238E27FC236}">
                <a16:creationId xmlns:a16="http://schemas.microsoft.com/office/drawing/2014/main" id="{03FD8515-0EF7-DB30-6D8B-F64ED7D3A01E}"/>
              </a:ext>
            </a:extLst>
          </p:cNvPr>
          <p:cNvPicPr>
            <a:picLocks noChangeAspect="1"/>
          </p:cNvPicPr>
          <p:nvPr/>
        </p:nvPicPr>
        <p:blipFill>
          <a:blip r:embed="rId5"/>
          <a:stretch>
            <a:fillRect/>
          </a:stretch>
        </p:blipFill>
        <p:spPr>
          <a:xfrm>
            <a:off x="1369267" y="2100655"/>
            <a:ext cx="2090356" cy="1301542"/>
          </a:xfrm>
          <a:prstGeom prst="rect">
            <a:avLst/>
          </a:prstGeom>
        </p:spPr>
      </p:pic>
      <p:sp>
        <p:nvSpPr>
          <p:cNvPr id="12" name="TextBox 11">
            <a:extLst>
              <a:ext uri="{FF2B5EF4-FFF2-40B4-BE49-F238E27FC236}">
                <a16:creationId xmlns:a16="http://schemas.microsoft.com/office/drawing/2014/main" id="{F81FDAB1-D7F6-23D4-1793-19FEC64163DE}"/>
              </a:ext>
            </a:extLst>
          </p:cNvPr>
          <p:cNvSpPr txBox="1"/>
          <p:nvPr/>
        </p:nvSpPr>
        <p:spPr>
          <a:xfrm>
            <a:off x="739579" y="3837419"/>
            <a:ext cx="4606745" cy="584775"/>
          </a:xfrm>
          <a:prstGeom prst="rect">
            <a:avLst/>
          </a:prstGeom>
          <a:noFill/>
        </p:spPr>
        <p:txBody>
          <a:bodyPr wrap="square">
            <a:spAutoFit/>
          </a:bodyPr>
          <a:lstStyle/>
          <a:p>
            <a:r>
              <a:rPr lang="en-US" sz="1600" b="1"/>
              <a:t>Type 2a and 2b</a:t>
            </a:r>
            <a:r>
              <a:rPr lang="en-US" sz="1600"/>
              <a:t>, retractable pit ladders fixed to the wall of the well</a:t>
            </a:r>
          </a:p>
        </p:txBody>
      </p:sp>
      <p:pic>
        <p:nvPicPr>
          <p:cNvPr id="13" name="Picture 12">
            <a:extLst>
              <a:ext uri="{FF2B5EF4-FFF2-40B4-BE49-F238E27FC236}">
                <a16:creationId xmlns:a16="http://schemas.microsoft.com/office/drawing/2014/main" id="{16405F8D-C907-5CE2-F67B-DFD0B377B65F}"/>
              </a:ext>
            </a:extLst>
          </p:cNvPr>
          <p:cNvPicPr>
            <a:picLocks noChangeAspect="1"/>
          </p:cNvPicPr>
          <p:nvPr/>
        </p:nvPicPr>
        <p:blipFill>
          <a:blip r:embed="rId6"/>
          <a:stretch>
            <a:fillRect/>
          </a:stretch>
        </p:blipFill>
        <p:spPr>
          <a:xfrm>
            <a:off x="709373" y="4479595"/>
            <a:ext cx="2090356" cy="1287694"/>
          </a:xfrm>
          <a:prstGeom prst="rect">
            <a:avLst/>
          </a:prstGeom>
        </p:spPr>
      </p:pic>
      <p:pic>
        <p:nvPicPr>
          <p:cNvPr id="14" name="Picture 13">
            <a:extLst>
              <a:ext uri="{FF2B5EF4-FFF2-40B4-BE49-F238E27FC236}">
                <a16:creationId xmlns:a16="http://schemas.microsoft.com/office/drawing/2014/main" id="{A1190FF2-0B75-687E-87AB-6BFDA50ACDD6}"/>
              </a:ext>
            </a:extLst>
          </p:cNvPr>
          <p:cNvPicPr>
            <a:picLocks noChangeAspect="1"/>
          </p:cNvPicPr>
          <p:nvPr/>
        </p:nvPicPr>
        <p:blipFill>
          <a:blip r:embed="rId7"/>
          <a:stretch>
            <a:fillRect/>
          </a:stretch>
        </p:blipFill>
        <p:spPr>
          <a:xfrm>
            <a:off x="3394182" y="4479595"/>
            <a:ext cx="2049580" cy="1287694"/>
          </a:xfrm>
          <a:prstGeom prst="rect">
            <a:avLst/>
          </a:prstGeom>
        </p:spPr>
      </p:pic>
      <p:sp>
        <p:nvSpPr>
          <p:cNvPr id="15" name="TextBox 14">
            <a:extLst>
              <a:ext uri="{FF2B5EF4-FFF2-40B4-BE49-F238E27FC236}">
                <a16:creationId xmlns:a16="http://schemas.microsoft.com/office/drawing/2014/main" id="{48C259B2-F155-F684-4EDD-06FC8319E9C8}"/>
              </a:ext>
            </a:extLst>
          </p:cNvPr>
          <p:cNvSpPr txBox="1"/>
          <p:nvPr/>
        </p:nvSpPr>
        <p:spPr>
          <a:xfrm>
            <a:off x="5517747" y="2902006"/>
            <a:ext cx="3160073" cy="830997"/>
          </a:xfrm>
          <a:prstGeom prst="rect">
            <a:avLst/>
          </a:prstGeom>
          <a:noFill/>
        </p:spPr>
        <p:txBody>
          <a:bodyPr wrap="square">
            <a:spAutoFit/>
          </a:bodyPr>
          <a:lstStyle/>
          <a:p>
            <a:r>
              <a:rPr lang="fi-FI" sz="1600" b="1" dirty="0"/>
              <a:t>Note: </a:t>
            </a:r>
            <a:r>
              <a:rPr lang="fi-FI" sz="1600" dirty="0"/>
              <a:t>Movable pit ladder stored in the pit floor is deleted,</a:t>
            </a:r>
          </a:p>
          <a:p>
            <a:r>
              <a:rPr lang="fi-FI" sz="1600" dirty="0"/>
              <a:t>type 3b in EN 81-20, F.1 e) </a:t>
            </a:r>
            <a:endParaRPr lang="en-US" sz="1600" dirty="0"/>
          </a:p>
        </p:txBody>
      </p:sp>
      <p:sp>
        <p:nvSpPr>
          <p:cNvPr id="2" name="Titel 1">
            <a:extLst>
              <a:ext uri="{FF2B5EF4-FFF2-40B4-BE49-F238E27FC236}">
                <a16:creationId xmlns:a16="http://schemas.microsoft.com/office/drawing/2014/main" id="{4FBFD2EB-0C25-89ED-429B-178B67C0D0DB}"/>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334826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2E05-B69F-3100-518A-29DBC3BBA0D5}"/>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A6DFC90-1E23-4442-1320-556CA45602A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 name="Textfeld 18">
            <a:extLst>
              <a:ext uri="{FF2B5EF4-FFF2-40B4-BE49-F238E27FC236}">
                <a16:creationId xmlns:a16="http://schemas.microsoft.com/office/drawing/2014/main" id="{7E5B94C9-E8C7-1AAA-DEAE-94541F51D469}"/>
              </a:ext>
            </a:extLst>
          </p:cNvPr>
          <p:cNvSpPr txBox="1"/>
          <p:nvPr/>
        </p:nvSpPr>
        <p:spPr>
          <a:xfrm>
            <a:off x="609600" y="1671124"/>
            <a:ext cx="11354806" cy="646331"/>
          </a:xfrm>
          <a:prstGeom prst="rect">
            <a:avLst/>
          </a:prstGeom>
          <a:noFill/>
        </p:spPr>
        <p:txBody>
          <a:bodyPr wrap="square" lIns="91440" tIns="45720" rIns="91440" bIns="45720" anchor="t">
            <a:spAutoFit/>
          </a:bodyPr>
          <a:lstStyle/>
          <a:p>
            <a:r>
              <a:rPr lang="en-US" dirty="0"/>
              <a:t>Harmonized standards which are cited in the EU Official Journal cannot impose requirements concerning buildings, because the building requirement fall under national legislation of the member states.</a:t>
            </a:r>
            <a:endParaRPr lang="en-US" dirty="0">
              <a:ea typeface="Calibri"/>
              <a:cs typeface="Calibri"/>
            </a:endParaRPr>
          </a:p>
        </p:txBody>
      </p:sp>
      <p:sp>
        <p:nvSpPr>
          <p:cNvPr id="4" name="CasellaDiTesto 3">
            <a:extLst>
              <a:ext uri="{FF2B5EF4-FFF2-40B4-BE49-F238E27FC236}">
                <a16:creationId xmlns:a16="http://schemas.microsoft.com/office/drawing/2014/main" id="{59D97E0A-8F3C-638E-A215-FB636EF3F6EE}"/>
              </a:ext>
            </a:extLst>
          </p:cNvPr>
          <p:cNvSpPr txBox="1"/>
          <p:nvPr/>
        </p:nvSpPr>
        <p:spPr>
          <a:xfrm>
            <a:off x="645288" y="2480876"/>
            <a:ext cx="11140438" cy="2308324"/>
          </a:xfrm>
          <a:prstGeom prst="rect">
            <a:avLst/>
          </a:prstGeom>
          <a:noFill/>
        </p:spPr>
        <p:txBody>
          <a:bodyPr wrap="square">
            <a:spAutoFit/>
          </a:bodyPr>
          <a:lstStyle/>
          <a:p>
            <a:pPr algn="l"/>
            <a:r>
              <a:rPr lang="en-US" sz="1800" b="0" i="0" u="none" strike="noStrike" baseline="0" dirty="0"/>
              <a:t>The building related information are liste</a:t>
            </a:r>
            <a:r>
              <a:rPr lang="en-US" dirty="0"/>
              <a:t>d in the Annex B (normative) as information that the installer shall communicate to the building contractor.</a:t>
            </a:r>
          </a:p>
          <a:p>
            <a:pPr algn="l"/>
            <a:endParaRPr lang="en-US" dirty="0"/>
          </a:p>
          <a:p>
            <a:pPr algn="l"/>
            <a:r>
              <a:rPr lang="en-US" dirty="0"/>
              <a:t>The requirements concerning lifts, i.e. contents related to essential health and safety requirements (EHSRs) of the Lifts Directive and therefore with a specific technical requirements in the clause 5 of EN 81-20 that impact the building, have been added to clause 6.2.2 of ISO 8100-1 as part of the instructions</a:t>
            </a:r>
          </a:p>
          <a:p>
            <a:pPr algn="l"/>
            <a:endParaRPr lang="en-US" dirty="0"/>
          </a:p>
          <a:p>
            <a:pPr algn="l"/>
            <a:r>
              <a:rPr lang="en-US" dirty="0"/>
              <a:t>Items which are critical for the safety but cannot relate to EHSRs, have been moved to the new clause 7.</a:t>
            </a:r>
            <a:endParaRPr lang="it-IT" dirty="0"/>
          </a:p>
        </p:txBody>
      </p:sp>
      <p:sp>
        <p:nvSpPr>
          <p:cNvPr id="3" name="Titel 2">
            <a:extLst>
              <a:ext uri="{FF2B5EF4-FFF2-40B4-BE49-F238E27FC236}">
                <a16:creationId xmlns:a16="http://schemas.microsoft.com/office/drawing/2014/main" id="{8346AA92-D291-8F69-1AA2-419932736C0B}"/>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394393"/>
                </a:solidFill>
                <a:effectLst/>
                <a:uLnTx/>
                <a:uFillTx/>
                <a:latin typeface="Calibri"/>
                <a:ea typeface="+mn-ea"/>
                <a:cs typeface="+mn-cs"/>
              </a:rPr>
              <a:t>Building-related</a:t>
            </a:r>
            <a:r>
              <a:rPr kumimoji="0" lang="en-GB" sz="4000" b="0" i="0" u="none" strike="noStrike" kern="1200" cap="none" spc="0" normalizeH="0" baseline="0" noProof="0" dirty="0">
                <a:ln>
                  <a:noFill/>
                </a:ln>
                <a:solidFill>
                  <a:srgbClr val="394393"/>
                </a:solidFill>
                <a:effectLst/>
                <a:uLnTx/>
                <a:uFillTx/>
                <a:latin typeface="Calibri"/>
                <a:ea typeface="Calibri"/>
                <a:cs typeface="Calibri"/>
              </a:rPr>
              <a:t> </a:t>
            </a:r>
            <a:r>
              <a:rPr kumimoji="0" lang="en-GB" sz="4000" b="0" i="0" u="none" strike="noStrike" kern="1200" cap="none" spc="0" normalizeH="0" baseline="0" noProof="0" dirty="0">
                <a:ln>
                  <a:noFill/>
                </a:ln>
                <a:solidFill>
                  <a:srgbClr val="394393"/>
                </a:solidFill>
                <a:effectLst/>
                <a:uLnTx/>
                <a:uFillTx/>
                <a:latin typeface="Calibri"/>
                <a:ea typeface="+mn-ea"/>
                <a:cs typeface="+mn-cs"/>
              </a:rPr>
              <a:t>information - Clauses 6 and 7 and Annex B</a:t>
            </a:r>
            <a:r>
              <a:rPr kumimoji="0" lang="en-US" sz="4000" b="0" i="0" u="none" strike="noStrike" kern="1200" cap="none" spc="0" normalizeH="0" baseline="0" noProof="0" dirty="0">
                <a:ln>
                  <a:noFill/>
                </a:ln>
                <a:solidFill>
                  <a:srgbClr val="394393"/>
                </a:solidFill>
                <a:effectLst/>
                <a:uLnTx/>
                <a:uFillTx/>
                <a:latin typeface="Calibri"/>
                <a:ea typeface="+mn-ea"/>
                <a:cs typeface="+mn-cs"/>
              </a:rPr>
              <a:t> -</a:t>
            </a:r>
            <a:r>
              <a:rPr kumimoji="0" lang="en-GB" sz="4000" b="0" i="0" u="none" strike="noStrike" kern="1200" cap="none" spc="0" normalizeH="0" baseline="0" noProof="0" dirty="0">
                <a:ln>
                  <a:noFill/>
                </a:ln>
                <a:solidFill>
                  <a:srgbClr val="394393"/>
                </a:solidFill>
                <a:effectLst/>
                <a:uLnTx/>
                <a:uFillTx/>
                <a:latin typeface="Calibri"/>
                <a:ea typeface="+mn-ea"/>
                <a:cs typeface="+mn-cs"/>
              </a:rPr>
              <a:t>General provisions of modification</a:t>
            </a:r>
            <a:endParaRPr lang="de-DE" sz="4000" dirty="0"/>
          </a:p>
        </p:txBody>
      </p:sp>
    </p:spTree>
    <p:extLst>
      <p:ext uri="{BB962C8B-B14F-4D97-AF65-F5344CB8AC3E}">
        <p14:creationId xmlns:p14="http://schemas.microsoft.com/office/powerpoint/2010/main" val="3567073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1063860"/>
            <a:ext cx="3395701" cy="369332"/>
          </a:xfrm>
          <a:prstGeom prst="rect">
            <a:avLst/>
          </a:prstGeom>
          <a:noFill/>
        </p:spPr>
        <p:txBody>
          <a:bodyPr wrap="square">
            <a:spAutoFit/>
          </a:bodyPr>
          <a:lstStyle/>
          <a:p>
            <a:pPr marL="171450" lvl="1">
              <a:buClr>
                <a:srgbClr val="DC0000"/>
              </a:buClr>
            </a:pPr>
            <a:r>
              <a:rPr lang="en-US" b="1"/>
              <a:t>Pit access ladder strength</a:t>
            </a:r>
            <a:endParaRPr lang="en-US">
              <a:cs typeface="Arial" panose="020B0604020202020204" pitchFamily="34" charset="0"/>
            </a:endParaRPr>
          </a:p>
        </p:txBody>
      </p:sp>
      <p:sp>
        <p:nvSpPr>
          <p:cNvPr id="10" name="Content Placeholder 2">
            <a:extLst>
              <a:ext uri="{FF2B5EF4-FFF2-40B4-BE49-F238E27FC236}">
                <a16:creationId xmlns:a16="http://schemas.microsoft.com/office/drawing/2014/main" id="{1FFFAFBC-593E-09CA-84FD-DC607B82AE96}"/>
              </a:ext>
            </a:extLst>
          </p:cNvPr>
          <p:cNvSpPr txBox="1">
            <a:spLocks/>
          </p:cNvSpPr>
          <p:nvPr/>
        </p:nvSpPr>
        <p:spPr>
          <a:xfrm>
            <a:off x="898194" y="1596501"/>
            <a:ext cx="9220529" cy="149473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i="1"/>
              <a:t>The ladder shall be (C.2.2):</a:t>
            </a:r>
            <a:endParaRPr lang="fi-FI" sz="1800" b="1" i="1"/>
          </a:p>
          <a:p>
            <a:pPr marL="457200" lvl="1" indent="0">
              <a:buFont typeface="Arial"/>
              <a:buNone/>
            </a:pPr>
            <a:r>
              <a:rPr lang="en-US" sz="1800" i="1"/>
              <a:t>a) able to withstand a vertical force of 1 500 N;</a:t>
            </a:r>
            <a:endParaRPr lang="fi-FI" sz="1800" i="1"/>
          </a:p>
          <a:p>
            <a:pPr marL="457200" lvl="1" indent="0">
              <a:buFont typeface="Arial"/>
              <a:buNone/>
            </a:pPr>
            <a:r>
              <a:rPr lang="en-US" sz="1800" i="1"/>
              <a:t>b) able to withstand a horizontal force of 300 N;</a:t>
            </a:r>
          </a:p>
        </p:txBody>
      </p:sp>
      <p:sp>
        <p:nvSpPr>
          <p:cNvPr id="16" name="TextBox 15">
            <a:extLst>
              <a:ext uri="{FF2B5EF4-FFF2-40B4-BE49-F238E27FC236}">
                <a16:creationId xmlns:a16="http://schemas.microsoft.com/office/drawing/2014/main" id="{D8408C05-676F-D752-8375-345A4A0D557D}"/>
              </a:ext>
            </a:extLst>
          </p:cNvPr>
          <p:cNvSpPr txBox="1"/>
          <p:nvPr/>
        </p:nvSpPr>
        <p:spPr>
          <a:xfrm>
            <a:off x="1248747" y="3288334"/>
            <a:ext cx="4527680" cy="653897"/>
          </a:xfrm>
          <a:prstGeom prst="rect">
            <a:avLst/>
          </a:prstGeom>
          <a:noFill/>
        </p:spPr>
        <p:txBody>
          <a:bodyPr wrap="square">
            <a:spAutoFit/>
          </a:bodyPr>
          <a:lstStyle/>
          <a:p>
            <a:pPr>
              <a:lnSpc>
                <a:spcPct val="110000"/>
              </a:lnSpc>
              <a:spcAft>
                <a:spcPts val="300"/>
              </a:spcAft>
            </a:pPr>
            <a:r>
              <a:rPr lang="en-US" sz="1600" kern="100">
                <a:ea typeface="Inter" panose="02000503000000020004" pitchFamily="2" charset="0"/>
                <a:cs typeface="Times New Roman" panose="02020603050405020304" pitchFamily="18" charset="0"/>
              </a:rPr>
              <a:t>Test on stiles</a:t>
            </a:r>
            <a:endParaRPr lang="fi-FI" sz="1600" kern="100">
              <a:ea typeface="Inter" panose="02000503000000020004" pitchFamily="2" charset="0"/>
              <a:cs typeface="Times New Roman" panose="02020603050405020304" pitchFamily="18" charset="0"/>
            </a:endParaRPr>
          </a:p>
          <a:p>
            <a:pPr marL="285750" indent="-285750">
              <a:lnSpc>
                <a:spcPct val="110000"/>
              </a:lnSpc>
              <a:spcAft>
                <a:spcPts val="300"/>
              </a:spcAft>
              <a:buFont typeface="Arial" panose="020B0604020202020204" pitchFamily="34" charset="0"/>
              <a:buChar char="•"/>
            </a:pPr>
            <a:r>
              <a:rPr lang="en-US" sz="1600" kern="100">
                <a:effectLst/>
                <a:ea typeface="Inter" panose="02000503000000020004" pitchFamily="2" charset="0"/>
                <a:cs typeface="Times New Roman" panose="02020603050405020304" pitchFamily="18" charset="0"/>
              </a:rPr>
              <a:t>  </a:t>
            </a:r>
            <a:r>
              <a:rPr lang="en-US" sz="1600" kern="100">
                <a:ea typeface="Inter" panose="02000503000000020004" pitchFamily="2" charset="0"/>
                <a:cs typeface="Times New Roman" panose="02020603050405020304" pitchFamily="18" charset="0"/>
              </a:rPr>
              <a:t>B</a:t>
            </a:r>
            <a:r>
              <a:rPr lang="en-US" sz="1600"/>
              <a:t>ending test load </a:t>
            </a:r>
            <a:r>
              <a:rPr lang="en-US" sz="1600" i="1"/>
              <a:t>F</a:t>
            </a:r>
            <a:r>
              <a:rPr lang="en-US" sz="1600" i="1" baseline="-25000"/>
              <a:t>TL</a:t>
            </a:r>
            <a:r>
              <a:rPr lang="en-US" sz="1600" baseline="-25000"/>
              <a:t> </a:t>
            </a:r>
            <a:r>
              <a:rPr lang="en-US" sz="1600"/>
              <a:t>shall be 700 N</a:t>
            </a:r>
            <a:endParaRPr lang="fi-FI" sz="1600"/>
          </a:p>
        </p:txBody>
      </p:sp>
      <p:pic>
        <p:nvPicPr>
          <p:cNvPr id="17" name="Picture 16">
            <a:extLst>
              <a:ext uri="{FF2B5EF4-FFF2-40B4-BE49-F238E27FC236}">
                <a16:creationId xmlns:a16="http://schemas.microsoft.com/office/drawing/2014/main" id="{9BF561B9-243F-68FA-D9DF-956732D3B36C}"/>
              </a:ext>
            </a:extLst>
          </p:cNvPr>
          <p:cNvPicPr>
            <a:picLocks noChangeAspect="1"/>
          </p:cNvPicPr>
          <p:nvPr/>
        </p:nvPicPr>
        <p:blipFill>
          <a:blip r:embed="rId2"/>
          <a:stretch>
            <a:fillRect/>
          </a:stretch>
        </p:blipFill>
        <p:spPr>
          <a:xfrm>
            <a:off x="1508216" y="4143652"/>
            <a:ext cx="3672840" cy="812800"/>
          </a:xfrm>
          <a:prstGeom prst="rect">
            <a:avLst/>
          </a:prstGeom>
        </p:spPr>
      </p:pic>
      <p:sp>
        <p:nvSpPr>
          <p:cNvPr id="18" name="TextBox 17">
            <a:extLst>
              <a:ext uri="{FF2B5EF4-FFF2-40B4-BE49-F238E27FC236}">
                <a16:creationId xmlns:a16="http://schemas.microsoft.com/office/drawing/2014/main" id="{30658FB1-CF62-8ACA-C6AE-58283955C391}"/>
              </a:ext>
            </a:extLst>
          </p:cNvPr>
          <p:cNvSpPr txBox="1"/>
          <p:nvPr/>
        </p:nvSpPr>
        <p:spPr>
          <a:xfrm>
            <a:off x="6781023" y="3288334"/>
            <a:ext cx="5040863" cy="1068113"/>
          </a:xfrm>
          <a:prstGeom prst="rect">
            <a:avLst/>
          </a:prstGeom>
          <a:noFill/>
        </p:spPr>
        <p:txBody>
          <a:bodyPr wrap="square">
            <a:spAutoFit/>
          </a:bodyPr>
          <a:lstStyle/>
          <a:p>
            <a:pPr>
              <a:lnSpc>
                <a:spcPct val="110000"/>
              </a:lnSpc>
              <a:spcAft>
                <a:spcPts val="300"/>
              </a:spcAft>
              <a:buNone/>
            </a:pPr>
            <a:r>
              <a:rPr lang="en-US"/>
              <a:t>Test for rungs</a:t>
            </a:r>
            <a:endParaRPr lang="fi-FI"/>
          </a:p>
          <a:p>
            <a:pPr marL="285750" indent="-285750">
              <a:lnSpc>
                <a:spcPct val="110000"/>
              </a:lnSpc>
              <a:spcAft>
                <a:spcPts val="300"/>
              </a:spcAft>
              <a:buFont typeface="Arial" panose="020B0604020202020204" pitchFamily="34" charset="0"/>
              <a:buChar char="•"/>
            </a:pPr>
            <a:r>
              <a:rPr lang="en-US"/>
              <a:t>Test load </a:t>
            </a:r>
            <a:r>
              <a:rPr lang="en-US" i="1"/>
              <a:t>F</a:t>
            </a:r>
            <a:r>
              <a:rPr lang="en-US" i="1" baseline="-25000"/>
              <a:t>TL</a:t>
            </a:r>
            <a:r>
              <a:rPr lang="en-US"/>
              <a:t> shall be 2 600 N</a:t>
            </a:r>
            <a:endParaRPr lang="fi-FI"/>
          </a:p>
          <a:p>
            <a:pPr marL="285750" indent="-285750">
              <a:lnSpc>
                <a:spcPct val="110000"/>
              </a:lnSpc>
              <a:spcAft>
                <a:spcPts val="300"/>
              </a:spcAft>
              <a:buFont typeface="Arial" panose="020B0604020202020204" pitchFamily="34" charset="0"/>
              <a:buChar char="•"/>
            </a:pPr>
            <a:r>
              <a:rPr lang="en-US"/>
              <a:t>Test load is applied to the middle of the rung</a:t>
            </a:r>
            <a:endParaRPr lang="fi-FI"/>
          </a:p>
        </p:txBody>
      </p:sp>
      <p:pic>
        <p:nvPicPr>
          <p:cNvPr id="19" name="Picture 18">
            <a:extLst>
              <a:ext uri="{FF2B5EF4-FFF2-40B4-BE49-F238E27FC236}">
                <a16:creationId xmlns:a16="http://schemas.microsoft.com/office/drawing/2014/main" id="{EE701C71-BDE2-FA29-41B9-E7EC31090256}"/>
              </a:ext>
            </a:extLst>
          </p:cNvPr>
          <p:cNvPicPr>
            <a:picLocks noChangeAspect="1"/>
          </p:cNvPicPr>
          <p:nvPr/>
        </p:nvPicPr>
        <p:blipFill>
          <a:blip r:embed="rId3"/>
          <a:stretch>
            <a:fillRect/>
          </a:stretch>
        </p:blipFill>
        <p:spPr>
          <a:xfrm>
            <a:off x="8572500" y="4332794"/>
            <a:ext cx="1228725" cy="1493508"/>
          </a:xfrm>
          <a:prstGeom prst="rect">
            <a:avLst/>
          </a:prstGeom>
        </p:spPr>
      </p:pic>
      <p:sp>
        <p:nvSpPr>
          <p:cNvPr id="21" name="TextBox 20">
            <a:extLst>
              <a:ext uri="{FF2B5EF4-FFF2-40B4-BE49-F238E27FC236}">
                <a16:creationId xmlns:a16="http://schemas.microsoft.com/office/drawing/2014/main" id="{B6B2047E-5B72-0481-EBF7-660198538CB8}"/>
              </a:ext>
            </a:extLst>
          </p:cNvPr>
          <p:cNvSpPr txBox="1"/>
          <p:nvPr/>
        </p:nvSpPr>
        <p:spPr>
          <a:xfrm>
            <a:off x="1251655" y="5521229"/>
            <a:ext cx="4356053" cy="369332"/>
          </a:xfrm>
          <a:prstGeom prst="rect">
            <a:avLst/>
          </a:prstGeom>
          <a:noFill/>
        </p:spPr>
        <p:txBody>
          <a:bodyPr wrap="square">
            <a:spAutoFit/>
          </a:bodyPr>
          <a:lstStyle/>
          <a:p>
            <a:r>
              <a:rPr lang="fi-FI" b="1"/>
              <a:t>Note: </a:t>
            </a:r>
            <a:r>
              <a:rPr lang="fi-FI"/>
              <a:t>Test forces include safety factors</a:t>
            </a:r>
            <a:endParaRPr lang="en-US"/>
          </a:p>
        </p:txBody>
      </p:sp>
      <p:sp>
        <p:nvSpPr>
          <p:cNvPr id="22" name="TextBox 21">
            <a:extLst>
              <a:ext uri="{FF2B5EF4-FFF2-40B4-BE49-F238E27FC236}">
                <a16:creationId xmlns:a16="http://schemas.microsoft.com/office/drawing/2014/main" id="{B267D8E1-E3CB-138D-DAC4-B67D4B3B80AB}"/>
              </a:ext>
            </a:extLst>
          </p:cNvPr>
          <p:cNvSpPr txBox="1"/>
          <p:nvPr/>
        </p:nvSpPr>
        <p:spPr>
          <a:xfrm>
            <a:off x="1251655" y="5244230"/>
            <a:ext cx="6353582" cy="369332"/>
          </a:xfrm>
          <a:prstGeom prst="rect">
            <a:avLst/>
          </a:prstGeom>
          <a:noFill/>
        </p:spPr>
        <p:txBody>
          <a:bodyPr wrap="square">
            <a:spAutoFit/>
          </a:bodyPr>
          <a:lstStyle/>
          <a:p>
            <a:r>
              <a:rPr lang="fi-FI" b="1"/>
              <a:t>Note: </a:t>
            </a:r>
            <a:r>
              <a:rPr lang="fi-FI"/>
              <a:t>Test standard EN 131-2 has been replaced with ISO 14122-4</a:t>
            </a:r>
            <a:endParaRPr lang="en-US"/>
          </a:p>
        </p:txBody>
      </p:sp>
      <p:sp>
        <p:nvSpPr>
          <p:cNvPr id="23" name="TextBox 22">
            <a:extLst>
              <a:ext uri="{FF2B5EF4-FFF2-40B4-BE49-F238E27FC236}">
                <a16:creationId xmlns:a16="http://schemas.microsoft.com/office/drawing/2014/main" id="{AE4F1DE8-8138-25C4-EFE2-452173EEB37F}"/>
              </a:ext>
            </a:extLst>
          </p:cNvPr>
          <p:cNvSpPr txBox="1"/>
          <p:nvPr/>
        </p:nvSpPr>
        <p:spPr>
          <a:xfrm>
            <a:off x="6793264" y="1820018"/>
            <a:ext cx="4500542" cy="646331"/>
          </a:xfrm>
          <a:prstGeom prst="rect">
            <a:avLst/>
          </a:prstGeom>
          <a:noFill/>
        </p:spPr>
        <p:txBody>
          <a:bodyPr wrap="square">
            <a:spAutoFit/>
          </a:bodyPr>
          <a:lstStyle/>
          <a:p>
            <a:r>
              <a:rPr lang="fi-FI" b="1"/>
              <a:t>Note: </a:t>
            </a:r>
            <a:r>
              <a:rPr lang="fi-FI"/>
              <a:t>1 500 N and 300 N are requirements for complete ladder including its fixings.</a:t>
            </a:r>
            <a:endParaRPr lang="en-US"/>
          </a:p>
        </p:txBody>
      </p:sp>
      <p:sp>
        <p:nvSpPr>
          <p:cNvPr id="24" name="Content Placeholder 2">
            <a:extLst>
              <a:ext uri="{FF2B5EF4-FFF2-40B4-BE49-F238E27FC236}">
                <a16:creationId xmlns:a16="http://schemas.microsoft.com/office/drawing/2014/main" id="{F877113E-DA0B-D61A-2212-883534E90151}"/>
              </a:ext>
            </a:extLst>
          </p:cNvPr>
          <p:cNvSpPr txBox="1">
            <a:spLocks/>
          </p:cNvSpPr>
          <p:nvPr/>
        </p:nvSpPr>
        <p:spPr>
          <a:xfrm>
            <a:off x="1085443" y="2915931"/>
            <a:ext cx="9220529" cy="4846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i="1" dirty="0"/>
              <a:t>The mechanical strength shall be in accordance with ISO 14122-4:2016</a:t>
            </a:r>
            <a:r>
              <a:rPr lang="en-US" sz="1800" i="1" dirty="0"/>
              <a:t>, Clause 6 (C.3.1)</a:t>
            </a:r>
            <a:endParaRPr lang="fi-FI" sz="1800" i="1" dirty="0"/>
          </a:p>
        </p:txBody>
      </p:sp>
      <p:sp>
        <p:nvSpPr>
          <p:cNvPr id="2" name="Titel 1">
            <a:extLst>
              <a:ext uri="{FF2B5EF4-FFF2-40B4-BE49-F238E27FC236}">
                <a16:creationId xmlns:a16="http://schemas.microsoft.com/office/drawing/2014/main" id="{66CD9985-DC46-3991-A522-B8907E466F7E}"/>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145477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1063860"/>
            <a:ext cx="10015577" cy="1785104"/>
          </a:xfrm>
          <a:prstGeom prst="rect">
            <a:avLst/>
          </a:prstGeom>
          <a:noFill/>
        </p:spPr>
        <p:txBody>
          <a:bodyPr wrap="square">
            <a:spAutoFit/>
          </a:bodyPr>
          <a:lstStyle/>
          <a:p>
            <a:pPr marL="171450" lvl="1">
              <a:buClr>
                <a:srgbClr val="DC0000"/>
              </a:buClr>
            </a:pPr>
            <a:r>
              <a:rPr lang="en-US" sz="2000" b="1" dirty="0"/>
              <a:t>Pit access ladder handling</a:t>
            </a:r>
          </a:p>
          <a:p>
            <a:pPr lvl="1" indent="-285750">
              <a:buClr>
                <a:srgbClr val="DC0000"/>
              </a:buClr>
              <a:buFont typeface="Arial" panose="020B0604020202020204" pitchFamily="34" charset="0"/>
              <a:buChar char="•"/>
            </a:pPr>
            <a:r>
              <a:rPr lang="en-US" dirty="0">
                <a:cs typeface="Arial" panose="020B0604020202020204" pitchFamily="34" charset="0"/>
              </a:rPr>
              <a:t>Maximum handling distance from the landing sill reduced from 800 mm to 700 mm (</a:t>
            </a:r>
            <a:r>
              <a:rPr lang="en-US" i="1" dirty="0">
                <a:cs typeface="Arial" panose="020B0604020202020204" pitchFamily="34" charset="0"/>
              </a:rPr>
              <a:t>C.4 a</a:t>
            </a:r>
            <a:r>
              <a:rPr lang="en-US" dirty="0">
                <a:cs typeface="Arial" panose="020B0604020202020204" pitchFamily="34" charset="0"/>
              </a:rPr>
              <a:t>)</a:t>
            </a:r>
          </a:p>
          <a:p>
            <a:pPr lvl="1" indent="-285750">
              <a:buClr>
                <a:srgbClr val="DC0000"/>
              </a:buClr>
              <a:buFont typeface="Arial" panose="020B0604020202020204" pitchFamily="34" charset="0"/>
              <a:buChar char="•"/>
            </a:pPr>
            <a:r>
              <a:rPr lang="en-US" dirty="0">
                <a:cs typeface="Arial" panose="020B0604020202020204" pitchFamily="34" charset="0"/>
              </a:rPr>
              <a:t>Maximum weight of movable ladder 15 kg replaced with distance dependent handling force </a:t>
            </a:r>
          </a:p>
          <a:p>
            <a:pPr lvl="1" indent="-285750">
              <a:buClr>
                <a:srgbClr val="DC0000"/>
              </a:buClr>
              <a:buFont typeface="Arial" panose="020B0604020202020204" pitchFamily="34" charset="0"/>
              <a:buChar char="•"/>
            </a:pPr>
            <a:r>
              <a:rPr lang="en-US" dirty="0">
                <a:cs typeface="Arial" panose="020B0604020202020204" pitchFamily="34" charset="0"/>
              </a:rPr>
              <a:t>Maximum handling force reduced to 70 N at 700 mm distance</a:t>
            </a:r>
          </a:p>
          <a:p>
            <a:pPr lvl="1" indent="-285750">
              <a:buClr>
                <a:srgbClr val="DC0000"/>
              </a:buClr>
              <a:buFont typeface="Arial" panose="020B0604020202020204" pitchFamily="34" charset="0"/>
              <a:buChar char="•"/>
            </a:pPr>
            <a:r>
              <a:rPr lang="en-US" dirty="0">
                <a:cs typeface="Arial" panose="020B0604020202020204" pitchFamily="34" charset="0"/>
              </a:rPr>
              <a:t>For other handling distances see </a:t>
            </a:r>
            <a:r>
              <a:rPr lang="en-US" i="1" dirty="0">
                <a:cs typeface="Arial" panose="020B0604020202020204" pitchFamily="34" charset="0"/>
              </a:rPr>
              <a:t>Figure C.2</a:t>
            </a:r>
          </a:p>
          <a:p>
            <a:pPr marL="171450" lvl="1">
              <a:buClr>
                <a:srgbClr val="DC0000"/>
              </a:buClr>
            </a:pPr>
            <a:endParaRPr lang="en-US" dirty="0">
              <a:cs typeface="Arial" panose="020B0604020202020204" pitchFamily="34" charset="0"/>
            </a:endParaRPr>
          </a:p>
        </p:txBody>
      </p:sp>
      <p:pic>
        <p:nvPicPr>
          <p:cNvPr id="6" name="Picture 5">
            <a:extLst>
              <a:ext uri="{FF2B5EF4-FFF2-40B4-BE49-F238E27FC236}">
                <a16:creationId xmlns:a16="http://schemas.microsoft.com/office/drawing/2014/main" id="{9F89D7D2-B2AC-7A99-B8FC-A69E56DCFF6C}"/>
              </a:ext>
            </a:extLst>
          </p:cNvPr>
          <p:cNvPicPr>
            <a:picLocks noChangeAspect="1"/>
          </p:cNvPicPr>
          <p:nvPr/>
        </p:nvPicPr>
        <p:blipFill>
          <a:blip r:embed="rId2"/>
          <a:stretch>
            <a:fillRect/>
          </a:stretch>
        </p:blipFill>
        <p:spPr>
          <a:xfrm>
            <a:off x="5545910" y="2575007"/>
            <a:ext cx="5174963" cy="3533107"/>
          </a:xfrm>
          <a:prstGeom prst="rect">
            <a:avLst/>
          </a:prstGeom>
          <a:effectLst>
            <a:outerShdw blurRad="50800" dist="38100" dir="10800000" algn="r" rotWithShape="0">
              <a:prstClr val="black">
                <a:alpha val="40000"/>
              </a:prstClr>
            </a:outerShdw>
          </a:effectLst>
        </p:spPr>
      </p:pic>
      <p:sp>
        <p:nvSpPr>
          <p:cNvPr id="2" name="Titel 1">
            <a:extLst>
              <a:ext uri="{FF2B5EF4-FFF2-40B4-BE49-F238E27FC236}">
                <a16:creationId xmlns:a16="http://schemas.microsoft.com/office/drawing/2014/main" id="{58D702AA-F0C1-545B-84A0-FC803035DFB0}"/>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28592797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4" y="1063860"/>
            <a:ext cx="7515282" cy="3724096"/>
          </a:xfrm>
          <a:prstGeom prst="rect">
            <a:avLst/>
          </a:prstGeom>
          <a:noFill/>
        </p:spPr>
        <p:txBody>
          <a:bodyPr wrap="square">
            <a:spAutoFit/>
          </a:bodyPr>
          <a:lstStyle/>
          <a:p>
            <a:pPr marL="171450" lvl="1">
              <a:buClr>
                <a:srgbClr val="DC0000"/>
              </a:buClr>
            </a:pPr>
            <a:r>
              <a:rPr lang="en-US" sz="2000" b="1" dirty="0"/>
              <a:t>Other changed requirements</a:t>
            </a:r>
            <a:endParaRPr lang="en-US" sz="2000" b="1" dirty="0">
              <a:cs typeface="Arial" panose="020B0604020202020204" pitchFamily="34" charset="0"/>
            </a:endParaRPr>
          </a:p>
          <a:p>
            <a:pPr lvl="1" indent="-285750">
              <a:buClr>
                <a:srgbClr val="DC0000"/>
              </a:buClr>
              <a:buFont typeface="Arial" panose="020B0604020202020204" pitchFamily="34" charset="0"/>
              <a:buChar char="•"/>
            </a:pPr>
            <a:r>
              <a:rPr lang="en-US" dirty="0">
                <a:cs typeface="Arial" panose="020B0604020202020204" pitchFamily="34" charset="0"/>
              </a:rPr>
              <a:t>Pit access ladders, in their stored position, shall not interfere with the refuge space, </a:t>
            </a:r>
            <a:r>
              <a:rPr lang="en-US" i="1" dirty="0">
                <a:cs typeface="Arial" panose="020B0604020202020204" pitchFamily="34" charset="0"/>
              </a:rPr>
              <a:t>4.2.5.8.1</a:t>
            </a:r>
          </a:p>
          <a:p>
            <a:pPr lvl="1" indent="-285750">
              <a:buClr>
                <a:srgbClr val="DC0000"/>
              </a:buClr>
              <a:buFont typeface="Arial" panose="020B0604020202020204" pitchFamily="34" charset="0"/>
              <a:buChar char="•"/>
            </a:pPr>
            <a:r>
              <a:rPr lang="en-US" dirty="0">
                <a:cs typeface="Arial" panose="020B0604020202020204" pitchFamily="34" charset="0"/>
              </a:rPr>
              <a:t>If the pit access ladder is not a fixed ladder (Type 1), its stored position shall be checked by an electric safety device as per </a:t>
            </a:r>
            <a:r>
              <a:rPr lang="en-US" i="1" dirty="0">
                <a:cs typeface="Arial" panose="020B0604020202020204" pitchFamily="34" charset="0"/>
              </a:rPr>
              <a:t>4.11.2;</a:t>
            </a:r>
            <a:r>
              <a:rPr lang="en-US" dirty="0">
                <a:cs typeface="Arial" panose="020B0604020202020204" pitchFamily="34" charset="0"/>
              </a:rPr>
              <a:t> </a:t>
            </a:r>
            <a:r>
              <a:rPr lang="en-US" i="1" dirty="0">
                <a:cs typeface="Arial" panose="020B0604020202020204" pitchFamily="34" charset="0"/>
              </a:rPr>
              <a:t>see 4.2.5.8.1</a:t>
            </a:r>
          </a:p>
          <a:p>
            <a:pPr lvl="1" indent="-285750">
              <a:buClr>
                <a:srgbClr val="DC0000"/>
              </a:buClr>
              <a:buFont typeface="Arial" panose="020B0604020202020204" pitchFamily="34" charset="0"/>
              <a:buChar char="•"/>
            </a:pPr>
            <a:r>
              <a:rPr lang="en-US" dirty="0">
                <a:cs typeface="Arial" panose="020B0604020202020204" pitchFamily="34" charset="0"/>
              </a:rPr>
              <a:t>In its position of use the ladder shall be fixed to the landing sill, the bottom of the pit, or the wall of the well, </a:t>
            </a:r>
            <a:r>
              <a:rPr lang="en-US" i="1" dirty="0">
                <a:cs typeface="Arial" panose="020B0604020202020204" pitchFamily="34" charset="0"/>
              </a:rPr>
              <a:t>C.4 b)</a:t>
            </a:r>
          </a:p>
          <a:p>
            <a:pPr lvl="1" indent="-285750">
              <a:buClr>
                <a:srgbClr val="DC0000"/>
              </a:buClr>
              <a:buFont typeface="Arial" panose="020B0604020202020204" pitchFamily="34" charset="0"/>
              <a:buChar char="•"/>
            </a:pPr>
            <a:r>
              <a:rPr lang="en-US" dirty="0">
                <a:cs typeface="Arial" panose="020B0604020202020204" pitchFamily="34" charset="0"/>
              </a:rPr>
              <a:t>Fixation shall prevent the ladder from tipping over when a person is standing or grasping the upper part of the ladder, </a:t>
            </a:r>
            <a:r>
              <a:rPr lang="en-US" i="1" dirty="0">
                <a:cs typeface="Arial" panose="020B0604020202020204" pitchFamily="34" charset="0"/>
              </a:rPr>
              <a:t>C.4 c)</a:t>
            </a:r>
            <a:endParaRPr lang="en-US" dirty="0">
              <a:cs typeface="Arial" panose="020B0604020202020204" pitchFamily="34" charset="0"/>
            </a:endParaRPr>
          </a:p>
          <a:p>
            <a:pPr lvl="1" indent="-285750">
              <a:buClr>
                <a:srgbClr val="DC0000"/>
              </a:buClr>
              <a:buFont typeface="Arial" panose="020B0604020202020204" pitchFamily="34" charset="0"/>
              <a:buChar char="•"/>
            </a:pPr>
            <a:r>
              <a:rPr lang="en-US" dirty="0">
                <a:cs typeface="Arial" panose="020B0604020202020204" pitchFamily="34" charset="0"/>
              </a:rPr>
              <a:t>Ladders Type 3 and Type 4a, positioned at the landing door sill, there shall be a free distance of at least 0,50 m, </a:t>
            </a:r>
            <a:r>
              <a:rPr lang="en-US" i="1" dirty="0">
                <a:cs typeface="Arial" panose="020B0604020202020204" pitchFamily="34" charset="0"/>
              </a:rPr>
              <a:t>C.4 e)</a:t>
            </a:r>
          </a:p>
          <a:p>
            <a:pPr lvl="2" indent="-285750">
              <a:buClr>
                <a:srgbClr val="DC0000"/>
              </a:buClr>
              <a:buFont typeface="Arial" panose="020B0604020202020204" pitchFamily="34" charset="0"/>
              <a:buChar char="•"/>
            </a:pPr>
            <a:r>
              <a:rPr lang="en-US" dirty="0">
                <a:cs typeface="Arial" panose="020B0604020202020204" pitchFamily="34" charset="0"/>
              </a:rPr>
              <a:t>Between the handholds, or</a:t>
            </a:r>
          </a:p>
          <a:p>
            <a:pPr lvl="2" indent="-285750">
              <a:buClr>
                <a:srgbClr val="DC0000"/>
              </a:buClr>
              <a:buFont typeface="Arial" panose="020B0604020202020204" pitchFamily="34" charset="0"/>
              <a:buChar char="•"/>
            </a:pPr>
            <a:r>
              <a:rPr lang="en-US" dirty="0">
                <a:cs typeface="Arial" panose="020B0604020202020204" pitchFamily="34" charset="0"/>
              </a:rPr>
              <a:t>Between a stile or a handhold, and the door frame</a:t>
            </a:r>
          </a:p>
        </p:txBody>
      </p:sp>
      <p:pic>
        <p:nvPicPr>
          <p:cNvPr id="5" name="Picture 4">
            <a:extLst>
              <a:ext uri="{FF2B5EF4-FFF2-40B4-BE49-F238E27FC236}">
                <a16:creationId xmlns:a16="http://schemas.microsoft.com/office/drawing/2014/main" id="{6775A15C-CEEC-4A2B-18A0-A7DFD124BF55}"/>
              </a:ext>
            </a:extLst>
          </p:cNvPr>
          <p:cNvPicPr>
            <a:picLocks noChangeAspect="1"/>
          </p:cNvPicPr>
          <p:nvPr/>
        </p:nvPicPr>
        <p:blipFill>
          <a:blip r:embed="rId2"/>
          <a:stretch>
            <a:fillRect/>
          </a:stretch>
        </p:blipFill>
        <p:spPr>
          <a:xfrm>
            <a:off x="8195653" y="3048000"/>
            <a:ext cx="3736133" cy="1951356"/>
          </a:xfrm>
          <a:prstGeom prst="rect">
            <a:avLst/>
          </a:prstGeom>
        </p:spPr>
      </p:pic>
      <p:sp>
        <p:nvSpPr>
          <p:cNvPr id="6" name="TextBox 5">
            <a:extLst>
              <a:ext uri="{FF2B5EF4-FFF2-40B4-BE49-F238E27FC236}">
                <a16:creationId xmlns:a16="http://schemas.microsoft.com/office/drawing/2014/main" id="{680B6074-BAF2-DA0F-4592-911CD7CA44F6}"/>
              </a:ext>
            </a:extLst>
          </p:cNvPr>
          <p:cNvSpPr txBox="1"/>
          <p:nvPr/>
        </p:nvSpPr>
        <p:spPr>
          <a:xfrm>
            <a:off x="8451018" y="2380421"/>
            <a:ext cx="3603821" cy="584775"/>
          </a:xfrm>
          <a:prstGeom prst="rect">
            <a:avLst/>
          </a:prstGeom>
          <a:noFill/>
        </p:spPr>
        <p:txBody>
          <a:bodyPr wrap="square">
            <a:spAutoFit/>
          </a:bodyPr>
          <a:lstStyle/>
          <a:p>
            <a:r>
              <a:rPr lang="fi-FI" sz="1600" b="1">
                <a:cs typeface="Arial" panose="020B0604020202020204" pitchFamily="34" charset="0"/>
              </a:rPr>
              <a:t>Note: </a:t>
            </a:r>
            <a:r>
              <a:rPr lang="fi-FI" sz="1600">
                <a:cs typeface="Arial" panose="020B0604020202020204" pitchFamily="34" charset="0"/>
              </a:rPr>
              <a:t>300 N horizontal withstand force (</a:t>
            </a:r>
            <a:r>
              <a:rPr lang="fi-FI" sz="1600" i="1">
                <a:cs typeface="Arial" panose="020B0604020202020204" pitchFamily="34" charset="0"/>
              </a:rPr>
              <a:t>C.2.2</a:t>
            </a:r>
            <a:r>
              <a:rPr lang="fi-FI" sz="1600">
                <a:cs typeface="Arial" panose="020B0604020202020204" pitchFamily="34" charset="0"/>
              </a:rPr>
              <a:t>) is applicable here.</a:t>
            </a:r>
            <a:endParaRPr lang="en-US" sz="1600">
              <a:cs typeface="Arial" panose="020B0604020202020204" pitchFamily="34" charset="0"/>
            </a:endParaRPr>
          </a:p>
        </p:txBody>
      </p:sp>
      <p:sp>
        <p:nvSpPr>
          <p:cNvPr id="2" name="Titel 1">
            <a:extLst>
              <a:ext uri="{FF2B5EF4-FFF2-40B4-BE49-F238E27FC236}">
                <a16:creationId xmlns:a16="http://schemas.microsoft.com/office/drawing/2014/main" id="{581D8308-A0EF-F190-CC3D-2FEB78481A80}"/>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1109164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36033-8662-66E3-0376-B53BF8B8D1EE}"/>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C7FF3C5-CBC1-A429-E4BD-8FBA7B7A5F10}"/>
              </a:ext>
            </a:extLst>
          </p:cNvPr>
          <p:cNvSpPr txBox="1">
            <a:spLocks noGrp="1"/>
          </p:cNvSpPr>
          <p:nvPr>
            <p:ph type="title"/>
          </p:nvPr>
        </p:nvSpPr>
        <p:spPr>
          <a:xfrm>
            <a:off x="365785" y="226475"/>
            <a:ext cx="3049768" cy="1981980"/>
          </a:xfrm>
          <a:prstGeom prst="rect">
            <a:avLst/>
          </a:prstGeom>
        </p:spPr>
        <p:txBody>
          <a:bodyPr vert="horz" wrap="square" lIns="0" tIns="12092" rIns="0" bIns="0" rtlCol="0" anchor="t">
            <a:spAutoFit/>
          </a:bodyPr>
          <a:lstStyle/>
          <a:p>
            <a:pPr marL="11516" algn="ctr">
              <a:spcBef>
                <a:spcPts val="95"/>
              </a:spcBef>
              <a:tabLst>
                <a:tab pos="2459894" algn="l"/>
              </a:tabLst>
            </a:pPr>
            <a:r>
              <a:rPr lang="en-US" sz="3200" dirty="0">
                <a:solidFill>
                  <a:srgbClr val="394393"/>
                </a:solidFill>
              </a:rPr>
              <a:t>Annex E</a:t>
            </a:r>
            <a:br>
              <a:rPr lang="en-US" sz="3200" dirty="0">
                <a:solidFill>
                  <a:srgbClr val="394393"/>
                </a:solidFill>
              </a:rPr>
            </a:br>
            <a:r>
              <a:rPr lang="en-US" sz="3200" dirty="0">
                <a:solidFill>
                  <a:srgbClr val="394393"/>
                </a:solidFill>
              </a:rPr>
              <a:t>(informative)</a:t>
            </a:r>
            <a:br>
              <a:rPr lang="en-US" sz="3200" dirty="0">
                <a:solidFill>
                  <a:srgbClr val="394393"/>
                </a:solidFill>
              </a:rPr>
            </a:br>
            <a:r>
              <a:rPr lang="en-US" sz="3200" dirty="0">
                <a:solidFill>
                  <a:srgbClr val="394393"/>
                </a:solidFill>
              </a:rPr>
              <a:t>Operation modes</a:t>
            </a:r>
            <a:br>
              <a:rPr lang="en-US" sz="3200" dirty="0">
                <a:solidFill>
                  <a:srgbClr val="394393"/>
                </a:solidFill>
              </a:rPr>
            </a:br>
            <a:r>
              <a:rPr lang="en-US" sz="3200" dirty="0">
                <a:solidFill>
                  <a:srgbClr val="394393"/>
                </a:solidFill>
              </a:rPr>
              <a:t>overview</a:t>
            </a:r>
            <a:endParaRPr lang="de-CH" sz="3200" dirty="0">
              <a:solidFill>
                <a:srgbClr val="394393"/>
              </a:solidFill>
            </a:endParaRPr>
          </a:p>
        </p:txBody>
      </p:sp>
      <p:sp>
        <p:nvSpPr>
          <p:cNvPr id="7" name="TextBox 6">
            <a:extLst>
              <a:ext uri="{FF2B5EF4-FFF2-40B4-BE49-F238E27FC236}">
                <a16:creationId xmlns:a16="http://schemas.microsoft.com/office/drawing/2014/main" id="{4971AE27-FB4B-1F94-C7DF-70BD093E719F}"/>
              </a:ext>
            </a:extLst>
          </p:cNvPr>
          <p:cNvSpPr txBox="1"/>
          <p:nvPr/>
        </p:nvSpPr>
        <p:spPr>
          <a:xfrm>
            <a:off x="380587" y="3422294"/>
            <a:ext cx="2810515" cy="2462213"/>
          </a:xfrm>
          <a:prstGeom prst="rect">
            <a:avLst/>
          </a:prstGeom>
          <a:noFill/>
        </p:spPr>
        <p:txBody>
          <a:bodyPr wrap="square">
            <a:spAutoFit/>
          </a:bodyPr>
          <a:lstStyle/>
          <a:p>
            <a:pPr>
              <a:spcBef>
                <a:spcPts val="300"/>
              </a:spcBef>
            </a:pPr>
            <a:r>
              <a:rPr lang="en-US" sz="1200" b="1">
                <a:solidFill>
                  <a:srgbClr val="000000"/>
                </a:solidFill>
              </a:rPr>
              <a:t>3.2  automatic operation</a:t>
            </a:r>
          </a:p>
          <a:p>
            <a:pPr>
              <a:spcBef>
                <a:spcPts val="300"/>
              </a:spcBef>
            </a:pPr>
            <a:r>
              <a:rPr lang="en-US" sz="1200">
                <a:solidFill>
                  <a:srgbClr val="000000"/>
                </a:solidFill>
              </a:rPr>
              <a:t>operation in which start of the movement of the car happens in response to the momentary actuation of operating devices or in response to any other automatic starting function</a:t>
            </a:r>
          </a:p>
          <a:p>
            <a:pPr>
              <a:spcBef>
                <a:spcPts val="300"/>
              </a:spcBef>
            </a:pPr>
            <a:endParaRPr lang="en-US" sz="1200">
              <a:solidFill>
                <a:srgbClr val="000000"/>
              </a:solidFill>
            </a:endParaRPr>
          </a:p>
          <a:p>
            <a:pPr>
              <a:spcBef>
                <a:spcPts val="300"/>
              </a:spcBef>
            </a:pPr>
            <a:r>
              <a:rPr lang="en-US" sz="1200" b="1">
                <a:solidFill>
                  <a:srgbClr val="000000"/>
                </a:solidFill>
              </a:rPr>
              <a:t>3.36  normal operation</a:t>
            </a:r>
          </a:p>
          <a:p>
            <a:pPr>
              <a:spcBef>
                <a:spcPts val="300"/>
              </a:spcBef>
            </a:pPr>
            <a:r>
              <a:rPr lang="en-US" sz="1200">
                <a:solidFill>
                  <a:srgbClr val="000000"/>
                </a:solidFill>
              </a:rPr>
              <a:t>automatic operation wherein the lift is used for transport of passenger or goods, and wherein the car is stopped automatically at the landings</a:t>
            </a:r>
          </a:p>
        </p:txBody>
      </p:sp>
      <p:pic>
        <p:nvPicPr>
          <p:cNvPr id="3" name="Picture 2">
            <a:extLst>
              <a:ext uri="{FF2B5EF4-FFF2-40B4-BE49-F238E27FC236}">
                <a16:creationId xmlns:a16="http://schemas.microsoft.com/office/drawing/2014/main" id="{07F5C2C1-3669-AC47-1CD3-6F95D5D2DB01}"/>
              </a:ext>
            </a:extLst>
          </p:cNvPr>
          <p:cNvPicPr>
            <a:picLocks noChangeAspect="1"/>
          </p:cNvPicPr>
          <p:nvPr/>
        </p:nvPicPr>
        <p:blipFill>
          <a:blip r:embed="rId2"/>
          <a:stretch>
            <a:fillRect/>
          </a:stretch>
        </p:blipFill>
        <p:spPr>
          <a:xfrm>
            <a:off x="3717663" y="249816"/>
            <a:ext cx="7190591" cy="5894146"/>
          </a:xfrm>
          <a:prstGeom prst="rect">
            <a:avLst/>
          </a:prstGeom>
        </p:spPr>
      </p:pic>
      <p:sp>
        <p:nvSpPr>
          <p:cNvPr id="2" name="TextBox 1">
            <a:extLst>
              <a:ext uri="{FF2B5EF4-FFF2-40B4-BE49-F238E27FC236}">
                <a16:creationId xmlns:a16="http://schemas.microsoft.com/office/drawing/2014/main" id="{AF15E24A-1E92-6F31-130B-218F1FF82D4D}"/>
              </a:ext>
            </a:extLst>
          </p:cNvPr>
          <p:cNvSpPr txBox="1"/>
          <p:nvPr/>
        </p:nvSpPr>
        <p:spPr>
          <a:xfrm>
            <a:off x="380586" y="2517070"/>
            <a:ext cx="2726407" cy="646331"/>
          </a:xfrm>
          <a:prstGeom prst="rect">
            <a:avLst/>
          </a:prstGeom>
          <a:noFill/>
        </p:spPr>
        <p:txBody>
          <a:bodyPr wrap="square" rtlCol="0">
            <a:spAutoFit/>
          </a:bodyPr>
          <a:lstStyle/>
          <a:p>
            <a:r>
              <a:rPr lang="en-US" sz="1200" b="1">
                <a:cs typeface="Arial" panose="020B0604020202020204" pitchFamily="34" charset="0"/>
              </a:rPr>
              <a:t>Emergency operation </a:t>
            </a:r>
            <a:r>
              <a:rPr lang="en-US" sz="1200">
                <a:cs typeface="Arial" panose="020B0604020202020204" pitchFamily="34" charset="0"/>
              </a:rPr>
              <a:t>is used for actions where the safety chain is fully bypassed</a:t>
            </a:r>
            <a:endParaRPr lang="fi-FI" sz="1200"/>
          </a:p>
        </p:txBody>
      </p:sp>
    </p:spTree>
    <p:extLst>
      <p:ext uri="{BB962C8B-B14F-4D97-AF65-F5344CB8AC3E}">
        <p14:creationId xmlns:p14="http://schemas.microsoft.com/office/powerpoint/2010/main" val="24127728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B6E1-74BC-9EB4-C0E0-5639B59513C4}"/>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7A0834FE-77BF-2433-D7E5-48DC6F4A7BD5}"/>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Espace réservé du titre 1">
            <a:extLst>
              <a:ext uri="{FF2B5EF4-FFF2-40B4-BE49-F238E27FC236}">
                <a16:creationId xmlns:a16="http://schemas.microsoft.com/office/drawing/2014/main" id="{5D5E6BAC-7D2D-3587-0EA1-B2B24963CCE6}"/>
              </a:ext>
            </a:extLst>
          </p:cNvPr>
          <p:cNvSpPr txBox="1">
            <a:spLocks/>
          </p:cNvSpPr>
          <p:nvPr/>
        </p:nvSpPr>
        <p:spPr>
          <a:xfrm>
            <a:off x="724277" y="2880722"/>
            <a:ext cx="10531987" cy="109655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394393"/>
                </a:solidFill>
              </a:rPr>
              <a:t>Annex ZA (informative) </a:t>
            </a:r>
          </a:p>
          <a:p>
            <a:pPr algn="l"/>
            <a:r>
              <a:rPr lang="en-US" sz="2800" dirty="0">
                <a:solidFill>
                  <a:srgbClr val="394393"/>
                </a:solidFill>
              </a:rPr>
              <a:t>Relationship between this European Standard and the essential requirements of</a:t>
            </a:r>
          </a:p>
          <a:p>
            <a:pPr algn="l"/>
            <a:r>
              <a:rPr lang="en-US" sz="2800" dirty="0">
                <a:solidFill>
                  <a:srgbClr val="394393"/>
                </a:solidFill>
              </a:rPr>
              <a:t>Directive 2014/33/EU aimed to be covered</a:t>
            </a:r>
          </a:p>
        </p:txBody>
      </p:sp>
      <p:sp>
        <p:nvSpPr>
          <p:cNvPr id="5" name="Textfeld 4">
            <a:extLst>
              <a:ext uri="{FF2B5EF4-FFF2-40B4-BE49-F238E27FC236}">
                <a16:creationId xmlns:a16="http://schemas.microsoft.com/office/drawing/2014/main" id="{E2160022-6F22-B6C3-F0B0-0EFB7F59AF94}"/>
              </a:ext>
            </a:extLst>
          </p:cNvPr>
          <p:cNvSpPr txBox="1"/>
          <p:nvPr/>
        </p:nvSpPr>
        <p:spPr>
          <a:xfrm>
            <a:off x="724277" y="1865059"/>
            <a:ext cx="7709760" cy="1015663"/>
          </a:xfrm>
          <a:prstGeom prst="rect">
            <a:avLst/>
          </a:prstGeom>
          <a:noFill/>
        </p:spPr>
        <p:txBody>
          <a:bodyPr wrap="square">
            <a:spAutoFit/>
          </a:bodyPr>
          <a:lstStyle/>
          <a:p>
            <a:pPr algn="l"/>
            <a:r>
              <a:rPr lang="en-GB" sz="6000" dirty="0">
                <a:solidFill>
                  <a:srgbClr val="394393"/>
                </a:solidFill>
              </a:rPr>
              <a:t>(EN) ISO 8100-1:2026</a:t>
            </a:r>
          </a:p>
        </p:txBody>
      </p:sp>
    </p:spTree>
    <p:extLst>
      <p:ext uri="{BB962C8B-B14F-4D97-AF65-F5344CB8AC3E}">
        <p14:creationId xmlns:p14="http://schemas.microsoft.com/office/powerpoint/2010/main" val="11155412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24598-35B7-B232-5D2B-00DD9B0290AE}"/>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D50FCFB3-7C31-7C81-9AAD-94D5E0A47EF4}"/>
              </a:ext>
            </a:extLst>
          </p:cNvPr>
          <p:cNvPicPr>
            <a:picLocks noChangeAspect="1"/>
          </p:cNvPicPr>
          <p:nvPr/>
        </p:nvPicPr>
        <p:blipFill>
          <a:blip r:embed="rId2"/>
          <a:stretch>
            <a:fillRect/>
          </a:stretch>
        </p:blipFill>
        <p:spPr>
          <a:xfrm>
            <a:off x="2563360" y="5141135"/>
            <a:ext cx="7687748" cy="409632"/>
          </a:xfrm>
          <a:prstGeom prst="rect">
            <a:avLst/>
          </a:prstGeom>
          <a:effectLst>
            <a:outerShdw blurRad="50800" dist="38100" dir="13500000" algn="br" rotWithShape="0">
              <a:prstClr val="black">
                <a:alpha val="40000"/>
              </a:prstClr>
            </a:outerShdw>
          </a:effectLst>
        </p:spPr>
      </p:pic>
      <p:sp>
        <p:nvSpPr>
          <p:cNvPr id="9" name="Espace réservé du titre 1">
            <a:extLst>
              <a:ext uri="{FF2B5EF4-FFF2-40B4-BE49-F238E27FC236}">
                <a16:creationId xmlns:a16="http://schemas.microsoft.com/office/drawing/2014/main" id="{89E1DFFC-A510-D5D5-5749-278AA94F49CF}"/>
              </a:ext>
            </a:extLst>
          </p:cNvPr>
          <p:cNvSpPr txBox="1">
            <a:spLocks/>
          </p:cNvSpPr>
          <p:nvPr/>
        </p:nvSpPr>
        <p:spPr>
          <a:xfrm>
            <a:off x="1981200" y="6221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p>
        </p:txBody>
      </p:sp>
      <p:sp>
        <p:nvSpPr>
          <p:cNvPr id="10" name="Espace réservé du texte 2">
            <a:extLst>
              <a:ext uri="{FF2B5EF4-FFF2-40B4-BE49-F238E27FC236}">
                <a16:creationId xmlns:a16="http://schemas.microsoft.com/office/drawing/2014/main" id="{DFF48E2A-5517-D5BE-0EC1-7D6B06AB9882}"/>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17" name="TextBox 16">
            <a:extLst>
              <a:ext uri="{FF2B5EF4-FFF2-40B4-BE49-F238E27FC236}">
                <a16:creationId xmlns:a16="http://schemas.microsoft.com/office/drawing/2014/main" id="{5EC67B2F-9331-B768-99D5-A1A1EB641194}"/>
              </a:ext>
            </a:extLst>
          </p:cNvPr>
          <p:cNvSpPr txBox="1"/>
          <p:nvPr/>
        </p:nvSpPr>
        <p:spPr>
          <a:xfrm>
            <a:off x="609600" y="1191801"/>
            <a:ext cx="11430000"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Changes to Annex ZA in ISO 8100-1 and in ISO 8100-2</a:t>
            </a:r>
          </a:p>
          <a:p>
            <a:pPr marL="285750" indent="-285750">
              <a:buFont typeface="Arial" panose="020B0604020202020204" pitchFamily="34" charset="0"/>
              <a:buChar char="•"/>
            </a:pPr>
            <a:r>
              <a:rPr lang="en-US" dirty="0"/>
              <a:t>Applicable EHSRs</a:t>
            </a:r>
            <a:r>
              <a:rPr lang="en-US" baseline="30000" dirty="0"/>
              <a:t>(1 </a:t>
            </a:r>
            <a:r>
              <a:rPr lang="en-US" dirty="0"/>
              <a:t>of Machinery Regulation</a:t>
            </a:r>
            <a:r>
              <a:rPr lang="en-US" baseline="30000" dirty="0"/>
              <a:t>(2 </a:t>
            </a:r>
            <a:r>
              <a:rPr lang="en-US" dirty="0"/>
              <a:t>have been added, </a:t>
            </a:r>
            <a:r>
              <a:rPr lang="en-US" i="1" dirty="0"/>
              <a:t>Table ZA.1.3</a:t>
            </a:r>
          </a:p>
          <a:p>
            <a:pPr marL="285750" indent="-285750">
              <a:buFont typeface="Arial" panose="020B0604020202020204" pitchFamily="34" charset="0"/>
              <a:buChar char="•"/>
            </a:pPr>
            <a:r>
              <a:rPr lang="en-US" i="1" dirty="0"/>
              <a:t>ISO 8100-1/2 </a:t>
            </a:r>
            <a:r>
              <a:rPr lang="en-US" dirty="0"/>
              <a:t>clause numbers have been updated, completed and corrected to match</a:t>
            </a:r>
            <a:br>
              <a:rPr lang="en-US" dirty="0"/>
            </a:br>
            <a:r>
              <a:rPr lang="en-US" dirty="0"/>
              <a:t>the new numbering</a:t>
            </a:r>
            <a:br>
              <a:rPr lang="en-US" dirty="0"/>
            </a:br>
            <a:r>
              <a:rPr lang="en-US" dirty="0"/>
              <a:t>Note: </a:t>
            </a:r>
            <a:r>
              <a:rPr lang="en-US" i="1" dirty="0"/>
              <a:t>Annex ZA </a:t>
            </a:r>
            <a:r>
              <a:rPr lang="en-US" dirty="0"/>
              <a:t>is not part of the ISO final publication</a:t>
            </a:r>
          </a:p>
          <a:p>
            <a:endParaRPr lang="en-US" sz="500" b="1" dirty="0"/>
          </a:p>
          <a:p>
            <a:r>
              <a:rPr lang="en-US" b="1" dirty="0"/>
              <a:t>Relationship between ISO 8100-1/2 and the EHSRs of Lift Directive</a:t>
            </a:r>
            <a:r>
              <a:rPr lang="en-US" b="1" baseline="30000" dirty="0"/>
              <a:t>(3 </a:t>
            </a:r>
            <a:r>
              <a:rPr lang="en-US" b="1" dirty="0"/>
              <a:t>supplemented by the applicable EHSRs of </a:t>
            </a:r>
            <a:br>
              <a:rPr lang="en-US" b="1" dirty="0"/>
            </a:br>
            <a:r>
              <a:rPr lang="en-US" b="1" dirty="0"/>
              <a:t>Machinery Directive</a:t>
            </a:r>
            <a:r>
              <a:rPr lang="en-US" b="1" baseline="30000" dirty="0"/>
              <a:t>(4 </a:t>
            </a:r>
            <a:r>
              <a:rPr lang="en-US" b="1" dirty="0"/>
              <a:t>and Machinery Regulation</a:t>
            </a:r>
            <a:r>
              <a:rPr lang="en-US" b="1" baseline="30000" dirty="0"/>
              <a:t>(2</a:t>
            </a:r>
            <a:r>
              <a:rPr lang="en-US" b="1" dirty="0"/>
              <a:t>, remains as earlier</a:t>
            </a:r>
          </a:p>
          <a:p>
            <a:pPr marL="285750" indent="-285750">
              <a:buFont typeface="Arial" panose="020B0604020202020204" pitchFamily="34" charset="0"/>
              <a:buChar char="•"/>
            </a:pPr>
            <a:r>
              <a:rPr lang="en-US" i="1" dirty="0"/>
              <a:t>ISO 8100-1/2 </a:t>
            </a:r>
            <a:r>
              <a:rPr lang="en-US" dirty="0"/>
              <a:t>provides voluntary means of conforming to the EHSRs of Lift Directive and the applicable EHSRs of Machinery Directive and Machinery Regulation as regards lifts and safety components for lifts</a:t>
            </a:r>
          </a:p>
          <a:p>
            <a:pPr marL="285750" indent="-285750">
              <a:buFont typeface="Arial" panose="020B0604020202020204" pitchFamily="34" charset="0"/>
              <a:buChar char="•"/>
            </a:pPr>
            <a:r>
              <a:rPr lang="en-US" u="sng" dirty="0"/>
              <a:t>Once</a:t>
            </a:r>
            <a:r>
              <a:rPr lang="en-US" dirty="0"/>
              <a:t> </a:t>
            </a:r>
            <a:r>
              <a:rPr lang="en-US" i="1" dirty="0"/>
              <a:t>EN</a:t>
            </a:r>
            <a:r>
              <a:rPr lang="en-US" b="1" i="1" dirty="0"/>
              <a:t> </a:t>
            </a:r>
            <a:r>
              <a:rPr lang="en-US" i="1" dirty="0"/>
              <a:t>ISO 8100-1/2 </a:t>
            </a:r>
            <a:r>
              <a:rPr lang="en-US" dirty="0"/>
              <a:t>are </a:t>
            </a:r>
            <a:r>
              <a:rPr lang="en-US" u="sng" dirty="0"/>
              <a:t>cited</a:t>
            </a:r>
            <a:r>
              <a:rPr lang="en-US" dirty="0"/>
              <a:t> in the Official Journal of the European Union (OJEU) </a:t>
            </a:r>
            <a:r>
              <a:rPr lang="en-US" u="sng" dirty="0"/>
              <a:t>under 2014/33/EU</a:t>
            </a:r>
            <a:r>
              <a:rPr lang="en-US" dirty="0"/>
              <a:t>, </a:t>
            </a:r>
            <a:r>
              <a:rPr lang="en-US" u="sng" dirty="0"/>
              <a:t>compliance with the normative clauses</a:t>
            </a:r>
            <a:r>
              <a:rPr lang="en-US" dirty="0"/>
              <a:t> of this standards given in </a:t>
            </a:r>
            <a:r>
              <a:rPr lang="en-US" i="1" dirty="0"/>
              <a:t>Annex ZA </a:t>
            </a:r>
            <a:r>
              <a:rPr lang="en-US" dirty="0"/>
              <a:t>Tables</a:t>
            </a:r>
            <a:r>
              <a:rPr lang="en-US" i="1" dirty="0"/>
              <a:t> </a:t>
            </a:r>
            <a:r>
              <a:rPr lang="en-US" u="sng" dirty="0"/>
              <a:t>confers</a:t>
            </a:r>
            <a:r>
              <a:rPr lang="en-US" dirty="0"/>
              <a:t>, within the limits of the scope of this standard, a </a:t>
            </a:r>
            <a:r>
              <a:rPr lang="en-US" u="sng" dirty="0"/>
              <a:t>presumption of conformity with the corresponding EHSRs of 2014/33/EU</a:t>
            </a:r>
            <a:r>
              <a:rPr lang="en-US" dirty="0"/>
              <a:t> and associated EFTA regulations. </a:t>
            </a:r>
          </a:p>
          <a:p>
            <a:endParaRPr lang="en-US" sz="1000" dirty="0"/>
          </a:p>
          <a:p>
            <a:r>
              <a:rPr lang="en-US" b="1" dirty="0"/>
              <a:t>Example: How to read Annex ZA, based on the case of EN ISO 8100-1, Annex ZA, Table ZA 1.1, 1.3</a:t>
            </a:r>
            <a:endParaRPr lang="en-US" sz="1600" b="1" strike="sngStrike" dirty="0"/>
          </a:p>
        </p:txBody>
      </p:sp>
      <p:sp>
        <p:nvSpPr>
          <p:cNvPr id="11" name="TextBox 16">
            <a:extLst>
              <a:ext uri="{FF2B5EF4-FFF2-40B4-BE49-F238E27FC236}">
                <a16:creationId xmlns:a16="http://schemas.microsoft.com/office/drawing/2014/main" id="{3CD8283F-46B1-EBD3-B0A3-083F54FDEED2}"/>
              </a:ext>
            </a:extLst>
          </p:cNvPr>
          <p:cNvSpPr txBox="1"/>
          <p:nvPr/>
        </p:nvSpPr>
        <p:spPr>
          <a:xfrm>
            <a:off x="672261" y="5631602"/>
            <a:ext cx="23406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rPr>
              <a:t>EHSR 1.3 of Lift Directive</a:t>
            </a:r>
            <a:endParaRPr lang="en-US" sz="1400" b="1">
              <a:solidFill>
                <a:srgbClr val="FF0000"/>
              </a:solidFill>
            </a:endParaRPr>
          </a:p>
        </p:txBody>
      </p:sp>
      <p:cxnSp>
        <p:nvCxnSpPr>
          <p:cNvPr id="24" name="Gerade Verbindung mit Pfeil 23">
            <a:extLst>
              <a:ext uri="{FF2B5EF4-FFF2-40B4-BE49-F238E27FC236}">
                <a16:creationId xmlns:a16="http://schemas.microsoft.com/office/drawing/2014/main" id="{4899EED0-5233-FA58-469D-F043F1C38B5C}"/>
              </a:ext>
            </a:extLst>
          </p:cNvPr>
          <p:cNvCxnSpPr>
            <a:cxnSpLocks/>
          </p:cNvCxnSpPr>
          <p:nvPr/>
        </p:nvCxnSpPr>
        <p:spPr>
          <a:xfrm flipV="1">
            <a:off x="2876345" y="5491270"/>
            <a:ext cx="639808" cy="325842"/>
          </a:xfrm>
          <a:prstGeom prst="straightConnector1">
            <a:avLst/>
          </a:prstGeom>
          <a:ln w="12700">
            <a:solidFill>
              <a:srgbClr val="FF0000"/>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B094F067-F5EF-C683-2FDD-652652FCED2D}"/>
              </a:ext>
            </a:extLst>
          </p:cNvPr>
          <p:cNvCxnSpPr>
            <a:cxnSpLocks/>
          </p:cNvCxnSpPr>
          <p:nvPr/>
        </p:nvCxnSpPr>
        <p:spPr>
          <a:xfrm flipV="1">
            <a:off x="5772338" y="5504939"/>
            <a:ext cx="203561" cy="212177"/>
          </a:xfrm>
          <a:prstGeom prst="straightConnector1">
            <a:avLst/>
          </a:prstGeom>
          <a:ln w="12700">
            <a:solidFill>
              <a:srgbClr val="92D050"/>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4953CD2-DBD6-2578-B517-14CF0D0A92C1}"/>
              </a:ext>
            </a:extLst>
          </p:cNvPr>
          <p:cNvSpPr txBox="1"/>
          <p:nvPr/>
        </p:nvSpPr>
        <p:spPr>
          <a:xfrm>
            <a:off x="3072324" y="5669503"/>
            <a:ext cx="83478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defRPr sz="1600" b="1">
                <a:solidFill>
                  <a:srgbClr val="92D050"/>
                </a:solidFill>
              </a:defRPr>
            </a:lvl1pPr>
          </a:lstStyle>
          <a:p>
            <a:pPr lvl="1"/>
            <a:r>
              <a:rPr lang="en-US" sz="1600" b="1" dirty="0">
                <a:solidFill>
                  <a:srgbClr val="92D050"/>
                </a:solidFill>
              </a:rPr>
              <a:t>Fulfillment of these requirements and all their sub-clauses in ISO 8100-1, confers the conformity of the lift with EHSR 1.3 of Lift Directive.</a:t>
            </a:r>
          </a:p>
        </p:txBody>
      </p:sp>
      <p:sp>
        <p:nvSpPr>
          <p:cNvPr id="35" name="TextBox 34">
            <a:extLst>
              <a:ext uri="{FF2B5EF4-FFF2-40B4-BE49-F238E27FC236}">
                <a16:creationId xmlns:a16="http://schemas.microsoft.com/office/drawing/2014/main" id="{36ED2BA4-3051-59E0-8EAF-C93E15EB5144}"/>
              </a:ext>
            </a:extLst>
          </p:cNvPr>
          <p:cNvSpPr txBox="1"/>
          <p:nvPr/>
        </p:nvSpPr>
        <p:spPr>
          <a:xfrm>
            <a:off x="8801477" y="902683"/>
            <a:ext cx="3390523" cy="954107"/>
          </a:xfrm>
          <a:prstGeom prst="rect">
            <a:avLst/>
          </a:prstGeom>
          <a:noFill/>
        </p:spPr>
        <p:txBody>
          <a:bodyPr wrap="square" rtlCol="0">
            <a:spAutoFit/>
          </a:bodyPr>
          <a:lstStyle/>
          <a:p>
            <a:r>
              <a:rPr lang="fi-FI" sz="1400" dirty="0"/>
              <a:t>1) </a:t>
            </a:r>
            <a:r>
              <a:rPr lang="en-US" sz="1400" dirty="0"/>
              <a:t>Essential Health and Safety Requirements </a:t>
            </a:r>
            <a:endParaRPr lang="fi-FI" sz="1400" dirty="0"/>
          </a:p>
          <a:p>
            <a:r>
              <a:rPr lang="fi-FI" sz="1400" dirty="0"/>
              <a:t>2) Regulation (EU) 2023/1230</a:t>
            </a:r>
          </a:p>
          <a:p>
            <a:r>
              <a:rPr lang="fi-FI" sz="1400" dirty="0"/>
              <a:t>3) Directive 2014/33/EU</a:t>
            </a:r>
          </a:p>
          <a:p>
            <a:r>
              <a:rPr lang="fi-FI" sz="1400" dirty="0"/>
              <a:t>4) Directive 2006/42/EU  </a:t>
            </a:r>
          </a:p>
        </p:txBody>
      </p:sp>
      <p:sp>
        <p:nvSpPr>
          <p:cNvPr id="42" name="Rectangle 41">
            <a:extLst>
              <a:ext uri="{FF2B5EF4-FFF2-40B4-BE49-F238E27FC236}">
                <a16:creationId xmlns:a16="http://schemas.microsoft.com/office/drawing/2014/main" id="{001291E2-2A09-ED91-AF15-62CFC228D70D}"/>
              </a:ext>
            </a:extLst>
          </p:cNvPr>
          <p:cNvSpPr/>
          <p:nvPr/>
        </p:nvSpPr>
        <p:spPr>
          <a:xfrm>
            <a:off x="3581400" y="5204507"/>
            <a:ext cx="410517" cy="2867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3" name="Rectangle 42">
            <a:extLst>
              <a:ext uri="{FF2B5EF4-FFF2-40B4-BE49-F238E27FC236}">
                <a16:creationId xmlns:a16="http://schemas.microsoft.com/office/drawing/2014/main" id="{C1A3D03D-EE86-60BB-646C-9D7FCBDC09AD}"/>
              </a:ext>
            </a:extLst>
          </p:cNvPr>
          <p:cNvSpPr/>
          <p:nvPr/>
        </p:nvSpPr>
        <p:spPr>
          <a:xfrm>
            <a:off x="4940300" y="5191500"/>
            <a:ext cx="4824802" cy="286763"/>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itel 2">
            <a:extLst>
              <a:ext uri="{FF2B5EF4-FFF2-40B4-BE49-F238E27FC236}">
                <a16:creationId xmlns:a16="http://schemas.microsoft.com/office/drawing/2014/main" id="{F8218B75-61E5-94E5-74B0-ECD243D13B27}"/>
              </a:ext>
            </a:extLst>
          </p:cNvPr>
          <p:cNvSpPr>
            <a:spLocks noGrp="1"/>
          </p:cNvSpPr>
          <p:nvPr>
            <p:ph type="title"/>
          </p:nvPr>
        </p:nvSpPr>
        <p:spPr/>
        <p:txBody>
          <a:bodyPr>
            <a:normAutofit/>
          </a:bodyPr>
          <a:lstStyle/>
          <a:p>
            <a:r>
              <a:rPr lang="en-GB" sz="4000" dirty="0">
                <a:solidFill>
                  <a:srgbClr val="394393"/>
                </a:solidFill>
              </a:rPr>
              <a:t>Annex ZA (informative) </a:t>
            </a:r>
            <a:endParaRPr lang="en-US" sz="4000" dirty="0"/>
          </a:p>
        </p:txBody>
      </p:sp>
    </p:spTree>
    <p:extLst>
      <p:ext uri="{BB962C8B-B14F-4D97-AF65-F5344CB8AC3E}">
        <p14:creationId xmlns:p14="http://schemas.microsoft.com/office/powerpoint/2010/main" val="12166774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A577-2B22-95B7-E0C6-C3FD0369E62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60A2B0A-37FD-3DBF-2C2B-F5FA42D0D88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8100-2:2026</a:t>
            </a:r>
          </a:p>
        </p:txBody>
      </p:sp>
      <p:sp>
        <p:nvSpPr>
          <p:cNvPr id="2" name="Espace réservé du titre 1">
            <a:extLst>
              <a:ext uri="{FF2B5EF4-FFF2-40B4-BE49-F238E27FC236}">
                <a16:creationId xmlns:a16="http://schemas.microsoft.com/office/drawing/2014/main" id="{88CF84CD-1149-02AD-EDE9-1B50AF99ABA1}"/>
              </a:ext>
            </a:extLst>
          </p:cNvPr>
          <p:cNvSpPr txBox="1">
            <a:spLocks/>
          </p:cNvSpPr>
          <p:nvPr/>
        </p:nvSpPr>
        <p:spPr>
          <a:xfrm>
            <a:off x="724277" y="3294831"/>
            <a:ext cx="10531987" cy="109655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 </a:t>
            </a:r>
            <a:r>
              <a:rPr lang="en-US">
                <a:solidFill>
                  <a:srgbClr val="394393"/>
                </a:solidFill>
              </a:rPr>
              <a:t>Design rules, calculations, verifications and tests</a:t>
            </a:r>
            <a:endParaRPr lang="nl-BE">
              <a:solidFill>
                <a:srgbClr val="394393"/>
              </a:solidFill>
            </a:endParaRPr>
          </a:p>
        </p:txBody>
      </p:sp>
    </p:spTree>
    <p:extLst>
      <p:ext uri="{BB962C8B-B14F-4D97-AF65-F5344CB8AC3E}">
        <p14:creationId xmlns:p14="http://schemas.microsoft.com/office/powerpoint/2010/main" val="16020790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CED6-1DEE-639C-419F-DC3B2FC28EA3}"/>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F4C103D6-BCF3-2028-15CA-F8FE0CFB8C4D}"/>
              </a:ext>
            </a:extLst>
          </p:cNvPr>
          <p:cNvSpPr txBox="1">
            <a:spLocks/>
          </p:cNvSpPr>
          <p:nvPr/>
        </p:nvSpPr>
        <p:spPr>
          <a:xfrm>
            <a:off x="594841" y="1371194"/>
            <a:ext cx="11209455" cy="5200073"/>
          </a:xfrm>
          <a:prstGeom prst="rect">
            <a:avLst/>
          </a:prstGeom>
        </p:spPr>
        <p:txBody>
          <a:bodyPr vert="horz" lIns="72000" tIns="45720" rIns="91440" bIns="45720" numCol="1"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9875" indent="-269875" algn="l">
              <a:spcBef>
                <a:spcPts val="600"/>
              </a:spcBef>
              <a:buClr>
                <a:srgbClr val="DC0000"/>
              </a:buClr>
            </a:pPr>
            <a:r>
              <a:rPr lang="en-GB" sz="1600" dirty="0">
                <a:solidFill>
                  <a:schemeClr val="tx1"/>
                </a:solidFill>
                <a:cs typeface="Arial" panose="020B0604020202020204" pitchFamily="34" charset="0"/>
              </a:rPr>
              <a:t>4.2 Verification of landing and car door locking devices</a:t>
            </a:r>
          </a:p>
          <a:p>
            <a:pPr marL="269875" indent="-269875" algn="l">
              <a:spcBef>
                <a:spcPts val="600"/>
              </a:spcBef>
              <a:buClr>
                <a:srgbClr val="DC0000"/>
              </a:buClr>
            </a:pPr>
            <a:r>
              <a:rPr lang="en-GB" sz="1600" dirty="0">
                <a:solidFill>
                  <a:schemeClr val="tx1"/>
                </a:solidFill>
                <a:cs typeface="Arial" panose="020B0604020202020204" pitchFamily="34" charset="0"/>
              </a:rPr>
              <a:t>4.4 Verification of overspeed governors</a:t>
            </a:r>
          </a:p>
          <a:p>
            <a:pPr marL="269875" indent="-269875" algn="l">
              <a:spcBef>
                <a:spcPts val="600"/>
              </a:spcBef>
              <a:buClr>
                <a:srgbClr val="DC0000"/>
              </a:buClr>
            </a:pPr>
            <a:r>
              <a:rPr lang="en-GB" sz="1600" dirty="0">
                <a:solidFill>
                  <a:schemeClr val="tx1"/>
                </a:solidFill>
                <a:cs typeface="Arial" panose="020B0604020202020204" pitchFamily="34" charset="0"/>
              </a:rPr>
              <a:t>4.6 Verification of safety circuits and SIL-rated circuits</a:t>
            </a:r>
          </a:p>
          <a:p>
            <a:pPr marL="269875" indent="-269875" algn="l">
              <a:spcBef>
                <a:spcPts val="600"/>
              </a:spcBef>
              <a:buClr>
                <a:srgbClr val="DC0000"/>
              </a:buClr>
            </a:pPr>
            <a:r>
              <a:rPr lang="en-GB" sz="1600" dirty="0">
                <a:solidFill>
                  <a:schemeClr val="tx1"/>
                </a:solidFill>
                <a:cs typeface="Arial" panose="020B0604020202020204" pitchFamily="34" charset="0"/>
              </a:rPr>
              <a:t>4.7 Verification of ascending car overspeed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4.8 Verification of unintended car movement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4.10 Guide rails calculation</a:t>
            </a:r>
          </a:p>
          <a:p>
            <a:pPr marL="269875" indent="-269875" algn="l">
              <a:spcBef>
                <a:spcPts val="600"/>
              </a:spcBef>
              <a:buClr>
                <a:srgbClr val="DC0000"/>
              </a:buClr>
            </a:pPr>
            <a:r>
              <a:rPr lang="en-GB" sz="1600" dirty="0">
                <a:solidFill>
                  <a:schemeClr val="tx1"/>
                </a:solidFill>
                <a:cs typeface="Arial" panose="020B0604020202020204" pitchFamily="34" charset="0"/>
              </a:rPr>
              <a:t>4.13 Verification of suspension means, compensation means and their terminations</a:t>
            </a:r>
          </a:p>
          <a:p>
            <a:pPr marL="269875" indent="-269875" algn="l">
              <a:spcBef>
                <a:spcPts val="600"/>
              </a:spcBef>
              <a:buClr>
                <a:srgbClr val="DC0000"/>
              </a:buClr>
            </a:pPr>
            <a:r>
              <a:rPr lang="en-GB" sz="1600" dirty="0">
                <a:solidFill>
                  <a:schemeClr val="tx1"/>
                </a:solidFill>
                <a:cs typeface="Arial" panose="020B0604020202020204" pitchFamily="34" charset="0"/>
              </a:rPr>
              <a:t>4.15 Calculations of rams, cylinders, rigid pipes and fittings</a:t>
            </a:r>
          </a:p>
          <a:p>
            <a:pPr marL="269875" indent="-269875" algn="l">
              <a:spcBef>
                <a:spcPts val="600"/>
              </a:spcBef>
              <a:buClr>
                <a:srgbClr val="DC0000"/>
              </a:buClr>
            </a:pPr>
            <a:r>
              <a:rPr lang="en-GB" sz="1600" dirty="0">
                <a:solidFill>
                  <a:schemeClr val="tx1"/>
                </a:solidFill>
                <a:cs typeface="Arial" panose="020B0604020202020204" pitchFamily="34" charset="0"/>
              </a:rPr>
              <a:t>4.17 Electrical and electronic components - Fault exclusion</a:t>
            </a:r>
          </a:p>
          <a:p>
            <a:pPr marL="269875" indent="-269875" algn="l">
              <a:spcBef>
                <a:spcPts val="600"/>
              </a:spcBef>
              <a:buClr>
                <a:srgbClr val="DC0000"/>
              </a:buClr>
            </a:pPr>
            <a:r>
              <a:rPr lang="en-GB" sz="1600" dirty="0">
                <a:solidFill>
                  <a:schemeClr val="tx1"/>
                </a:solidFill>
                <a:cs typeface="Arial" panose="020B0604020202020204" pitchFamily="34" charset="0"/>
              </a:rPr>
              <a:t>4.18 Design rules for SIL-rated circuits</a:t>
            </a:r>
          </a:p>
          <a:p>
            <a:pPr marL="269875" indent="-269875" algn="l">
              <a:spcBef>
                <a:spcPts val="600"/>
              </a:spcBef>
              <a:buClr>
                <a:srgbClr val="DC0000"/>
              </a:buClr>
            </a:pPr>
            <a:endParaRPr lang="en-GB" sz="1600" dirty="0">
              <a:solidFill>
                <a:schemeClr val="tx1"/>
              </a:solidFill>
              <a:cs typeface="Arial" panose="020B0604020202020204" pitchFamily="34" charset="0"/>
            </a:endParaRPr>
          </a:p>
          <a:p>
            <a:pPr marL="269875" indent="-269875" algn="l">
              <a:spcBef>
                <a:spcPts val="600"/>
              </a:spcBef>
              <a:buClr>
                <a:srgbClr val="DC0000"/>
              </a:buClr>
            </a:pPr>
            <a:r>
              <a:rPr lang="en-US" sz="1600" dirty="0">
                <a:solidFill>
                  <a:schemeClr val="tx1"/>
                </a:solidFill>
                <a:cs typeface="Arial" panose="020B0604020202020204" pitchFamily="34" charset="0"/>
              </a:rPr>
              <a:t>Annex A (normative) - SIL-rated circuits</a:t>
            </a:r>
          </a:p>
          <a:p>
            <a:pPr marL="269875" indent="-269875" algn="l">
              <a:spcBef>
                <a:spcPts val="600"/>
              </a:spcBef>
              <a:buClr>
                <a:srgbClr val="DC0000"/>
              </a:buClr>
            </a:pPr>
            <a:r>
              <a:rPr lang="en-US" sz="1600" dirty="0">
                <a:solidFill>
                  <a:schemeClr val="tx1"/>
                </a:solidFill>
                <a:cs typeface="Arial" panose="020B0604020202020204" pitchFamily="34" charset="0"/>
              </a:rPr>
              <a:t>Annex ZA (content is in ISO 8100-1 ZA)</a:t>
            </a: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97F549CA-E141-C3B4-8F9E-1F93BB552632}"/>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dirty="0">
              <a:solidFill>
                <a:srgbClr val="394393"/>
              </a:solidFill>
            </a:endParaRPr>
          </a:p>
        </p:txBody>
      </p:sp>
      <p:sp>
        <p:nvSpPr>
          <p:cNvPr id="2" name="Titel 1">
            <a:extLst>
              <a:ext uri="{FF2B5EF4-FFF2-40B4-BE49-F238E27FC236}">
                <a16:creationId xmlns:a16="http://schemas.microsoft.com/office/drawing/2014/main" id="{5C78C580-6E74-A0C3-BC3B-E23047516E4E}"/>
              </a:ext>
            </a:extLst>
          </p:cNvPr>
          <p:cNvSpPr>
            <a:spLocks noGrp="1"/>
          </p:cNvSpPr>
          <p:nvPr>
            <p:ph type="title"/>
          </p:nvPr>
        </p:nvSpPr>
        <p:spPr/>
        <p:txBody>
          <a:bodyPr>
            <a:normAutofit/>
          </a:bodyPr>
          <a:lstStyle/>
          <a:p>
            <a:r>
              <a:rPr lang="nl-BE" sz="4000" dirty="0">
                <a:solidFill>
                  <a:srgbClr val="394393"/>
                </a:solidFill>
              </a:rPr>
              <a:t>Content according to the ISO 8100-2 structure</a:t>
            </a:r>
            <a:endParaRPr lang="de-DE" sz="4000" dirty="0"/>
          </a:p>
        </p:txBody>
      </p:sp>
    </p:spTree>
    <p:extLst>
      <p:ext uri="{BB962C8B-B14F-4D97-AF65-F5344CB8AC3E}">
        <p14:creationId xmlns:p14="http://schemas.microsoft.com/office/powerpoint/2010/main" val="22239739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5F08-8F04-8EF0-1F4A-6EDA6FA53229}"/>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5C1350A9-C98D-BB1B-6CEF-7EC303B76010}"/>
              </a:ext>
            </a:extLst>
          </p:cNvPr>
          <p:cNvSpPr txBox="1">
            <a:spLocks/>
          </p:cNvSpPr>
          <p:nvPr/>
        </p:nvSpPr>
        <p:spPr>
          <a:xfrm>
            <a:off x="724277" y="1171745"/>
            <a:ext cx="10905748"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600"/>
              </a:spcAft>
            </a:pPr>
            <a:endParaRPr lang="en-GB" sz="1600" dirty="0">
              <a:solidFill>
                <a:schemeClr val="tx1"/>
              </a:solidFill>
              <a:ea typeface="+mj-ea"/>
              <a:cs typeface="+mj-cs"/>
            </a:endParaRPr>
          </a:p>
        </p:txBody>
      </p:sp>
      <p:sp>
        <p:nvSpPr>
          <p:cNvPr id="17" name="Espace réservé du titre 1">
            <a:extLst>
              <a:ext uri="{FF2B5EF4-FFF2-40B4-BE49-F238E27FC236}">
                <a16:creationId xmlns:a16="http://schemas.microsoft.com/office/drawing/2014/main" id="{6CB75ED3-E0A3-C0CC-133D-3AB53420C509}"/>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dirty="0">
              <a:solidFill>
                <a:srgbClr val="394393"/>
              </a:solidFill>
            </a:endParaRPr>
          </a:p>
        </p:txBody>
      </p:sp>
      <p:sp>
        <p:nvSpPr>
          <p:cNvPr id="3" name="Textfeld 2">
            <a:extLst>
              <a:ext uri="{FF2B5EF4-FFF2-40B4-BE49-F238E27FC236}">
                <a16:creationId xmlns:a16="http://schemas.microsoft.com/office/drawing/2014/main" id="{B482FC2D-3627-F16C-C846-DE49B82F925F}"/>
              </a:ext>
            </a:extLst>
          </p:cNvPr>
          <p:cNvSpPr txBox="1"/>
          <p:nvPr/>
        </p:nvSpPr>
        <p:spPr>
          <a:xfrm>
            <a:off x="724277" y="1512145"/>
            <a:ext cx="10425684" cy="4204356"/>
          </a:xfrm>
          <a:prstGeom prst="rect">
            <a:avLst/>
          </a:prstGeom>
          <a:solidFill>
            <a:srgbClr val="FFFFFF"/>
          </a:solidFill>
        </p:spPr>
        <p:txBody>
          <a:bodyPr wrap="square">
            <a:spAutoFit/>
          </a:bodyPr>
          <a:lstStyle/>
          <a:p>
            <a:pPr>
              <a:lnSpc>
                <a:spcPct val="150000"/>
              </a:lnSpc>
              <a:buNone/>
            </a:pPr>
            <a:r>
              <a:rPr lang="en-GB" sz="1800" dirty="0">
                <a:effectLst/>
                <a:ea typeface="Aptos" panose="020B0004020202020204" pitchFamily="34" charset="0"/>
                <a:cs typeface="Aptos" panose="020B0004020202020204" pitchFamily="34" charset="0"/>
              </a:rPr>
              <a:t>ISO 8100-2 content changes for testing of lift components</a:t>
            </a:r>
          </a:p>
          <a:p>
            <a:pPr>
              <a:lnSpc>
                <a:spcPct val="150000"/>
              </a:lnSpc>
              <a:buNone/>
            </a:pPr>
            <a:endParaRPr lang="en-GB" sz="1800" dirty="0">
              <a:effectLst/>
              <a:ea typeface="Aptos" panose="020B0004020202020204" pitchFamily="34" charset="0"/>
              <a:cs typeface="Aptos" panose="020B0004020202020204" pitchFamily="34" charset="0"/>
            </a:endParaRPr>
          </a:p>
          <a:p>
            <a:pPr>
              <a:lnSpc>
                <a:spcPct val="150000"/>
              </a:lnSpc>
              <a:buNone/>
            </a:pPr>
            <a:r>
              <a:rPr lang="en-GB" sz="1800" dirty="0">
                <a:effectLst/>
                <a:ea typeface="Aptos" panose="020B0004020202020204" pitchFamily="34" charset="0"/>
                <a:cs typeface="Aptos" panose="020B0004020202020204" pitchFamily="34" charset="0"/>
              </a:rPr>
              <a:t>Reasons: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It is not possible to repeat legal obligations from for example the Lifts Directive 2014/33/EU.</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The standard can only specify product requirements and how to verify the product requirements.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Examinations and/or certifications are usually done by 3</a:t>
            </a:r>
            <a:r>
              <a:rPr lang="en-GB" sz="1800" baseline="30000" dirty="0">
                <a:effectLst/>
                <a:ea typeface="Aptos" panose="020B0004020202020204" pitchFamily="34" charset="0"/>
                <a:cs typeface="Aptos" panose="020B0004020202020204" pitchFamily="34" charset="0"/>
              </a:rPr>
              <a:t>rd </a:t>
            </a:r>
            <a:r>
              <a:rPr lang="en-GB" sz="1800" dirty="0">
                <a:effectLst/>
                <a:ea typeface="Aptos" panose="020B0004020202020204" pitchFamily="34" charset="0"/>
                <a:cs typeface="Aptos" panose="020B0004020202020204" pitchFamily="34" charset="0"/>
              </a:rPr>
              <a:t>parties. This was claimed to be misleading and therefore replaced with the wording verifications.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The instructions for safety components are not covered specifically in EN ISO 8100-1 as this is the lift standard. </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ISO 8100-2 covers the EHSR for safety component instructions.</a:t>
            </a:r>
          </a:p>
        </p:txBody>
      </p:sp>
      <p:sp>
        <p:nvSpPr>
          <p:cNvPr id="2" name="Titel 1">
            <a:extLst>
              <a:ext uri="{FF2B5EF4-FFF2-40B4-BE49-F238E27FC236}">
                <a16:creationId xmlns:a16="http://schemas.microsoft.com/office/drawing/2014/main" id="{20AF4EB9-AF74-9500-D29F-95CB36DFB9F6}"/>
              </a:ext>
            </a:extLst>
          </p:cNvPr>
          <p:cNvSpPr>
            <a:spLocks noGrp="1"/>
          </p:cNvSpPr>
          <p:nvPr>
            <p:ph type="title"/>
          </p:nvPr>
        </p:nvSpPr>
        <p:spPr/>
        <p:txBody>
          <a:bodyPr>
            <a:normAutofit/>
          </a:bodyPr>
          <a:lstStyle/>
          <a:p>
            <a:r>
              <a:rPr lang="nl-BE" sz="4000" dirty="0">
                <a:solidFill>
                  <a:srgbClr val="394393"/>
                </a:solidFill>
              </a:rPr>
              <a:t>Key editorial and content updates</a:t>
            </a:r>
            <a:endParaRPr lang="de-DE" sz="4000" dirty="0"/>
          </a:p>
        </p:txBody>
      </p:sp>
    </p:spTree>
    <p:extLst>
      <p:ext uri="{BB962C8B-B14F-4D97-AF65-F5344CB8AC3E}">
        <p14:creationId xmlns:p14="http://schemas.microsoft.com/office/powerpoint/2010/main" val="19256795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8" name="Espace réservé du titre 1">
            <a:extLst>
              <a:ext uri="{FF2B5EF4-FFF2-40B4-BE49-F238E27FC236}">
                <a16:creationId xmlns:a16="http://schemas.microsoft.com/office/drawing/2014/main" id="{835C7B81-D0D6-5B4A-8B76-7C8DE973D89D}"/>
              </a:ext>
            </a:extLst>
          </p:cNvPr>
          <p:cNvSpPr txBox="1">
            <a:spLocks/>
          </p:cNvSpPr>
          <p:nvPr/>
        </p:nvSpPr>
        <p:spPr>
          <a:xfrm>
            <a:off x="167139" y="130819"/>
            <a:ext cx="11785375"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rgbClr val="394393"/>
              </a:solidFill>
              <a:effectLst/>
              <a:uLnTx/>
              <a:uFillTx/>
              <a:latin typeface="Calibri"/>
              <a:ea typeface="+mj-ea"/>
              <a:cs typeface="+mj-cs"/>
            </a:endParaRPr>
          </a:p>
        </p:txBody>
      </p:sp>
      <p:sp>
        <p:nvSpPr>
          <p:cNvPr id="3" name="Titel 2">
            <a:extLst>
              <a:ext uri="{FF2B5EF4-FFF2-40B4-BE49-F238E27FC236}">
                <a16:creationId xmlns:a16="http://schemas.microsoft.com/office/drawing/2014/main" id="{6C2845DB-4D30-EEA9-8E2A-93E8CD634C71}"/>
              </a:ext>
            </a:extLst>
          </p:cNvPr>
          <p:cNvSpPr>
            <a:spLocks noGrp="1"/>
          </p:cNvSpPr>
          <p:nvPr>
            <p:ph type="title"/>
          </p:nvPr>
        </p:nvSpPr>
        <p:spPr/>
        <p:txBody>
          <a:bodyPr>
            <a:normAutofit/>
          </a:bodyPr>
          <a:lstStyle/>
          <a:p>
            <a:r>
              <a:rPr lang="nl-BE" sz="4000" dirty="0">
                <a:solidFill>
                  <a:srgbClr val="394393"/>
                </a:solidFill>
              </a:rPr>
              <a:t>ISO 8100-2 structure</a:t>
            </a:r>
            <a:endParaRPr lang="de-DE" sz="4000" dirty="0"/>
          </a:p>
        </p:txBody>
      </p:sp>
      <p:grpSp>
        <p:nvGrpSpPr>
          <p:cNvPr id="4" name="Gruppieren 3">
            <a:extLst>
              <a:ext uri="{FF2B5EF4-FFF2-40B4-BE49-F238E27FC236}">
                <a16:creationId xmlns:a16="http://schemas.microsoft.com/office/drawing/2014/main" id="{28B364CB-67EC-078B-8DFE-78B81D27372A}"/>
              </a:ext>
            </a:extLst>
          </p:cNvPr>
          <p:cNvGrpSpPr/>
          <p:nvPr/>
        </p:nvGrpSpPr>
        <p:grpSpPr>
          <a:xfrm>
            <a:off x="1497338" y="1127189"/>
            <a:ext cx="9197324" cy="4603623"/>
            <a:chOff x="1497338" y="1571647"/>
            <a:chExt cx="9197324" cy="4603623"/>
          </a:xfrm>
        </p:grpSpPr>
        <p:pic>
          <p:nvPicPr>
            <p:cNvPr id="5" name="Picture 1">
              <a:extLst>
                <a:ext uri="{FF2B5EF4-FFF2-40B4-BE49-F238E27FC236}">
                  <a16:creationId xmlns:a16="http://schemas.microsoft.com/office/drawing/2014/main" id="{A189BB87-F6F0-1C2E-7367-86F99BD5F556}"/>
                </a:ext>
              </a:extLst>
            </p:cNvPr>
            <p:cNvPicPr>
              <a:picLocks noChangeAspect="1"/>
            </p:cNvPicPr>
            <p:nvPr/>
          </p:nvPicPr>
          <p:blipFill>
            <a:blip r:embed="rId2"/>
            <a:stretch>
              <a:fillRect/>
            </a:stretch>
          </p:blipFill>
          <p:spPr>
            <a:xfrm>
              <a:off x="1497338" y="1571647"/>
              <a:ext cx="9197324" cy="4603623"/>
            </a:xfrm>
            <a:prstGeom prst="rect">
              <a:avLst/>
            </a:prstGeom>
          </p:spPr>
        </p:pic>
        <p:sp>
          <p:nvSpPr>
            <p:cNvPr id="6" name="Textfeld 5">
              <a:extLst>
                <a:ext uri="{FF2B5EF4-FFF2-40B4-BE49-F238E27FC236}">
                  <a16:creationId xmlns:a16="http://schemas.microsoft.com/office/drawing/2014/main" id="{6267046C-4914-2DEA-1B14-4F3FE5E23FC9}"/>
                </a:ext>
              </a:extLst>
            </p:cNvPr>
            <p:cNvSpPr txBox="1"/>
            <p:nvPr/>
          </p:nvSpPr>
          <p:spPr>
            <a:xfrm>
              <a:off x="5613119" y="1613744"/>
              <a:ext cx="1287495" cy="169277"/>
            </a:xfrm>
            <a:prstGeom prst="rect">
              <a:avLst/>
            </a:prstGeom>
            <a:solidFill>
              <a:srgbClr val="C0E6F5"/>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b="1" i="1" dirty="0"/>
                <a:t>EN ISO 8100-2:2026</a:t>
              </a:r>
            </a:p>
          </p:txBody>
        </p:sp>
      </p:grpSp>
    </p:spTree>
    <p:extLst>
      <p:ext uri="{BB962C8B-B14F-4D97-AF65-F5344CB8AC3E}">
        <p14:creationId xmlns:p14="http://schemas.microsoft.com/office/powerpoint/2010/main" val="92752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8" name="Espace réservé du titre 1">
            <a:extLst>
              <a:ext uri="{FF2B5EF4-FFF2-40B4-BE49-F238E27FC236}">
                <a16:creationId xmlns:a16="http://schemas.microsoft.com/office/drawing/2014/main" id="{835C7B81-D0D6-5B4A-8B76-7C8DE973D89D}"/>
              </a:ext>
            </a:extLst>
          </p:cNvPr>
          <p:cNvSpPr txBox="1">
            <a:spLocks/>
          </p:cNvSpPr>
          <p:nvPr/>
        </p:nvSpPr>
        <p:spPr>
          <a:xfrm>
            <a:off x="101822" y="261276"/>
            <a:ext cx="229325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4400" b="0" i="0" u="none" strike="noStrike" kern="1200" cap="none" spc="0" normalizeH="0" baseline="0" noProof="0" dirty="0">
                <a:ln>
                  <a:noFill/>
                </a:ln>
                <a:solidFill>
                  <a:srgbClr val="394393"/>
                </a:solidFill>
                <a:effectLst/>
                <a:uLnTx/>
                <a:uFillTx/>
                <a:latin typeface="Calibri"/>
                <a:ea typeface="+mj-ea"/>
                <a:cs typeface="+mj-cs"/>
              </a:rPr>
              <a:t>ISO 8100-1 structure</a:t>
            </a:r>
            <a:endParaRPr kumimoji="0" lang="fr-FR" sz="4400" b="0" i="0" u="none" strike="noStrike" kern="1200" cap="none" spc="0" normalizeH="0" baseline="0" noProof="0" dirty="0">
              <a:ln>
                <a:noFill/>
              </a:ln>
              <a:solidFill>
                <a:srgbClr val="394393"/>
              </a:solidFill>
              <a:effectLst/>
              <a:uLnTx/>
              <a:uFillTx/>
              <a:latin typeface="Calibri"/>
              <a:ea typeface="+mj-ea"/>
              <a:cs typeface="+mj-cs"/>
            </a:endParaRPr>
          </a:p>
        </p:txBody>
      </p:sp>
      <p:grpSp>
        <p:nvGrpSpPr>
          <p:cNvPr id="3" name="Gruppieren 2">
            <a:extLst>
              <a:ext uri="{FF2B5EF4-FFF2-40B4-BE49-F238E27FC236}">
                <a16:creationId xmlns:a16="http://schemas.microsoft.com/office/drawing/2014/main" id="{F2F8D8BD-C4F1-2600-38FD-C4B80DE568D7}"/>
              </a:ext>
            </a:extLst>
          </p:cNvPr>
          <p:cNvGrpSpPr/>
          <p:nvPr/>
        </p:nvGrpSpPr>
        <p:grpSpPr>
          <a:xfrm>
            <a:off x="2548236" y="261276"/>
            <a:ext cx="8507641" cy="5809425"/>
            <a:chOff x="2359064" y="601579"/>
            <a:chExt cx="8507641" cy="5809425"/>
          </a:xfrm>
        </p:grpSpPr>
        <p:pic>
          <p:nvPicPr>
            <p:cNvPr id="4" name="Picture 1">
              <a:extLst>
                <a:ext uri="{FF2B5EF4-FFF2-40B4-BE49-F238E27FC236}">
                  <a16:creationId xmlns:a16="http://schemas.microsoft.com/office/drawing/2014/main" id="{735ABFBE-54D9-EA21-42AD-4E2CCBDE8A5D}"/>
                </a:ext>
              </a:extLst>
            </p:cNvPr>
            <p:cNvPicPr>
              <a:picLocks noChangeAspect="1"/>
            </p:cNvPicPr>
            <p:nvPr/>
          </p:nvPicPr>
          <p:blipFill>
            <a:blip r:embed="rId2"/>
            <a:stretch>
              <a:fillRect/>
            </a:stretch>
          </p:blipFill>
          <p:spPr>
            <a:xfrm>
              <a:off x="2359064" y="601579"/>
              <a:ext cx="8507641" cy="5809425"/>
            </a:xfrm>
            <a:prstGeom prst="rect">
              <a:avLst/>
            </a:prstGeom>
          </p:spPr>
        </p:pic>
        <p:sp>
          <p:nvSpPr>
            <p:cNvPr id="5" name="Textfeld 5">
              <a:extLst>
                <a:ext uri="{FF2B5EF4-FFF2-40B4-BE49-F238E27FC236}">
                  <a16:creationId xmlns:a16="http://schemas.microsoft.com/office/drawing/2014/main" id="{72338A2F-91D1-F90E-82C3-E5BBBBEA155E}"/>
                </a:ext>
              </a:extLst>
            </p:cNvPr>
            <p:cNvSpPr txBox="1"/>
            <p:nvPr/>
          </p:nvSpPr>
          <p:spPr>
            <a:xfrm>
              <a:off x="6104186" y="642212"/>
              <a:ext cx="1287495" cy="153888"/>
            </a:xfrm>
            <a:prstGeom prst="rect">
              <a:avLst/>
            </a:prstGeom>
            <a:solidFill>
              <a:srgbClr val="C0E6F5"/>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b="1" i="1" dirty="0"/>
                <a:t>EN ISO 8100-1:2026</a:t>
              </a:r>
            </a:p>
          </p:txBody>
        </p:sp>
      </p:grpSp>
    </p:spTree>
    <p:extLst>
      <p:ext uri="{BB962C8B-B14F-4D97-AF65-F5344CB8AC3E}">
        <p14:creationId xmlns:p14="http://schemas.microsoft.com/office/powerpoint/2010/main" val="732739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36803" y="18948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609600" y="1674674"/>
            <a:ext cx="10646229" cy="2542363"/>
          </a:xfrm>
          <a:prstGeom prst="rect">
            <a:avLst/>
          </a:prstGeom>
          <a:noFill/>
        </p:spPr>
        <p:txBody>
          <a:bodyPr wrap="square">
            <a:spAutoFit/>
          </a:bodyPr>
          <a:lstStyle/>
          <a:p>
            <a:pPr marL="171450" lvl="1">
              <a:lnSpc>
                <a:spcPct val="150000"/>
              </a:lnSpc>
              <a:buClr>
                <a:srgbClr val="DC0000"/>
              </a:buClr>
            </a:pPr>
            <a:r>
              <a:rPr lang="en-US" b="1" i="1" dirty="0">
                <a:ea typeface="+mj-ea"/>
                <a:cs typeface="+mj-cs"/>
              </a:rPr>
              <a:t>ISO 8100-2 </a:t>
            </a:r>
            <a:r>
              <a:rPr lang="en-US" b="1" dirty="0">
                <a:ea typeface="+mj-ea"/>
                <a:cs typeface="+mj-cs"/>
              </a:rPr>
              <a:t>contains modified wording and changes that minimize room for interpretations</a:t>
            </a:r>
            <a:r>
              <a:rPr lang="en-US" dirty="0">
                <a:ea typeface="+mj-ea"/>
                <a:cs typeface="+mj-cs"/>
              </a:rPr>
              <a:t>, e.g.</a:t>
            </a:r>
          </a:p>
          <a:p>
            <a:pPr lvl="1" indent="-285750">
              <a:lnSpc>
                <a:spcPct val="150000"/>
              </a:lnSpc>
              <a:buClr>
                <a:srgbClr val="DC0000"/>
              </a:buClr>
              <a:buFont typeface="Arial" panose="020B0604020202020204" pitchFamily="34" charset="0"/>
              <a:buChar char="•"/>
            </a:pPr>
            <a:r>
              <a:rPr lang="en-US" dirty="0">
                <a:ea typeface="+mj-ea"/>
                <a:cs typeface="+mj-cs"/>
              </a:rPr>
              <a:t>Added </a:t>
            </a:r>
            <a:r>
              <a:rPr lang="en-US" i="1" dirty="0">
                <a:ea typeface="+mj-ea"/>
                <a:cs typeface="+mj-cs"/>
              </a:rPr>
              <a:t>“The static test and the dynamic test shall be carried out with the same test samples used in the endurance test.”, 4.2.1.2.1</a:t>
            </a:r>
          </a:p>
          <a:p>
            <a:pPr lvl="1" indent="-285750">
              <a:lnSpc>
                <a:spcPct val="150000"/>
              </a:lnSpc>
              <a:buClr>
                <a:srgbClr val="DC0000"/>
              </a:buClr>
              <a:buFont typeface="Arial" panose="020B0604020202020204" pitchFamily="34" charset="0"/>
              <a:buChar char="•"/>
            </a:pPr>
            <a:r>
              <a:rPr lang="en-US" dirty="0">
                <a:ea typeface="+mj-ea"/>
                <a:cs typeface="+mj-cs"/>
              </a:rPr>
              <a:t>During endurance test, test current needs to be double </a:t>
            </a:r>
            <a:r>
              <a:rPr lang="en-US" i="1" dirty="0">
                <a:ea typeface="+mj-ea"/>
                <a:cs typeface="+mj-cs"/>
              </a:rPr>
              <a:t>“of the locking device”, endurance test, </a:t>
            </a:r>
            <a:r>
              <a:rPr lang="en-US" i="1" dirty="0"/>
              <a:t>4.2.1.2.2</a:t>
            </a:r>
            <a:endParaRPr lang="en-US" i="1"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Test force </a:t>
            </a:r>
            <a:r>
              <a:rPr lang="en-US" i="1" dirty="0">
                <a:ea typeface="+mj-ea"/>
                <a:cs typeface="+mj-cs"/>
              </a:rPr>
              <a:t>“increasing progressively” </a:t>
            </a:r>
            <a:r>
              <a:rPr lang="en-US" dirty="0">
                <a:ea typeface="+mj-ea"/>
                <a:cs typeface="+mj-cs"/>
              </a:rPr>
              <a:t>is made clearer: </a:t>
            </a:r>
            <a:r>
              <a:rPr lang="en-US" i="1" dirty="0">
                <a:ea typeface="+mj-ea"/>
                <a:cs typeface="+mj-cs"/>
              </a:rPr>
              <a:t>“between 30 s to 60 s”, static test, 4.2.1.2.3</a:t>
            </a:r>
          </a:p>
          <a:p>
            <a:pPr lvl="1" indent="-285750">
              <a:lnSpc>
                <a:spcPct val="150000"/>
              </a:lnSpc>
              <a:buClr>
                <a:srgbClr val="DC0000"/>
              </a:buClr>
              <a:buFont typeface="Arial" panose="020B0604020202020204" pitchFamily="34" charset="0"/>
              <a:buChar char="•"/>
            </a:pPr>
            <a:r>
              <a:rPr lang="en-US" dirty="0">
                <a:ea typeface="+mj-ea"/>
                <a:cs typeface="+mj-cs"/>
              </a:rPr>
              <a:t>Measurable criteria has been added for mechanical tests , </a:t>
            </a:r>
            <a:r>
              <a:rPr lang="en-US" i="1" dirty="0">
                <a:ea typeface="+mj-ea"/>
                <a:cs typeface="+mj-cs"/>
              </a:rPr>
              <a:t>4.2.1.3</a:t>
            </a:r>
          </a:p>
        </p:txBody>
      </p:sp>
      <p:sp>
        <p:nvSpPr>
          <p:cNvPr id="2" name="Titel 1">
            <a:extLst>
              <a:ext uri="{FF2B5EF4-FFF2-40B4-BE49-F238E27FC236}">
                <a16:creationId xmlns:a16="http://schemas.microsoft.com/office/drawing/2014/main" id="{A2930ADC-C370-DDE2-3809-B90A12695E69}"/>
              </a:ext>
            </a:extLst>
          </p:cNvPr>
          <p:cNvSpPr>
            <a:spLocks noGrp="1"/>
          </p:cNvSpPr>
          <p:nvPr>
            <p:ph type="title"/>
          </p:nvPr>
        </p:nvSpPr>
        <p:spPr/>
        <p:txBody>
          <a:bodyPr>
            <a:normAutofit fontScale="90000"/>
          </a:bodyPr>
          <a:lstStyle/>
          <a:p>
            <a:r>
              <a:rPr lang="en-GB" sz="4000" dirty="0">
                <a:solidFill>
                  <a:srgbClr val="394393"/>
                </a:solidFill>
              </a:rPr>
              <a:t> ISO 8100-2 </a:t>
            </a:r>
            <a:br>
              <a:rPr lang="en-GB" sz="4000" dirty="0">
                <a:solidFill>
                  <a:srgbClr val="394393"/>
                </a:solidFill>
              </a:rPr>
            </a:br>
            <a:r>
              <a:rPr lang="en-GB" sz="4000" dirty="0">
                <a:solidFill>
                  <a:srgbClr val="394393"/>
                </a:solidFill>
              </a:rPr>
              <a:t>Landing doors and car doors</a:t>
            </a:r>
            <a:endParaRPr lang="de-DE" sz="4000" dirty="0"/>
          </a:p>
        </p:txBody>
      </p:sp>
    </p:spTree>
    <p:extLst>
      <p:ext uri="{BB962C8B-B14F-4D97-AF65-F5344CB8AC3E}">
        <p14:creationId xmlns:p14="http://schemas.microsoft.com/office/powerpoint/2010/main" val="27026374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184354"/>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3" name="Textfeld 18">
            <a:extLst>
              <a:ext uri="{FF2B5EF4-FFF2-40B4-BE49-F238E27FC236}">
                <a16:creationId xmlns:a16="http://schemas.microsoft.com/office/drawing/2014/main" id="{9C4A3779-11AE-4C9A-34DB-4548DA06A493}"/>
              </a:ext>
            </a:extLst>
          </p:cNvPr>
          <p:cNvSpPr txBox="1"/>
          <p:nvPr/>
        </p:nvSpPr>
        <p:spPr>
          <a:xfrm>
            <a:off x="609600" y="1824069"/>
            <a:ext cx="10703956" cy="1615827"/>
          </a:xfrm>
          <a:prstGeom prst="rect">
            <a:avLst/>
          </a:prstGeom>
          <a:noFill/>
        </p:spPr>
        <p:txBody>
          <a:bodyPr wrap="square">
            <a:spAutoFit/>
          </a:bodyPr>
          <a:lstStyle/>
          <a:p>
            <a:pPr marL="171450" lvl="1">
              <a:lnSpc>
                <a:spcPct val="150000"/>
              </a:lnSpc>
              <a:buClr>
                <a:srgbClr val="DC0000"/>
              </a:buClr>
            </a:pPr>
            <a:r>
              <a:rPr lang="en-US" b="1" dirty="0"/>
              <a:t>Verification of overspeed governors</a:t>
            </a:r>
          </a:p>
          <a:p>
            <a:pPr lvl="1" indent="-285750">
              <a:lnSpc>
                <a:spcPct val="150000"/>
              </a:lnSpc>
              <a:buClr>
                <a:srgbClr val="DC0000"/>
              </a:buClr>
              <a:buFont typeface="Arial" panose="020B0604020202020204" pitchFamily="34" charset="0"/>
              <a:buChar char="•"/>
            </a:pPr>
            <a:r>
              <a:rPr lang="en-US" dirty="0">
                <a:ea typeface="+mj-ea"/>
                <a:cs typeface="+mj-cs"/>
              </a:rPr>
              <a:t>For the free fall test the speed shall be recorded to determine the difference between adjusted speed and the speed when an actual free fall occurs, and the safety gear needs to operate, </a:t>
            </a:r>
            <a:r>
              <a:rPr lang="en-US" i="1" dirty="0">
                <a:ea typeface="+mj-ea"/>
                <a:cs typeface="+mj-cs"/>
              </a:rPr>
              <a:t>ISO 8100-2, 4.4.2.2.1 e)</a:t>
            </a:r>
          </a:p>
          <a:p>
            <a:pPr lvl="1" indent="-285750">
              <a:buClr>
                <a:srgbClr val="DC0000"/>
              </a:buClr>
              <a:buFont typeface="Arial" panose="020B0604020202020204" pitchFamily="34" charset="0"/>
              <a:buChar char="•"/>
            </a:pPr>
            <a:endParaRPr lang="en-US" i="1" dirty="0">
              <a:ea typeface="+mj-ea"/>
              <a:cs typeface="+mj-cs"/>
            </a:endParaRPr>
          </a:p>
        </p:txBody>
      </p:sp>
      <p:sp>
        <p:nvSpPr>
          <p:cNvPr id="2" name="Titel 1">
            <a:extLst>
              <a:ext uri="{FF2B5EF4-FFF2-40B4-BE49-F238E27FC236}">
                <a16:creationId xmlns:a16="http://schemas.microsoft.com/office/drawing/2014/main" id="{B755ADB9-619A-0E92-DECB-6C8E1E67698E}"/>
              </a:ext>
            </a:extLst>
          </p:cNvPr>
          <p:cNvSpPr>
            <a:spLocks noGrp="1"/>
          </p:cNvSpPr>
          <p:nvPr>
            <p:ph type="title"/>
          </p:nvPr>
        </p:nvSpPr>
        <p:spPr/>
        <p:txBody>
          <a:bodyPr>
            <a:normAutofit fontScale="90000"/>
          </a:bodyPr>
          <a:lstStyle/>
          <a:p>
            <a:br>
              <a:rPr lang="en-GB" dirty="0">
                <a:solidFill>
                  <a:srgbClr val="394393"/>
                </a:solidFill>
              </a:rPr>
            </a:br>
            <a:r>
              <a:rPr lang="en-GB" dirty="0">
                <a:solidFill>
                  <a:srgbClr val="394393"/>
                </a:solidFill>
              </a:rPr>
              <a:t> ISO 8100-2 </a:t>
            </a:r>
            <a:br>
              <a:rPr lang="en-GB" dirty="0">
                <a:solidFill>
                  <a:srgbClr val="394393"/>
                </a:solidFill>
              </a:rPr>
            </a:br>
            <a:r>
              <a:rPr lang="en-GB" dirty="0">
                <a:solidFill>
                  <a:srgbClr val="394393"/>
                </a:solidFill>
              </a:rPr>
              <a:t>Overspeed governors</a:t>
            </a:r>
            <a:endParaRPr lang="de-DE" dirty="0"/>
          </a:p>
        </p:txBody>
      </p:sp>
    </p:spTree>
    <p:extLst>
      <p:ext uri="{BB962C8B-B14F-4D97-AF65-F5344CB8AC3E}">
        <p14:creationId xmlns:p14="http://schemas.microsoft.com/office/powerpoint/2010/main" val="14781678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7B72-FA97-6846-5579-6386AC3CB0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7EBC9A-2397-D4A7-95D3-1059E337B4FC}"/>
              </a:ext>
            </a:extLst>
          </p:cNvPr>
          <p:cNvSpPr txBox="1"/>
          <p:nvPr/>
        </p:nvSpPr>
        <p:spPr>
          <a:xfrm>
            <a:off x="609600" y="1705737"/>
            <a:ext cx="10282026" cy="4619854"/>
          </a:xfrm>
          <a:prstGeom prst="rect">
            <a:avLst/>
          </a:prstGeom>
          <a:noFill/>
        </p:spPr>
        <p:txBody>
          <a:bodyPr wrap="square" lIns="91440" tIns="45720" rIns="91440" bIns="45720" anchor="t">
            <a:spAutoFit/>
          </a:bodyPr>
          <a:lstStyle/>
          <a:p>
            <a:pPr>
              <a:lnSpc>
                <a:spcPct val="150000"/>
              </a:lnSpc>
            </a:pPr>
            <a:r>
              <a:rPr lang="en-US" b="1" i="1" dirty="0"/>
              <a:t>4.6.1.2</a:t>
            </a:r>
            <a:r>
              <a:rPr lang="en-US" b="1" dirty="0"/>
              <a:t> Information for verification clarified</a:t>
            </a:r>
          </a:p>
          <a:p>
            <a:pPr lvl="1" indent="-285750">
              <a:lnSpc>
                <a:spcPct val="150000"/>
              </a:lnSpc>
              <a:buClr>
                <a:srgbClr val="DC0000"/>
              </a:buClr>
              <a:buFont typeface="Arial" panose="020B0604020202020204" pitchFamily="34" charset="0"/>
              <a:buChar char="•"/>
            </a:pPr>
            <a:r>
              <a:rPr lang="en-US" dirty="0">
                <a:ea typeface="+mj-ea"/>
                <a:cs typeface="+mj-cs"/>
              </a:rPr>
              <a:t>E.g. Method of failure analysis employed and documented results</a:t>
            </a:r>
          </a:p>
          <a:p>
            <a:pPr>
              <a:lnSpc>
                <a:spcPct val="150000"/>
              </a:lnSpc>
            </a:pPr>
            <a:r>
              <a:rPr lang="en-US" b="1" i="1" dirty="0"/>
              <a:t>4.6.3.1</a:t>
            </a:r>
            <a:r>
              <a:rPr lang="en-US" b="1" dirty="0"/>
              <a:t> Mechanical test requirements clarified (vibration and shocks)</a:t>
            </a:r>
          </a:p>
          <a:p>
            <a:pPr lvl="1" indent="-285750">
              <a:lnSpc>
                <a:spcPct val="150000"/>
              </a:lnSpc>
              <a:buClr>
                <a:srgbClr val="DC0000"/>
              </a:buClr>
              <a:buFont typeface="Arial" panose="020B0604020202020204" pitchFamily="34" charset="0"/>
              <a:buChar char="•"/>
            </a:pPr>
            <a:r>
              <a:rPr lang="en-US" dirty="0">
                <a:ea typeface="+mj-ea"/>
                <a:cs typeface="+mj-cs"/>
              </a:rPr>
              <a:t>E.g. number of shocks per each axis</a:t>
            </a:r>
          </a:p>
          <a:p>
            <a:pPr>
              <a:lnSpc>
                <a:spcPct val="150000"/>
              </a:lnSpc>
            </a:pPr>
            <a:r>
              <a:rPr lang="en-US" b="1" i="1" dirty="0"/>
              <a:t>4.6.3.2</a:t>
            </a:r>
            <a:r>
              <a:rPr lang="en-US" b="1" dirty="0"/>
              <a:t> Temperature test requirements clarified</a:t>
            </a:r>
          </a:p>
          <a:p>
            <a:pPr lvl="1" indent="-285750">
              <a:lnSpc>
                <a:spcPct val="150000"/>
              </a:lnSpc>
              <a:buClr>
                <a:srgbClr val="DC0000"/>
              </a:buClr>
              <a:buFont typeface="Arial" panose="020B0604020202020204" pitchFamily="34" charset="0"/>
              <a:buChar char="•"/>
            </a:pPr>
            <a:r>
              <a:rPr lang="en-US" dirty="0">
                <a:ea typeface="+mj-ea"/>
                <a:cs typeface="+mj-cs"/>
              </a:rPr>
              <a:t>E.g. number of test cycles stated clearer</a:t>
            </a:r>
          </a:p>
          <a:p>
            <a:pPr>
              <a:lnSpc>
                <a:spcPct val="150000"/>
              </a:lnSpc>
            </a:pPr>
            <a:r>
              <a:rPr lang="en-US" b="1" i="1" dirty="0"/>
              <a:t>4.6.3.3 / 4.6.3.4 </a:t>
            </a:r>
            <a:r>
              <a:rPr lang="en-US" b="1" dirty="0"/>
              <a:t>Failure analysis of safety circuit and SIL-rated circuit</a:t>
            </a:r>
          </a:p>
          <a:p>
            <a:pPr lvl="1" indent="-285750">
              <a:lnSpc>
                <a:spcPct val="150000"/>
              </a:lnSpc>
              <a:buClr>
                <a:srgbClr val="DC0000"/>
              </a:buClr>
              <a:buFont typeface="Arial" panose="020B0604020202020204" pitchFamily="34" charset="0"/>
              <a:buChar char="•"/>
            </a:pPr>
            <a:r>
              <a:rPr lang="en-US" dirty="0">
                <a:ea typeface="+mj-ea"/>
                <a:cs typeface="+mj-cs"/>
              </a:rPr>
              <a:t>New mandatory check of </a:t>
            </a:r>
            <a:r>
              <a:rPr lang="en-US" dirty="0" err="1">
                <a:ea typeface="+mj-ea"/>
                <a:cs typeface="+mj-cs"/>
              </a:rPr>
              <a:t>PFD</a:t>
            </a:r>
            <a:r>
              <a:rPr lang="en-US" baseline="-25000" dirty="0" err="1">
                <a:ea typeface="+mj-ea"/>
                <a:cs typeface="+mj-cs"/>
              </a:rPr>
              <a:t>avg</a:t>
            </a:r>
            <a:r>
              <a:rPr lang="en-US" baseline="-25000" dirty="0">
                <a:ea typeface="+mj-ea"/>
                <a:cs typeface="+mj-cs"/>
              </a:rPr>
              <a:t> </a:t>
            </a:r>
            <a:r>
              <a:rPr lang="en-US" dirty="0">
                <a:ea typeface="+mj-ea"/>
                <a:cs typeface="+mj-cs"/>
              </a:rPr>
              <a:t>and PFH calculations for SIL rated circuits</a:t>
            </a:r>
          </a:p>
          <a:p>
            <a:pPr>
              <a:lnSpc>
                <a:spcPct val="150000"/>
              </a:lnSpc>
            </a:pPr>
            <a:r>
              <a:rPr lang="en-US" b="1" dirty="0"/>
              <a:t>4.6.4 Instructions </a:t>
            </a:r>
          </a:p>
          <a:p>
            <a:pPr lvl="1" indent="-285750">
              <a:lnSpc>
                <a:spcPct val="150000"/>
              </a:lnSpc>
              <a:buClr>
                <a:srgbClr val="DC0000"/>
              </a:buClr>
              <a:buFont typeface="Arial" panose="020B0604020202020204" pitchFamily="34" charset="0"/>
              <a:buChar char="•"/>
            </a:pPr>
            <a:r>
              <a:rPr lang="en-US" dirty="0">
                <a:ea typeface="+mj-ea"/>
                <a:cs typeface="+mj-cs"/>
              </a:rPr>
              <a:t>Documentation requirements: must include verified technical data such as type , operation conditions, voltage and hardware/software identification</a:t>
            </a:r>
          </a:p>
        </p:txBody>
      </p:sp>
      <p:sp>
        <p:nvSpPr>
          <p:cNvPr id="3" name="Espace réservé du titre 1">
            <a:extLst>
              <a:ext uri="{FF2B5EF4-FFF2-40B4-BE49-F238E27FC236}">
                <a16:creationId xmlns:a16="http://schemas.microsoft.com/office/drawing/2014/main" id="{E3C3E3F0-D5B7-CBEB-C597-45F9B4AE16F7}"/>
              </a:ext>
            </a:extLst>
          </p:cNvPr>
          <p:cNvSpPr txBox="1">
            <a:spLocks/>
          </p:cNvSpPr>
          <p:nvPr/>
        </p:nvSpPr>
        <p:spPr>
          <a:xfrm>
            <a:off x="128337" y="171828"/>
            <a:ext cx="11935325"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3700" dirty="0">
              <a:solidFill>
                <a:srgbClr val="394393"/>
              </a:solidFill>
            </a:endParaRPr>
          </a:p>
        </p:txBody>
      </p:sp>
      <p:sp>
        <p:nvSpPr>
          <p:cNvPr id="4" name="Titel 3">
            <a:extLst>
              <a:ext uri="{FF2B5EF4-FFF2-40B4-BE49-F238E27FC236}">
                <a16:creationId xmlns:a16="http://schemas.microsoft.com/office/drawing/2014/main" id="{D786F80E-BACA-BA43-723F-51FAAD980648}"/>
              </a:ext>
            </a:extLst>
          </p:cNvPr>
          <p:cNvSpPr>
            <a:spLocks noGrp="1"/>
          </p:cNvSpPr>
          <p:nvPr>
            <p:ph type="title"/>
          </p:nvPr>
        </p:nvSpPr>
        <p:spPr/>
        <p:txBody>
          <a:bodyPr>
            <a:normAutofit fontScale="90000"/>
          </a:bodyPr>
          <a:lstStyle/>
          <a:p>
            <a:r>
              <a:rPr lang="en-GB" dirty="0">
                <a:solidFill>
                  <a:srgbClr val="394393"/>
                </a:solidFill>
              </a:rPr>
              <a:t> ISO 8100-2 </a:t>
            </a:r>
            <a:br>
              <a:rPr lang="en-GB" dirty="0">
                <a:solidFill>
                  <a:srgbClr val="394393"/>
                </a:solidFill>
              </a:rPr>
            </a:br>
            <a:r>
              <a:rPr lang="en-US" dirty="0">
                <a:solidFill>
                  <a:srgbClr val="394393"/>
                </a:solidFill>
              </a:rPr>
              <a:t> Verification of safety circuits and SIL-rated circuits</a:t>
            </a:r>
            <a:endParaRPr lang="de-DE" dirty="0"/>
          </a:p>
        </p:txBody>
      </p:sp>
    </p:spTree>
    <p:extLst>
      <p:ext uri="{BB962C8B-B14F-4D97-AF65-F5344CB8AC3E}">
        <p14:creationId xmlns:p14="http://schemas.microsoft.com/office/powerpoint/2010/main" val="1065417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34041"/>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2800"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266661" y="1438554"/>
            <a:ext cx="11011354" cy="4524315"/>
          </a:xfrm>
          <a:prstGeom prst="rect">
            <a:avLst/>
          </a:prstGeom>
          <a:noFill/>
        </p:spPr>
        <p:txBody>
          <a:bodyPr wrap="square">
            <a:spAutoFit/>
          </a:bodyPr>
          <a:lstStyle/>
          <a:p>
            <a:pPr marL="171450" lvl="1">
              <a:buClr>
                <a:srgbClr val="DC0000"/>
              </a:buClr>
            </a:pPr>
            <a:r>
              <a:rPr lang="en-US" b="1" i="1" dirty="0">
                <a:ea typeface="+mj-ea"/>
                <a:cs typeface="+mj-cs"/>
              </a:rPr>
              <a:t>4.7.1 General provisions</a:t>
            </a:r>
            <a:r>
              <a:rPr lang="en-US" dirty="0">
                <a:ea typeface="+mj-ea"/>
                <a:cs typeface="+mj-cs"/>
              </a:rPr>
              <a:t> has some changes, e.g.</a:t>
            </a:r>
          </a:p>
          <a:p>
            <a:pPr lvl="1" indent="-285750">
              <a:buClr>
                <a:srgbClr val="DC0000"/>
              </a:buClr>
              <a:buFont typeface="Arial" panose="020B0604020202020204" pitchFamily="34" charset="0"/>
              <a:buChar char="•"/>
            </a:pPr>
            <a:r>
              <a:rPr lang="en-US" dirty="0">
                <a:ea typeface="+mj-ea"/>
                <a:cs typeface="+mj-cs"/>
              </a:rPr>
              <a:t>Min. and max. masses, torques, etc. have been removed. Instead</a:t>
            </a:r>
            <a:r>
              <a:rPr lang="en-US" i="1" dirty="0">
                <a:ea typeface="+mj-ea"/>
                <a:cs typeface="+mj-cs"/>
              </a:rPr>
              <a:t>, ISO 8100-2 </a:t>
            </a:r>
            <a:r>
              <a:rPr lang="en-US" dirty="0">
                <a:ea typeface="+mj-ea"/>
                <a:cs typeface="+mj-cs"/>
              </a:rPr>
              <a:t>refers to </a:t>
            </a:r>
            <a:r>
              <a:rPr lang="en-US" i="1" dirty="0">
                <a:ea typeface="+mj-ea"/>
                <a:cs typeface="+mj-cs"/>
              </a:rPr>
              <a:t>4.7.3 Testing </a:t>
            </a:r>
          </a:p>
          <a:p>
            <a:pPr lvl="1" indent="-285750">
              <a:buClr>
                <a:srgbClr val="DC0000"/>
              </a:buClr>
              <a:buFont typeface="Arial" panose="020B0604020202020204" pitchFamily="34" charset="0"/>
              <a:buChar char="•"/>
            </a:pPr>
            <a:r>
              <a:rPr lang="en-US" dirty="0">
                <a:ea typeface="+mj-ea"/>
                <a:cs typeface="+mj-cs"/>
              </a:rPr>
              <a:t>List of documents has been removed. Instead, it is referred to </a:t>
            </a:r>
            <a:r>
              <a:rPr lang="en-US" i="1" dirty="0">
                <a:ea typeface="+mj-ea"/>
                <a:cs typeface="+mj-cs"/>
              </a:rPr>
              <a:t>4.7.4 Instructions</a:t>
            </a:r>
          </a:p>
          <a:p>
            <a:pPr marL="171450" lvl="1">
              <a:buClr>
                <a:srgbClr val="DC0000"/>
              </a:buClr>
            </a:pPr>
            <a:r>
              <a:rPr lang="en-US" b="1" i="1" dirty="0">
                <a:ea typeface="+mj-ea"/>
                <a:cs typeface="+mj-cs"/>
              </a:rPr>
              <a:t>4.7.3.2.1 General</a:t>
            </a:r>
            <a:r>
              <a:rPr lang="en-US" b="1" dirty="0">
                <a:ea typeface="+mj-ea"/>
                <a:cs typeface="+mj-cs"/>
              </a:rPr>
              <a:t>, defines specifically</a:t>
            </a:r>
          </a:p>
          <a:p>
            <a:pPr lvl="1" indent="-285750">
              <a:buClr>
                <a:srgbClr val="DC0000"/>
              </a:buClr>
              <a:buFont typeface="Arial" panose="020B0604020202020204" pitchFamily="34" charset="0"/>
              <a:buChar char="•"/>
            </a:pPr>
            <a:r>
              <a:rPr lang="en-US" dirty="0">
                <a:ea typeface="+mj-ea"/>
                <a:cs typeface="+mj-cs"/>
              </a:rPr>
              <a:t>“</a:t>
            </a:r>
            <a:r>
              <a:rPr lang="en-GB" i="1" dirty="0">
                <a:ea typeface="+mj-ea"/>
                <a:cs typeface="+mj-cs"/>
              </a:rPr>
              <a:t>The acceleration of the mass to reach the tripping speed shall not exceed 0,1 m/s</a:t>
            </a:r>
            <a:r>
              <a:rPr lang="en-GB" i="1" baseline="30000" dirty="0">
                <a:ea typeface="+mj-ea"/>
                <a:cs typeface="+mj-cs"/>
              </a:rPr>
              <a:t>2</a:t>
            </a:r>
            <a:r>
              <a:rPr lang="en-GB" dirty="0">
                <a:ea typeface="+mj-ea"/>
                <a:cs typeface="+mj-cs"/>
              </a:rPr>
              <a:t>”. (Note: requirement Is aligned with overspeed governor test, </a:t>
            </a:r>
            <a:r>
              <a:rPr lang="en-GB" i="1" dirty="0">
                <a:ea typeface="+mj-ea"/>
                <a:cs typeface="+mj-cs"/>
              </a:rPr>
              <a:t>ISO 8100-2, 4.4.2.2.2</a:t>
            </a:r>
            <a:endParaRPr lang="en-US" dirty="0">
              <a:ea typeface="+mj-ea"/>
              <a:cs typeface="+mj-cs"/>
            </a:endParaRPr>
          </a:p>
          <a:p>
            <a:pPr marL="171450" lvl="1">
              <a:buClr>
                <a:srgbClr val="DC0000"/>
              </a:buClr>
            </a:pPr>
            <a:r>
              <a:rPr lang="en-US" b="1" i="1" dirty="0">
                <a:ea typeface="+mj-ea"/>
                <a:cs typeface="+mj-cs"/>
              </a:rPr>
              <a:t>Speed reducing element</a:t>
            </a:r>
          </a:p>
          <a:p>
            <a:pPr lvl="1" indent="-285750">
              <a:buClr>
                <a:srgbClr val="DC0000"/>
              </a:buClr>
              <a:buFont typeface="Arial" panose="020B0604020202020204" pitchFamily="34" charset="0"/>
              <a:buChar char="•"/>
            </a:pPr>
            <a:r>
              <a:rPr lang="en-US" dirty="0">
                <a:ea typeface="+mj-ea"/>
                <a:cs typeface="+mj-cs"/>
              </a:rPr>
              <a:t>An absolute requirement on the retardation limit of </a:t>
            </a:r>
            <a:r>
              <a:rPr lang="en-GB" altLang="ja-JP" dirty="0">
                <a:ea typeface="+mj-ea"/>
                <a:cs typeface="+mj-cs"/>
              </a:rPr>
              <a:t>1,0 </a:t>
            </a:r>
            <a:r>
              <a:rPr lang="en-GB" altLang="ja-JP" dirty="0" err="1">
                <a:ea typeface="+mj-ea"/>
                <a:cs typeface="+mj-cs"/>
              </a:rPr>
              <a:t>g</a:t>
            </a:r>
            <a:r>
              <a:rPr lang="en-GB" altLang="ja-JP" baseline="-25000" dirty="0" err="1">
                <a:ea typeface="+mj-ea"/>
                <a:cs typeface="+mj-cs"/>
              </a:rPr>
              <a:t>n</a:t>
            </a:r>
            <a:r>
              <a:rPr lang="en-GB" altLang="ja-JP" dirty="0">
                <a:ea typeface="+mj-ea"/>
                <a:cs typeface="+mj-cs"/>
              </a:rPr>
              <a:t> is given in </a:t>
            </a:r>
            <a:r>
              <a:rPr lang="en-GB" altLang="ja-JP" i="1" dirty="0">
                <a:ea typeface="+mj-ea"/>
                <a:cs typeface="+mj-cs"/>
              </a:rPr>
              <a:t>ISO 8100-2, </a:t>
            </a:r>
            <a:r>
              <a:rPr lang="en-US" i="1" dirty="0">
                <a:ea typeface="+mj-ea"/>
                <a:cs typeface="+mj-cs"/>
              </a:rPr>
              <a:t>4.7.3.2.1</a:t>
            </a:r>
          </a:p>
          <a:p>
            <a:pPr lvl="1" indent="-285750">
              <a:buClr>
                <a:srgbClr val="DC0000"/>
              </a:buClr>
              <a:buFont typeface="Arial" panose="020B0604020202020204" pitchFamily="34" charset="0"/>
              <a:buChar char="•"/>
            </a:pPr>
            <a:r>
              <a:rPr lang="en-US" dirty="0">
                <a:ea typeface="+mj-ea"/>
                <a:cs typeface="+mj-cs"/>
              </a:rPr>
              <a:t>Clarified the number of tests required for verification of speed reducing elements (like safety gear) designed for</a:t>
            </a:r>
          </a:p>
          <a:p>
            <a:pPr lvl="2" indent="-285750">
              <a:buClr>
                <a:srgbClr val="DC0000"/>
              </a:buClr>
              <a:buFont typeface="Arial" panose="020B0604020202020204" pitchFamily="34" charset="0"/>
              <a:buChar char="•"/>
            </a:pPr>
            <a:r>
              <a:rPr lang="en-US" dirty="0">
                <a:ea typeface="+mj-ea"/>
                <a:cs typeface="+mj-cs"/>
              </a:rPr>
              <a:t>Single mass, ISO 8100-2, 4.7.3.2.2.2</a:t>
            </a:r>
          </a:p>
          <a:p>
            <a:pPr lvl="2" indent="-285750">
              <a:buClr>
                <a:srgbClr val="DC0000"/>
              </a:buClr>
              <a:buFont typeface="Arial" panose="020B0604020202020204" pitchFamily="34" charset="0"/>
              <a:buChar char="•"/>
            </a:pPr>
            <a:r>
              <a:rPr lang="en-US" dirty="0">
                <a:ea typeface="+mj-ea"/>
                <a:cs typeface="+mj-cs"/>
              </a:rPr>
              <a:t>Different masses, ISO 8100-2, </a:t>
            </a:r>
            <a:r>
              <a:rPr lang="en-US" i="1" dirty="0">
                <a:ea typeface="+mj-ea"/>
                <a:cs typeface="+mj-cs"/>
              </a:rPr>
              <a:t>4.7.3.2.2.3</a:t>
            </a:r>
          </a:p>
          <a:p>
            <a:pPr marL="171450" lvl="1">
              <a:buClr>
                <a:srgbClr val="DC0000"/>
              </a:buClr>
            </a:pPr>
            <a:r>
              <a:rPr lang="en-US" b="1" i="1" dirty="0">
                <a:ea typeface="+mj-ea"/>
                <a:cs typeface="+mj-cs"/>
              </a:rPr>
              <a:t>Speed monitoring element </a:t>
            </a:r>
            <a:r>
              <a:rPr lang="en-US" dirty="0">
                <a:ea typeface="+mj-ea"/>
                <a:cs typeface="+mj-cs"/>
              </a:rPr>
              <a:t>(in </a:t>
            </a:r>
            <a:r>
              <a:rPr lang="en-US" i="1" dirty="0">
                <a:ea typeface="+mj-ea"/>
                <a:cs typeface="+mj-cs"/>
              </a:rPr>
              <a:t>EN 81-50 </a:t>
            </a:r>
            <a:r>
              <a:rPr lang="en-US" dirty="0">
                <a:ea typeface="+mj-ea"/>
                <a:cs typeface="+mj-cs"/>
              </a:rPr>
              <a:t>called as “</a:t>
            </a:r>
            <a:r>
              <a:rPr lang="en-US" i="1" dirty="0">
                <a:ea typeface="+mj-ea"/>
                <a:cs typeface="+mj-cs"/>
              </a:rPr>
              <a:t>Overspeed monitoring device</a:t>
            </a:r>
            <a:r>
              <a:rPr lang="en-US" dirty="0">
                <a:ea typeface="+mj-ea"/>
                <a:cs typeface="+mj-cs"/>
              </a:rPr>
              <a:t>”)</a:t>
            </a:r>
          </a:p>
          <a:p>
            <a:pPr lvl="1" indent="-285750">
              <a:buClr>
                <a:srgbClr val="DC0000"/>
              </a:buClr>
              <a:buFont typeface="Arial" panose="020B0604020202020204" pitchFamily="34" charset="0"/>
              <a:buChar char="•"/>
            </a:pPr>
            <a:r>
              <a:rPr lang="en-US" dirty="0">
                <a:ea typeface="+mj-ea"/>
                <a:cs typeface="+mj-cs"/>
              </a:rPr>
              <a:t>Defined the specific number of tests to be carried out (“Twenty</a:t>
            </a:r>
            <a:r>
              <a:rPr lang="en-US" i="1" dirty="0">
                <a:ea typeface="+mj-ea"/>
                <a:cs typeface="+mj-cs"/>
              </a:rPr>
              <a:t> tests”</a:t>
            </a:r>
            <a:r>
              <a:rPr lang="en-US" dirty="0">
                <a:ea typeface="+mj-ea"/>
                <a:cs typeface="+mj-cs"/>
              </a:rPr>
              <a:t>), </a:t>
            </a:r>
            <a:r>
              <a:rPr lang="en-US" i="1" dirty="0">
                <a:ea typeface="+mj-ea"/>
                <a:cs typeface="+mj-cs"/>
              </a:rPr>
              <a:t>ISO 8100-2, 4.7.3.2.3.1</a:t>
            </a:r>
          </a:p>
          <a:p>
            <a:pPr marL="171450" lvl="1">
              <a:buClr>
                <a:srgbClr val="DC0000"/>
              </a:buClr>
            </a:pPr>
            <a:r>
              <a:rPr lang="en-US" b="1" i="1" dirty="0">
                <a:ea typeface="+mj-ea"/>
                <a:cs typeface="+mj-cs"/>
              </a:rPr>
              <a:t>4.7.3.3 Checking after the tests</a:t>
            </a:r>
          </a:p>
          <a:p>
            <a:pPr lvl="1" indent="-285750">
              <a:buClr>
                <a:srgbClr val="DC0000"/>
              </a:buClr>
              <a:buFont typeface="Arial" panose="020B0604020202020204" pitchFamily="34" charset="0"/>
              <a:buChar char="•"/>
            </a:pPr>
            <a:r>
              <a:rPr lang="en-US" dirty="0">
                <a:ea typeface="+mj-ea"/>
                <a:cs typeface="+mj-cs"/>
              </a:rPr>
              <a:t>A shorter description is provided: “</a:t>
            </a:r>
            <a:r>
              <a:rPr lang="en-US" i="1" dirty="0">
                <a:ea typeface="+mj-ea"/>
                <a:cs typeface="+mj-cs"/>
              </a:rPr>
              <a:t>After the tests, a visual check shall ascertain that no deterioration, except on replaceable friction components, which affects the operation of the safety gear has occurred</a:t>
            </a:r>
            <a:r>
              <a:rPr lang="en-US" dirty="0">
                <a:ea typeface="+mj-ea"/>
                <a:cs typeface="+mj-cs"/>
              </a:rPr>
              <a:t>.”</a:t>
            </a:r>
          </a:p>
        </p:txBody>
      </p:sp>
      <p:sp>
        <p:nvSpPr>
          <p:cNvPr id="3" name="Titel 2">
            <a:extLst>
              <a:ext uri="{FF2B5EF4-FFF2-40B4-BE49-F238E27FC236}">
                <a16:creationId xmlns:a16="http://schemas.microsoft.com/office/drawing/2014/main" id="{02EE77B9-86CF-58C2-4F54-27F3DFE7BFE8}"/>
              </a:ext>
            </a:extLst>
          </p:cNvPr>
          <p:cNvSpPr>
            <a:spLocks noGrp="1"/>
          </p:cNvSpPr>
          <p:nvPr>
            <p:ph type="title"/>
          </p:nvPr>
        </p:nvSpPr>
        <p:spPr/>
        <p:txBody>
          <a:bodyPr>
            <a:normAutofit fontScale="90000"/>
          </a:bodyPr>
          <a:lstStyle/>
          <a:p>
            <a:r>
              <a:rPr lang="en-GB" dirty="0">
                <a:solidFill>
                  <a:srgbClr val="394393"/>
                </a:solidFill>
              </a:rPr>
              <a:t>ISO 8100-2 - Verification of </a:t>
            </a:r>
            <a:r>
              <a:rPr lang="en-US" dirty="0">
                <a:solidFill>
                  <a:srgbClr val="394393"/>
                </a:solidFill>
              </a:rPr>
              <a:t>ascending car overspeed protection means (</a:t>
            </a:r>
            <a:r>
              <a:rPr lang="en-GB" dirty="0">
                <a:solidFill>
                  <a:srgbClr val="394393"/>
                </a:solidFill>
              </a:rPr>
              <a:t>ACOP)</a:t>
            </a:r>
            <a:endParaRPr lang="de-DE" dirty="0"/>
          </a:p>
        </p:txBody>
      </p:sp>
    </p:spTree>
    <p:extLst>
      <p:ext uri="{BB962C8B-B14F-4D97-AF65-F5344CB8AC3E}">
        <p14:creationId xmlns:p14="http://schemas.microsoft.com/office/powerpoint/2010/main" val="38605137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633617" y="126118"/>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4500"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548359" y="1621345"/>
            <a:ext cx="11095281" cy="4481355"/>
          </a:xfrm>
          <a:prstGeom prst="rect">
            <a:avLst/>
          </a:prstGeom>
          <a:noFill/>
        </p:spPr>
        <p:txBody>
          <a:bodyPr wrap="square">
            <a:spAutoFit/>
          </a:bodyPr>
          <a:lstStyle/>
          <a:p>
            <a:pPr marL="171450" lvl="1">
              <a:buClr>
                <a:srgbClr val="DC0000"/>
              </a:buClr>
            </a:pPr>
            <a:r>
              <a:rPr lang="en-US" b="1" i="1" dirty="0">
                <a:ea typeface="+mj-ea"/>
                <a:cs typeface="+mj-cs"/>
              </a:rPr>
              <a:t>Changes which</a:t>
            </a:r>
            <a:r>
              <a:rPr lang="en-US" b="1" dirty="0">
                <a:ea typeface="+mj-ea"/>
                <a:cs typeface="+mj-cs"/>
              </a:rPr>
              <a:t> simplify and clarify the requirements include, e.g.:</a:t>
            </a: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Removed key parameter limits that applicant needs to provide, like “minimum and maximum masses”, “force or torque or fluid pressure”, </a:t>
            </a:r>
            <a:r>
              <a:rPr lang="en-US" i="1" dirty="0">
                <a:ea typeface="+mj-ea"/>
                <a:cs typeface="+mj-cs"/>
              </a:rPr>
              <a:t>ISO 8100-2, 4.8.1</a:t>
            </a:r>
          </a:p>
          <a:p>
            <a:pPr lvl="1" indent="-285750">
              <a:lnSpc>
                <a:spcPct val="150000"/>
              </a:lnSpc>
              <a:buClr>
                <a:srgbClr val="DC0000"/>
              </a:buClr>
              <a:buFont typeface="Arial" panose="020B0604020202020204" pitchFamily="34" charset="0"/>
              <a:buChar char="•"/>
            </a:pPr>
            <a:r>
              <a:rPr lang="en-US" dirty="0">
                <a:ea typeface="+mj-ea"/>
                <a:cs typeface="+mj-cs"/>
              </a:rPr>
              <a:t>List of documents that shall be provided for the UCMP verification, is redefined and moved to a new clause </a:t>
            </a:r>
            <a:r>
              <a:rPr lang="en-US" i="1" dirty="0">
                <a:ea typeface="+mj-ea"/>
                <a:cs typeface="+mj-cs"/>
              </a:rPr>
              <a:t>“4.8.4 Instructions” </a:t>
            </a:r>
          </a:p>
          <a:p>
            <a:pPr lvl="1" indent="-285750">
              <a:lnSpc>
                <a:spcPct val="150000"/>
              </a:lnSpc>
              <a:buClr>
                <a:srgbClr val="DC0000"/>
              </a:buClr>
              <a:buFont typeface="Arial" panose="020B0604020202020204" pitchFamily="34" charset="0"/>
              <a:buChar char="•"/>
            </a:pPr>
            <a:r>
              <a:rPr lang="en-US" dirty="0">
                <a:ea typeface="+mj-ea"/>
                <a:cs typeface="+mj-cs"/>
              </a:rPr>
              <a:t>Testing measurement of </a:t>
            </a:r>
            <a:r>
              <a:rPr lang="en-US" i="1" dirty="0">
                <a:ea typeface="+mj-ea"/>
                <a:cs typeface="+mj-cs"/>
              </a:rPr>
              <a:t>“the average retardation” </a:t>
            </a:r>
            <a:r>
              <a:rPr lang="en-US" dirty="0">
                <a:ea typeface="+mj-ea"/>
                <a:cs typeface="+mj-cs"/>
              </a:rPr>
              <a:t>is redefined as just </a:t>
            </a:r>
            <a:r>
              <a:rPr lang="en-US" i="1" dirty="0">
                <a:ea typeface="+mj-ea"/>
                <a:cs typeface="+mj-cs"/>
              </a:rPr>
              <a:t>“the retardation”, </a:t>
            </a:r>
            <a:r>
              <a:rPr lang="en-US" dirty="0">
                <a:ea typeface="+mj-ea"/>
                <a:cs typeface="+mj-cs"/>
              </a:rPr>
              <a:t>to clarify that the measurement is made on the retardation itself and not based on a collected set of measurements, </a:t>
            </a:r>
            <a:r>
              <a:rPr lang="en-US" i="1" dirty="0"/>
              <a:t>ISO 8100-2, </a:t>
            </a:r>
            <a:r>
              <a:rPr lang="en-US" i="1" dirty="0">
                <a:ea typeface="+mj-ea"/>
                <a:cs typeface="+mj-cs"/>
              </a:rPr>
              <a:t>4.8.3.1</a:t>
            </a:r>
          </a:p>
          <a:p>
            <a:pPr lvl="1" indent="-285750">
              <a:lnSpc>
                <a:spcPct val="150000"/>
              </a:lnSpc>
              <a:buClr>
                <a:srgbClr val="DC0000"/>
              </a:buClr>
              <a:buFont typeface="Arial" panose="020B0604020202020204" pitchFamily="34" charset="0"/>
              <a:buChar char="•"/>
            </a:pPr>
            <a:r>
              <a:rPr lang="en-US" i="1" dirty="0">
                <a:ea typeface="+mj-ea"/>
                <a:cs typeface="+mj-cs"/>
              </a:rPr>
              <a:t>4.8.3.3 Checking after the tests</a:t>
            </a:r>
          </a:p>
          <a:p>
            <a:pPr lvl="2" indent="-285750">
              <a:lnSpc>
                <a:spcPct val="150000"/>
              </a:lnSpc>
              <a:buClr>
                <a:srgbClr val="DC0000"/>
              </a:buClr>
              <a:buFont typeface="Arial" panose="020B0604020202020204" pitchFamily="34" charset="0"/>
              <a:buChar char="•"/>
            </a:pPr>
            <a:r>
              <a:rPr lang="en-US" dirty="0">
                <a:ea typeface="+mj-ea"/>
                <a:cs typeface="+mj-cs"/>
              </a:rPr>
              <a:t>A shorter description is provided: </a:t>
            </a:r>
            <a:r>
              <a:rPr lang="en-US" i="1" dirty="0">
                <a:ea typeface="+mj-ea"/>
                <a:cs typeface="+mj-cs"/>
              </a:rPr>
              <a:t>“After the tests, a visual check shall ascertain that no deterioration, except on replaceable friction components, which affects the operation of the safety gear has occurred.”</a:t>
            </a:r>
          </a:p>
        </p:txBody>
      </p:sp>
      <p:sp>
        <p:nvSpPr>
          <p:cNvPr id="2" name="Titel 1">
            <a:extLst>
              <a:ext uri="{FF2B5EF4-FFF2-40B4-BE49-F238E27FC236}">
                <a16:creationId xmlns:a16="http://schemas.microsoft.com/office/drawing/2014/main" id="{A65E7B7C-DF9C-435A-1F48-BC92A74859B7}"/>
              </a:ext>
            </a:extLst>
          </p:cNvPr>
          <p:cNvSpPr>
            <a:spLocks noGrp="1"/>
          </p:cNvSpPr>
          <p:nvPr>
            <p:ph type="title"/>
          </p:nvPr>
        </p:nvSpPr>
        <p:spPr>
          <a:xfrm>
            <a:off x="609600" y="274638"/>
            <a:ext cx="11095280" cy="1096556"/>
          </a:xfrm>
        </p:spPr>
        <p:txBody>
          <a:bodyPr>
            <a:normAutofit fontScale="90000"/>
          </a:bodyPr>
          <a:lstStyle/>
          <a:p>
            <a:r>
              <a:rPr lang="en-GB" dirty="0">
                <a:solidFill>
                  <a:srgbClr val="394393"/>
                </a:solidFill>
              </a:rPr>
              <a:t>ISO 8100-2 - Verification of </a:t>
            </a:r>
            <a:r>
              <a:rPr lang="en-US" dirty="0">
                <a:solidFill>
                  <a:srgbClr val="394393"/>
                </a:solidFill>
              </a:rPr>
              <a:t>unintended car movement protection means (</a:t>
            </a:r>
            <a:r>
              <a:rPr lang="en-GB" dirty="0">
                <a:solidFill>
                  <a:srgbClr val="394393"/>
                </a:solidFill>
              </a:rPr>
              <a:t>UCMP)</a:t>
            </a:r>
            <a:endParaRPr lang="de-DE" dirty="0"/>
          </a:p>
        </p:txBody>
      </p:sp>
    </p:spTree>
    <p:extLst>
      <p:ext uri="{BB962C8B-B14F-4D97-AF65-F5344CB8AC3E}">
        <p14:creationId xmlns:p14="http://schemas.microsoft.com/office/powerpoint/2010/main" val="38239231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112487"/>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440050"/>
            <a:ext cx="10678702" cy="4619854"/>
          </a:xfrm>
          <a:prstGeom prst="rect">
            <a:avLst/>
          </a:prstGeom>
          <a:noFill/>
        </p:spPr>
        <p:txBody>
          <a:bodyPr wrap="square">
            <a:spAutoFit/>
          </a:bodyPr>
          <a:lstStyle/>
          <a:p>
            <a:pPr marL="171450" lvl="1">
              <a:lnSpc>
                <a:spcPct val="150000"/>
              </a:lnSpc>
              <a:buClr>
                <a:srgbClr val="DC0000"/>
              </a:buClr>
            </a:pPr>
            <a:r>
              <a:rPr lang="en-US" b="1" dirty="0">
                <a:ea typeface="+mj-ea"/>
                <a:cs typeface="+mj-cs"/>
              </a:rPr>
              <a:t>Formulae corrected</a:t>
            </a:r>
          </a:p>
          <a:p>
            <a:pPr lvl="2" indent="-285750">
              <a:lnSpc>
                <a:spcPct val="150000"/>
              </a:lnSpc>
              <a:buClr>
                <a:srgbClr val="DC0000"/>
              </a:buClr>
              <a:buFont typeface="Arial" panose="020B0604020202020204" pitchFamily="34" charset="0"/>
              <a:buChar char="•"/>
            </a:pPr>
            <a:r>
              <a:rPr lang="en-US" dirty="0">
                <a:ea typeface="+mj-ea"/>
                <a:cs typeface="+mj-cs"/>
              </a:rPr>
              <a:t> Omega </a:t>
            </a:r>
            <a:r>
              <a:rPr lang="el-GR" dirty="0">
                <a:ea typeface="+mj-ea"/>
                <a:cs typeface="+mj-cs"/>
              </a:rPr>
              <a:t>ω</a:t>
            </a:r>
            <a:r>
              <a:rPr lang="en-US" dirty="0">
                <a:ea typeface="+mj-ea"/>
                <a:cs typeface="+mj-cs"/>
              </a:rPr>
              <a:t> value was added to some buckling formulae of </a:t>
            </a:r>
            <a:r>
              <a:rPr lang="en-US" i="1" dirty="0">
                <a:ea typeface="+mj-ea"/>
                <a:cs typeface="+mj-cs"/>
              </a:rPr>
              <a:t>Annex B</a:t>
            </a:r>
          </a:p>
          <a:p>
            <a:pPr marL="171450" lvl="1">
              <a:lnSpc>
                <a:spcPct val="150000"/>
              </a:lnSpc>
              <a:buClr>
                <a:srgbClr val="DC0000"/>
              </a:buClr>
            </a:pPr>
            <a:r>
              <a:rPr lang="en-US" b="1" dirty="0">
                <a:ea typeface="+mj-ea"/>
                <a:cs typeface="+mj-cs"/>
              </a:rPr>
              <a:t>Combined stress calculation completed in ISO 8100-2, </a:t>
            </a:r>
            <a:r>
              <a:rPr lang="en-US" b="1" i="1" dirty="0">
                <a:ea typeface="+mj-ea"/>
                <a:cs typeface="+mj-cs"/>
              </a:rPr>
              <a:t>Annex B </a:t>
            </a:r>
            <a:r>
              <a:rPr lang="en-US" b="1" dirty="0">
                <a:ea typeface="+mj-ea"/>
                <a:cs typeface="+mj-cs"/>
              </a:rPr>
              <a:t>(</a:t>
            </a:r>
            <a:r>
              <a:rPr lang="en-US" b="1" i="1" dirty="0">
                <a:ea typeface="+mj-ea"/>
                <a:cs typeface="+mj-cs"/>
              </a:rPr>
              <a:t>4.10.1</a:t>
            </a:r>
            <a:r>
              <a:rPr lang="en-US" b="1" dirty="0">
                <a:ea typeface="+mj-ea"/>
                <a:cs typeface="+mj-cs"/>
              </a:rPr>
              <a:t>)</a:t>
            </a:r>
          </a:p>
          <a:p>
            <a:pPr lvl="2" indent="-285750">
              <a:lnSpc>
                <a:spcPct val="150000"/>
              </a:lnSpc>
              <a:buClr>
                <a:srgbClr val="DC0000"/>
              </a:buClr>
              <a:buFont typeface="Arial" panose="020B0604020202020204" pitchFamily="34" charset="0"/>
              <a:buChar char="•"/>
            </a:pPr>
            <a:r>
              <a:rPr lang="en-US" dirty="0">
                <a:ea typeface="+mj-ea"/>
                <a:cs typeface="+mj-cs"/>
              </a:rPr>
              <a:t>Combined bending</a:t>
            </a:r>
          </a:p>
          <a:p>
            <a:pPr lvl="2" indent="-285750">
              <a:lnSpc>
                <a:spcPct val="150000"/>
              </a:lnSpc>
              <a:buClr>
                <a:srgbClr val="DC0000"/>
              </a:buClr>
              <a:buFont typeface="Arial" panose="020B0604020202020204" pitchFamily="34" charset="0"/>
              <a:buChar char="•"/>
            </a:pPr>
            <a:r>
              <a:rPr lang="en-US" dirty="0">
                <a:ea typeface="+mj-ea"/>
                <a:cs typeface="+mj-cs"/>
              </a:rPr>
              <a:t>Combined bending + compression/tension </a:t>
            </a:r>
          </a:p>
          <a:p>
            <a:pPr lvl="2" indent="-285750">
              <a:lnSpc>
                <a:spcPct val="150000"/>
              </a:lnSpc>
              <a:buClr>
                <a:srgbClr val="DC0000"/>
              </a:buClr>
              <a:buFont typeface="Arial" panose="020B0604020202020204" pitchFamily="34" charset="0"/>
              <a:buChar char="•"/>
            </a:pPr>
            <a:r>
              <a:rPr lang="en-US" dirty="0">
                <a:ea typeface="+mj-ea"/>
                <a:cs typeface="+mj-cs"/>
              </a:rPr>
              <a:t>Combined bending + buckling</a:t>
            </a:r>
          </a:p>
          <a:p>
            <a:pPr marL="171450" lvl="1">
              <a:lnSpc>
                <a:spcPct val="150000"/>
              </a:lnSpc>
              <a:buClr>
                <a:srgbClr val="DC0000"/>
              </a:buClr>
            </a:pPr>
            <a:r>
              <a:rPr lang="en-US" b="1" dirty="0">
                <a:ea typeface="+mj-ea"/>
                <a:cs typeface="+mj-cs"/>
              </a:rPr>
              <a:t>Calculation methods harmonized</a:t>
            </a:r>
            <a:endParaRPr lang="en-US" dirty="0">
              <a:ea typeface="+mj-ea"/>
              <a:cs typeface="+mj-cs"/>
            </a:endParaRPr>
          </a:p>
          <a:p>
            <a:pPr lvl="2" indent="-285750">
              <a:lnSpc>
                <a:spcPct val="150000"/>
              </a:lnSpc>
              <a:buClr>
                <a:srgbClr val="DC0000"/>
              </a:buClr>
              <a:buFont typeface="Arial" panose="020B0604020202020204" pitchFamily="34" charset="0"/>
              <a:buChar char="•"/>
            </a:pPr>
            <a:r>
              <a:rPr lang="en-US" dirty="0">
                <a:ea typeface="+mj-ea"/>
                <a:cs typeface="+mj-cs"/>
              </a:rPr>
              <a:t>All methods (analytical or alternative, e.g. FEM) must use the same boundary conditions</a:t>
            </a:r>
          </a:p>
          <a:p>
            <a:pPr lvl="2" indent="-285750">
              <a:lnSpc>
                <a:spcPct val="150000"/>
              </a:lnSpc>
              <a:buClr>
                <a:srgbClr val="DC0000"/>
              </a:buClr>
              <a:buFont typeface="Arial" panose="020B0604020202020204" pitchFamily="34" charset="0"/>
              <a:buChar char="•"/>
            </a:pPr>
            <a:r>
              <a:rPr kumimoji="0" lang="nl-NL" i="0" u="none" strike="noStrike" kern="1200" cap="none" spc="0" normalizeH="0" baseline="0" noProof="0" dirty="0">
                <a:ln>
                  <a:noFill/>
                </a:ln>
                <a:solidFill>
                  <a:prstClr val="black"/>
                </a:solidFill>
                <a:effectLst/>
                <a:uLnTx/>
                <a:uFillTx/>
                <a:ea typeface="+mn-ea"/>
                <a:cs typeface="+mn-cs"/>
              </a:rPr>
              <a:t>k</a:t>
            </a:r>
            <a:r>
              <a:rPr kumimoji="0" lang="nl-NL" i="0" u="none" strike="noStrike" kern="1200" cap="none" spc="0" normalizeH="0" baseline="-25000" noProof="0" dirty="0">
                <a:ln>
                  <a:noFill/>
                </a:ln>
                <a:solidFill>
                  <a:prstClr val="black"/>
                </a:solidFill>
                <a:effectLst/>
                <a:uLnTx/>
                <a:uFillTx/>
                <a:ea typeface="+mn-ea"/>
                <a:cs typeface="+mn-cs"/>
              </a:rPr>
              <a:t>3</a:t>
            </a:r>
            <a:r>
              <a:rPr kumimoji="0" lang="nl-NL" i="0" u="none" strike="noStrike" kern="1200" cap="none" spc="0" normalizeH="0" baseline="0" noProof="0" dirty="0">
                <a:ln>
                  <a:noFill/>
                </a:ln>
                <a:solidFill>
                  <a:prstClr val="black"/>
                </a:solidFill>
                <a:effectLst/>
                <a:uLnTx/>
                <a:uFillTx/>
                <a:ea typeface="+mn-ea"/>
                <a:cs typeface="+mn-cs"/>
              </a:rPr>
              <a:t> · M</a:t>
            </a:r>
            <a:r>
              <a:rPr kumimoji="0" lang="nl-NL" i="0" u="none" strike="noStrike" kern="1200" cap="none" spc="0" normalizeH="0" baseline="-25000" noProof="0" dirty="0">
                <a:ln>
                  <a:noFill/>
                </a:ln>
                <a:solidFill>
                  <a:prstClr val="black"/>
                </a:solidFill>
                <a:effectLst/>
                <a:uLnTx/>
                <a:uFillTx/>
                <a:ea typeface="+mn-ea"/>
                <a:cs typeface="+mn-cs"/>
              </a:rPr>
              <a:t>aux</a:t>
            </a:r>
            <a:r>
              <a:rPr kumimoji="0" lang="nl-NL" i="0" u="none" strike="noStrike" kern="1200" cap="none" spc="0" normalizeH="0" baseline="0" noProof="0" dirty="0">
                <a:ln>
                  <a:noFill/>
                </a:ln>
                <a:solidFill>
                  <a:prstClr val="black"/>
                </a:solidFill>
                <a:effectLst/>
                <a:uLnTx/>
                <a:uFillTx/>
                <a:ea typeface="+mn-ea"/>
                <a:cs typeface="+mn-cs"/>
              </a:rPr>
              <a:t>  replaced with F</a:t>
            </a:r>
            <a:r>
              <a:rPr kumimoji="0" lang="nl-NL" i="0" u="none" strike="noStrike" kern="1200" cap="none" spc="0" normalizeH="0" baseline="-25000" noProof="0" dirty="0">
                <a:ln>
                  <a:noFill/>
                </a:ln>
                <a:solidFill>
                  <a:prstClr val="black"/>
                </a:solidFill>
                <a:effectLst/>
                <a:uLnTx/>
                <a:uFillTx/>
                <a:ea typeface="+mn-ea"/>
                <a:cs typeface="+mn-cs"/>
              </a:rPr>
              <a:t>aux</a:t>
            </a:r>
            <a:r>
              <a:rPr lang="en-US" dirty="0">
                <a:ea typeface="+mj-ea"/>
                <a:cs typeface="+mj-cs"/>
              </a:rPr>
              <a:t> (aligned with </a:t>
            </a:r>
            <a:r>
              <a:rPr lang="en-US" i="1" dirty="0">
                <a:ea typeface="+mj-ea"/>
                <a:cs typeface="+mj-cs"/>
              </a:rPr>
              <a:t>ISO 8100-1</a:t>
            </a:r>
            <a:r>
              <a:rPr lang="en-US" dirty="0">
                <a:ea typeface="+mj-ea"/>
                <a:cs typeface="+mj-cs"/>
              </a:rPr>
              <a:t>)</a:t>
            </a:r>
          </a:p>
          <a:p>
            <a:pPr marL="171450" lvl="1">
              <a:lnSpc>
                <a:spcPct val="150000"/>
              </a:lnSpc>
              <a:buClr>
                <a:srgbClr val="DC0000"/>
              </a:buClr>
            </a:pPr>
            <a:r>
              <a:rPr lang="en-US" b="1" dirty="0">
                <a:ea typeface="+mj-ea"/>
                <a:cs typeface="+mj-cs"/>
              </a:rPr>
              <a:t>Annex B</a:t>
            </a:r>
          </a:p>
          <a:p>
            <a:pPr lvl="2" indent="-285750">
              <a:lnSpc>
                <a:spcPct val="150000"/>
              </a:lnSpc>
              <a:buClr>
                <a:srgbClr val="DC0000"/>
              </a:buClr>
              <a:buFont typeface="Arial" panose="020B0604020202020204" pitchFamily="34" charset="0"/>
              <a:buChar char="•"/>
            </a:pPr>
            <a:r>
              <a:rPr lang="en-US" dirty="0">
                <a:ea typeface="+mj-ea"/>
                <a:cs typeface="+mj-cs"/>
              </a:rPr>
              <a:t>Clarifies that example does </a:t>
            </a:r>
            <a:r>
              <a:rPr lang="en-US" u="sng" dirty="0">
                <a:ea typeface="+mj-ea"/>
                <a:cs typeface="+mj-cs"/>
              </a:rPr>
              <a:t>not</a:t>
            </a:r>
            <a:r>
              <a:rPr lang="en-US" dirty="0">
                <a:ea typeface="+mj-ea"/>
                <a:cs typeface="+mj-cs"/>
              </a:rPr>
              <a:t> include all the load scenarios (e.g. buffer impact, bouncing scenarios)</a:t>
            </a:r>
            <a:endParaRPr lang="en-US" i="1" dirty="0">
              <a:ea typeface="+mj-ea"/>
              <a:cs typeface="+mj-cs"/>
            </a:endParaRPr>
          </a:p>
        </p:txBody>
      </p:sp>
      <p:pic>
        <p:nvPicPr>
          <p:cNvPr id="2" name="Picture 1">
            <a:extLst>
              <a:ext uri="{FF2B5EF4-FFF2-40B4-BE49-F238E27FC236}">
                <a16:creationId xmlns:a16="http://schemas.microsoft.com/office/drawing/2014/main" id="{3F278097-C744-CEC7-38D2-34C4F4CB18E0}"/>
              </a:ext>
            </a:extLst>
          </p:cNvPr>
          <p:cNvPicPr>
            <a:picLocks noChangeAspect="1"/>
          </p:cNvPicPr>
          <p:nvPr/>
        </p:nvPicPr>
        <p:blipFill>
          <a:blip r:embed="rId2"/>
          <a:stretch>
            <a:fillRect/>
          </a:stretch>
        </p:blipFill>
        <p:spPr>
          <a:xfrm>
            <a:off x="8893743" y="1601637"/>
            <a:ext cx="3066554" cy="2091109"/>
          </a:xfrm>
          <a:prstGeom prst="rect">
            <a:avLst/>
          </a:prstGeom>
        </p:spPr>
      </p:pic>
      <p:sp>
        <p:nvSpPr>
          <p:cNvPr id="3" name="Titel 2">
            <a:extLst>
              <a:ext uri="{FF2B5EF4-FFF2-40B4-BE49-F238E27FC236}">
                <a16:creationId xmlns:a16="http://schemas.microsoft.com/office/drawing/2014/main" id="{56736897-69D3-F936-8259-3B622D5BEE92}"/>
              </a:ext>
            </a:extLst>
          </p:cNvPr>
          <p:cNvSpPr>
            <a:spLocks noGrp="1"/>
          </p:cNvSpPr>
          <p:nvPr>
            <p:ph type="title"/>
          </p:nvPr>
        </p:nvSpPr>
        <p:spPr/>
        <p:txBody>
          <a:bodyPr>
            <a:normAutofit fontScale="90000"/>
          </a:bodyPr>
          <a:lstStyle/>
          <a:p>
            <a:r>
              <a:rPr lang="en-GB" dirty="0">
                <a:solidFill>
                  <a:srgbClr val="394393"/>
                </a:solidFill>
              </a:rPr>
              <a:t>ISO 8100-2 </a:t>
            </a:r>
            <a:br>
              <a:rPr lang="en-GB" dirty="0">
                <a:solidFill>
                  <a:srgbClr val="394393"/>
                </a:solidFill>
              </a:rPr>
            </a:br>
            <a:r>
              <a:rPr lang="en-GB" dirty="0">
                <a:solidFill>
                  <a:srgbClr val="394393"/>
                </a:solidFill>
              </a:rPr>
              <a:t>Guide Rail Calculations </a:t>
            </a:r>
            <a:endParaRPr lang="de-DE" dirty="0"/>
          </a:p>
        </p:txBody>
      </p:sp>
    </p:spTree>
    <p:extLst>
      <p:ext uri="{BB962C8B-B14F-4D97-AF65-F5344CB8AC3E}">
        <p14:creationId xmlns:p14="http://schemas.microsoft.com/office/powerpoint/2010/main" val="3452051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978122"/>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ISO 8100-2  - Suspension means</a:t>
            </a:r>
          </a:p>
        </p:txBody>
      </p:sp>
      <p:sp>
        <p:nvSpPr>
          <p:cNvPr id="20" name="Textfeld 18">
            <a:extLst>
              <a:ext uri="{FF2B5EF4-FFF2-40B4-BE49-F238E27FC236}">
                <a16:creationId xmlns:a16="http://schemas.microsoft.com/office/drawing/2014/main" id="{5B56B7EF-B1BA-B5E2-8097-E7DDA44DCE5E}"/>
              </a:ext>
            </a:extLst>
          </p:cNvPr>
          <p:cNvSpPr txBox="1"/>
          <p:nvPr/>
        </p:nvSpPr>
        <p:spPr>
          <a:xfrm>
            <a:off x="5061149" y="978122"/>
            <a:ext cx="6406574" cy="646331"/>
          </a:xfrm>
          <a:prstGeom prst="rect">
            <a:avLst/>
          </a:prstGeom>
          <a:noFill/>
        </p:spPr>
        <p:txBody>
          <a:bodyPr wrap="square">
            <a:spAutoFit/>
          </a:bodyPr>
          <a:lstStyle/>
          <a:p>
            <a:pPr marL="171450" lvl="1">
              <a:buClr>
                <a:srgbClr val="DC0000"/>
              </a:buClr>
            </a:pPr>
            <a:r>
              <a:rPr lang="en-US" b="1" dirty="0"/>
              <a:t>Main changes in ISO 8100-2 regarding suspension means</a:t>
            </a:r>
          </a:p>
          <a:p>
            <a:pPr lvl="1" indent="-285750">
              <a:buClr>
                <a:srgbClr val="DC0000"/>
              </a:buClr>
              <a:buFont typeface="Arial" panose="020B0604020202020204" pitchFamily="34" charset="0"/>
              <a:buChar char="•"/>
            </a:pPr>
            <a:r>
              <a:rPr lang="en-US" dirty="0">
                <a:ea typeface="+mj-ea"/>
                <a:cs typeface="+mj-cs"/>
              </a:rPr>
              <a:t>“Conventional steel wire ropes” contain some minor changes</a:t>
            </a:r>
          </a:p>
        </p:txBody>
      </p:sp>
      <p:sp>
        <p:nvSpPr>
          <p:cNvPr id="14" name="Textfeld 18">
            <a:extLst>
              <a:ext uri="{FF2B5EF4-FFF2-40B4-BE49-F238E27FC236}">
                <a16:creationId xmlns:a16="http://schemas.microsoft.com/office/drawing/2014/main" id="{99D39B19-ACB5-C9B5-A8D7-CD8FFFC644D1}"/>
              </a:ext>
            </a:extLst>
          </p:cNvPr>
          <p:cNvSpPr txBox="1"/>
          <p:nvPr/>
        </p:nvSpPr>
        <p:spPr>
          <a:xfrm>
            <a:off x="580560" y="4047607"/>
            <a:ext cx="9857803" cy="2031325"/>
          </a:xfrm>
          <a:prstGeom prst="rect">
            <a:avLst/>
          </a:prstGeom>
          <a:noFill/>
        </p:spPr>
        <p:txBody>
          <a:bodyPr wrap="square">
            <a:spAutoFit/>
          </a:bodyPr>
          <a:lstStyle/>
          <a:p>
            <a:pPr marL="171450" lvl="1">
              <a:buClr>
                <a:srgbClr val="DC0000"/>
              </a:buClr>
            </a:pPr>
            <a:r>
              <a:rPr lang="en-US" b="1" dirty="0">
                <a:cs typeface="Arial" panose="020B0604020202020204" pitchFamily="34" charset="0"/>
              </a:rPr>
              <a:t>New suspension means </a:t>
            </a:r>
            <a:r>
              <a:rPr lang="en-US" dirty="0">
                <a:cs typeface="Arial" panose="020B0604020202020204" pitchFamily="34" charset="0"/>
              </a:rPr>
              <a:t>have been added into </a:t>
            </a:r>
            <a:r>
              <a:rPr lang="en-US" i="1" dirty="0">
                <a:cs typeface="Arial" panose="020B0604020202020204" pitchFamily="34" charset="0"/>
              </a:rPr>
              <a:t>ISO 8100-2</a:t>
            </a:r>
          </a:p>
          <a:p>
            <a:pPr lvl="1" indent="-285750">
              <a:buClr>
                <a:srgbClr val="DC0000"/>
              </a:buClr>
              <a:buFont typeface="Arial" panose="020B0604020202020204" pitchFamily="34" charset="0"/>
              <a:buChar char="•"/>
            </a:pPr>
            <a:r>
              <a:rPr lang="en-US" dirty="0">
                <a:cs typeface="Arial" panose="020B0604020202020204" pitchFamily="34" charset="0"/>
              </a:rPr>
              <a:t>Traction calculations shall be made according to ISO 8100-2, </a:t>
            </a:r>
            <a:r>
              <a:rPr lang="en-US" i="1" dirty="0">
                <a:cs typeface="Arial" panose="020B0604020202020204" pitchFamily="34" charset="0"/>
              </a:rPr>
              <a:t>4.11</a:t>
            </a:r>
            <a:r>
              <a:rPr lang="en-US" dirty="0">
                <a:cs typeface="Arial" panose="020B0604020202020204" pitchFamily="34" charset="0"/>
              </a:rPr>
              <a:t> and </a:t>
            </a:r>
            <a:r>
              <a:rPr lang="en-US" i="1" dirty="0">
                <a:cs typeface="Arial" panose="020B0604020202020204" pitchFamily="34" charset="0"/>
              </a:rPr>
              <a:t>Table 1.</a:t>
            </a:r>
          </a:p>
          <a:p>
            <a:pPr lvl="1" indent="-285750">
              <a:buClr>
                <a:srgbClr val="DC0000"/>
              </a:buClr>
              <a:buFont typeface="Arial" panose="020B0604020202020204" pitchFamily="34" charset="0"/>
              <a:buChar char="•"/>
            </a:pPr>
            <a:r>
              <a:rPr lang="en-US" dirty="0">
                <a:cs typeface="Arial" panose="020B0604020202020204" pitchFamily="34" charset="0"/>
              </a:rPr>
              <a:t>Terminations shall be tested according to </a:t>
            </a:r>
            <a:r>
              <a:rPr lang="en-US" i="1" dirty="0">
                <a:cs typeface="Arial" panose="020B0604020202020204" pitchFamily="34" charset="0"/>
              </a:rPr>
              <a:t>ISO 8100-2, 4.13.3</a:t>
            </a:r>
          </a:p>
          <a:p>
            <a:pPr lvl="1" indent="-285750">
              <a:buClr>
                <a:srgbClr val="DC0000"/>
              </a:buClr>
              <a:buFont typeface="Arial" panose="020B0604020202020204" pitchFamily="34" charset="0"/>
              <a:buChar char="•"/>
            </a:pPr>
            <a:r>
              <a:rPr lang="en-US" dirty="0">
                <a:cs typeface="Arial" panose="020B0604020202020204" pitchFamily="34" charset="0"/>
              </a:rPr>
              <a:t>CFRP elastomeric coated suspension means shall have additional tests (adhesion, heat, climate) </a:t>
            </a:r>
            <a:r>
              <a:rPr lang="en-US" i="1" dirty="0">
                <a:cs typeface="Arial" panose="020B0604020202020204" pitchFamily="34" charset="0"/>
              </a:rPr>
              <a:t>ISO 8100-2, </a:t>
            </a:r>
            <a:r>
              <a:rPr lang="fi-FI" i="1" dirty="0"/>
              <a:t>4.13.8</a:t>
            </a:r>
            <a:r>
              <a:rPr lang="en-US" i="1" dirty="0">
                <a:cs typeface="Arial" panose="020B0604020202020204" pitchFamily="34" charset="0"/>
              </a:rPr>
              <a:t> </a:t>
            </a:r>
          </a:p>
          <a:p>
            <a:pPr lvl="1" indent="-285750">
              <a:buClr>
                <a:srgbClr val="DC0000"/>
              </a:buClr>
              <a:buFont typeface="Arial" panose="020B0604020202020204" pitchFamily="34" charset="0"/>
              <a:buChar char="•"/>
            </a:pPr>
            <a:r>
              <a:rPr lang="en-US" i="1" dirty="0">
                <a:cs typeface="Arial" panose="020B0604020202020204" pitchFamily="34" charset="0"/>
              </a:rPr>
              <a:t>Table 13 </a:t>
            </a:r>
            <a:r>
              <a:rPr lang="en-US" dirty="0">
                <a:cs typeface="Arial" panose="020B0604020202020204" pitchFamily="34" charset="0"/>
              </a:rPr>
              <a:t>indicates required testing/verifications: fatigue lifetime testing , verification of elastomeric traction sheaves and visual inspection/discard criteria, ISO 8100-2, </a:t>
            </a:r>
            <a:r>
              <a:rPr lang="en-US" i="1" dirty="0">
                <a:cs typeface="Arial" panose="020B0604020202020204" pitchFamily="34" charset="0"/>
              </a:rPr>
              <a:t>4.13.2, </a:t>
            </a:r>
            <a:r>
              <a:rPr lang="fi-FI" i="1" dirty="0"/>
              <a:t>4.13.5 </a:t>
            </a:r>
            <a:r>
              <a:rPr lang="fi-FI" dirty="0"/>
              <a:t>and </a:t>
            </a:r>
            <a:r>
              <a:rPr lang="fi-FI" i="1" dirty="0"/>
              <a:t>4.14</a:t>
            </a:r>
            <a:endParaRPr lang="en-US" i="1" dirty="0">
              <a:cs typeface="Arial" panose="020B0604020202020204" pitchFamily="34" charset="0"/>
            </a:endParaRPr>
          </a:p>
        </p:txBody>
      </p:sp>
      <p:pic>
        <p:nvPicPr>
          <p:cNvPr id="2" name="Picture 1">
            <a:extLst>
              <a:ext uri="{FF2B5EF4-FFF2-40B4-BE49-F238E27FC236}">
                <a16:creationId xmlns:a16="http://schemas.microsoft.com/office/drawing/2014/main" id="{B1557C30-A3AF-0D69-0CDE-30A33812744D}"/>
              </a:ext>
            </a:extLst>
          </p:cNvPr>
          <p:cNvPicPr>
            <a:picLocks noChangeAspect="1"/>
          </p:cNvPicPr>
          <p:nvPr/>
        </p:nvPicPr>
        <p:blipFill>
          <a:blip r:embed="rId2"/>
          <a:stretch>
            <a:fillRect/>
          </a:stretch>
        </p:blipFill>
        <p:spPr>
          <a:xfrm>
            <a:off x="819937" y="912406"/>
            <a:ext cx="4152114" cy="2669424"/>
          </a:xfrm>
          <a:prstGeom prst="rect">
            <a:avLst/>
          </a:prstGeom>
        </p:spPr>
      </p:pic>
      <p:sp>
        <p:nvSpPr>
          <p:cNvPr id="5" name="Rectangle 4">
            <a:extLst>
              <a:ext uri="{FF2B5EF4-FFF2-40B4-BE49-F238E27FC236}">
                <a16:creationId xmlns:a16="http://schemas.microsoft.com/office/drawing/2014/main" id="{2940654B-D6CB-0E76-8BFB-3DA69FF7098F}"/>
              </a:ext>
            </a:extLst>
          </p:cNvPr>
          <p:cNvSpPr/>
          <p:nvPr/>
        </p:nvSpPr>
        <p:spPr>
          <a:xfrm>
            <a:off x="2438400" y="1691890"/>
            <a:ext cx="2391164" cy="2004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6D695077-3DF6-2052-B88B-9598B8F9FF7C}"/>
              </a:ext>
            </a:extLst>
          </p:cNvPr>
          <p:cNvSpPr/>
          <p:nvPr/>
        </p:nvSpPr>
        <p:spPr>
          <a:xfrm>
            <a:off x="3771197" y="2498454"/>
            <a:ext cx="560279" cy="4772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15">
            <a:extLst>
              <a:ext uri="{FF2B5EF4-FFF2-40B4-BE49-F238E27FC236}">
                <a16:creationId xmlns:a16="http://schemas.microsoft.com/office/drawing/2014/main" id="{E07EA02E-6FF3-2991-7C20-FEF075FDF6C7}"/>
              </a:ext>
            </a:extLst>
          </p:cNvPr>
          <p:cNvSpPr/>
          <p:nvPr/>
        </p:nvSpPr>
        <p:spPr>
          <a:xfrm>
            <a:off x="2743200" y="2150475"/>
            <a:ext cx="1625600" cy="20184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xtfeld 18">
            <a:extLst>
              <a:ext uri="{FF2B5EF4-FFF2-40B4-BE49-F238E27FC236}">
                <a16:creationId xmlns:a16="http://schemas.microsoft.com/office/drawing/2014/main" id="{8F6583A0-452D-3795-B8DA-2DF92BD46AEB}"/>
              </a:ext>
            </a:extLst>
          </p:cNvPr>
          <p:cNvSpPr txBox="1"/>
          <p:nvPr/>
        </p:nvSpPr>
        <p:spPr>
          <a:xfrm>
            <a:off x="849472" y="3530573"/>
            <a:ext cx="4127698" cy="523220"/>
          </a:xfrm>
          <a:prstGeom prst="rect">
            <a:avLst/>
          </a:prstGeom>
          <a:noFill/>
        </p:spPr>
        <p:txBody>
          <a:bodyPr wrap="square">
            <a:spAutoFit/>
          </a:bodyPr>
          <a:lstStyle/>
          <a:p>
            <a:pPr marL="171450" lvl="1" algn="ctr">
              <a:buClr>
                <a:srgbClr val="DC0000"/>
              </a:buClr>
            </a:pPr>
            <a:r>
              <a:rPr lang="en-US" sz="1400" b="1" dirty="0">
                <a:cs typeface="Arial" panose="020B0604020202020204" pitchFamily="34" charset="0"/>
              </a:rPr>
              <a:t>Note </a:t>
            </a:r>
            <a:r>
              <a:rPr lang="en-US" sz="1400" dirty="0">
                <a:cs typeface="Arial" panose="020B0604020202020204" pitchFamily="34" charset="0"/>
              </a:rPr>
              <a:t>For original illustration, see</a:t>
            </a:r>
          </a:p>
          <a:p>
            <a:pPr marL="171450" lvl="1" algn="ctr">
              <a:buClr>
                <a:srgbClr val="DC0000"/>
              </a:buClr>
            </a:pPr>
            <a:r>
              <a:rPr lang="en-US" sz="1400" dirty="0">
                <a:cs typeface="Arial" panose="020B0604020202020204" pitchFamily="34" charset="0"/>
              </a:rPr>
              <a:t> “ISO 8100-1, Suspension means” in this document</a:t>
            </a:r>
            <a:endParaRPr lang="en-US" sz="1400" i="1" dirty="0">
              <a:ea typeface="+mj-ea"/>
              <a:cs typeface="+mj-cs"/>
            </a:endParaRPr>
          </a:p>
        </p:txBody>
      </p:sp>
      <p:pic>
        <p:nvPicPr>
          <p:cNvPr id="23" name="Picture 22">
            <a:extLst>
              <a:ext uri="{FF2B5EF4-FFF2-40B4-BE49-F238E27FC236}">
                <a16:creationId xmlns:a16="http://schemas.microsoft.com/office/drawing/2014/main" id="{02B6E3AB-4A5D-8CFF-30D5-0B4535FC155F}"/>
              </a:ext>
            </a:extLst>
          </p:cNvPr>
          <p:cNvPicPr>
            <a:picLocks noChangeAspect="1"/>
          </p:cNvPicPr>
          <p:nvPr/>
        </p:nvPicPr>
        <p:blipFill>
          <a:blip r:embed="rId3"/>
          <a:stretch>
            <a:fillRect/>
          </a:stretch>
        </p:blipFill>
        <p:spPr>
          <a:xfrm>
            <a:off x="6809589" y="1765737"/>
            <a:ext cx="4593701" cy="2263208"/>
          </a:xfrm>
          <a:prstGeom prst="rect">
            <a:avLst/>
          </a:prstGeom>
          <a:effectLst>
            <a:outerShdw blurRad="50800" dist="38100" dir="13500000" algn="br" rotWithShape="0">
              <a:prstClr val="black">
                <a:alpha val="40000"/>
              </a:prstClr>
            </a:outerShdw>
          </a:effectLst>
        </p:spPr>
      </p:pic>
      <p:sp>
        <p:nvSpPr>
          <p:cNvPr id="3" name="Rectangle 2">
            <a:extLst>
              <a:ext uri="{FF2B5EF4-FFF2-40B4-BE49-F238E27FC236}">
                <a16:creationId xmlns:a16="http://schemas.microsoft.com/office/drawing/2014/main" id="{A1C556D3-1934-7D3C-7025-ECBA51DF0128}"/>
              </a:ext>
            </a:extLst>
          </p:cNvPr>
          <p:cNvSpPr/>
          <p:nvPr/>
        </p:nvSpPr>
        <p:spPr>
          <a:xfrm>
            <a:off x="2657475" y="1931399"/>
            <a:ext cx="2172089" cy="2004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95688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1F66-00AB-D08D-F6A7-D6DC808E87DA}"/>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E3B240F5-6A62-CF37-2DAF-6ACDEC724D48}"/>
              </a:ext>
            </a:extLst>
          </p:cNvPr>
          <p:cNvSpPr txBox="1">
            <a:spLocks/>
          </p:cNvSpPr>
          <p:nvPr/>
        </p:nvSpPr>
        <p:spPr>
          <a:xfrm>
            <a:off x="78509" y="99259"/>
            <a:ext cx="12034982"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3200" dirty="0">
              <a:solidFill>
                <a:srgbClr val="394393"/>
              </a:solidFill>
            </a:endParaRPr>
          </a:p>
        </p:txBody>
      </p:sp>
      <p:sp>
        <p:nvSpPr>
          <p:cNvPr id="6" name="Textfeld 18">
            <a:extLst>
              <a:ext uri="{FF2B5EF4-FFF2-40B4-BE49-F238E27FC236}">
                <a16:creationId xmlns:a16="http://schemas.microsoft.com/office/drawing/2014/main" id="{A23D95A7-A2AE-6DBE-56C7-5289E267CE01}"/>
              </a:ext>
            </a:extLst>
          </p:cNvPr>
          <p:cNvSpPr/>
          <p:nvPr/>
        </p:nvSpPr>
        <p:spPr>
          <a:xfrm>
            <a:off x="538249" y="1580942"/>
            <a:ext cx="10282151" cy="25409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360" defTabSz="914400">
              <a:lnSpc>
                <a:spcPct val="150000"/>
              </a:lnSpc>
            </a:pPr>
            <a:r>
              <a:rPr lang="en-US" b="1" dirty="0">
                <a:solidFill>
                  <a:schemeClr val="dk1"/>
                </a:solidFill>
              </a:rPr>
              <a:t>Calculation </a:t>
            </a:r>
            <a:r>
              <a:rPr lang="en-US" b="1" u="none" strike="noStrike" dirty="0">
                <a:solidFill>
                  <a:schemeClr val="dk1"/>
                </a:solidFill>
                <a:effectLst/>
                <a:uFillTx/>
              </a:rPr>
              <a:t>of the base thickness of cylinders </a:t>
            </a:r>
            <a:r>
              <a:rPr lang="en-GB" dirty="0">
                <a:solidFill>
                  <a:schemeClr val="dk1"/>
                </a:solidFill>
              </a:rPr>
              <a:t>(Hydraulic lifts) </a:t>
            </a:r>
            <a:endParaRPr lang="en-GB" u="none" strike="noStrike" dirty="0">
              <a:solidFill>
                <a:srgbClr val="000000"/>
              </a:solidFill>
              <a:effectLst/>
              <a:uFillTx/>
            </a:endParaRPr>
          </a:p>
          <a:p>
            <a:pPr marL="457200" lvl="1" indent="-285840" defTabSz="914400">
              <a:lnSpc>
                <a:spcPct val="150000"/>
              </a:lnSpc>
              <a:buClr>
                <a:srgbClr val="DC0000"/>
              </a:buClr>
              <a:buFont typeface="Arial"/>
              <a:buChar char="•"/>
            </a:pPr>
            <a:r>
              <a:rPr lang="en-US" b="0" u="none" strike="noStrike" dirty="0">
                <a:solidFill>
                  <a:schemeClr val="dk1"/>
                </a:solidFill>
                <a:effectLst/>
                <a:uFillTx/>
              </a:rPr>
              <a:t>The bases of cylinders must be designed </a:t>
            </a:r>
            <a:r>
              <a:rPr lang="en-US" b="0" u="sng" strike="noStrike" dirty="0">
                <a:solidFill>
                  <a:schemeClr val="dk1"/>
                </a:solidFill>
                <a:effectLst/>
                <a:uFillTx/>
              </a:rPr>
              <a:t>only</a:t>
            </a:r>
            <a:r>
              <a:rPr lang="en-US" b="0" u="none" strike="noStrike" dirty="0">
                <a:solidFill>
                  <a:schemeClr val="dk1"/>
                </a:solidFill>
                <a:effectLst/>
                <a:uFillTx/>
              </a:rPr>
              <a:t> according to figures and formulae, </a:t>
            </a:r>
            <a:r>
              <a:rPr lang="fi-FI" b="0" i="1" u="none" strike="noStrike" dirty="0">
                <a:solidFill>
                  <a:schemeClr val="dk1"/>
                </a:solidFill>
                <a:effectLst/>
                <a:uFillTx/>
              </a:rPr>
              <a:t>4.15.1.2.1</a:t>
            </a:r>
            <a:endParaRPr lang="en-GB" b="0" u="none" strike="noStrike" dirty="0">
              <a:solidFill>
                <a:srgbClr val="000000"/>
              </a:solidFill>
              <a:effectLst/>
              <a:uFillTx/>
            </a:endParaRPr>
          </a:p>
          <a:p>
            <a:pPr marL="457200" lvl="1" indent="-285840" defTabSz="914400">
              <a:lnSpc>
                <a:spcPct val="150000"/>
              </a:lnSpc>
              <a:buClr>
                <a:srgbClr val="DC0000"/>
              </a:buClr>
              <a:buFont typeface="Arial"/>
              <a:buChar char="•"/>
            </a:pPr>
            <a:r>
              <a:rPr lang="fi-FI" b="0" i="1" u="none" strike="noStrike" dirty="0">
                <a:solidFill>
                  <a:schemeClr val="dk1"/>
                </a:solidFill>
                <a:effectLst/>
                <a:uFillTx/>
              </a:rPr>
              <a:t>EN 81-50</a:t>
            </a:r>
            <a:r>
              <a:rPr lang="fi-FI" b="0" u="none" strike="noStrike" dirty="0">
                <a:solidFill>
                  <a:schemeClr val="dk1"/>
                </a:solidFill>
                <a:effectLst/>
                <a:uFillTx/>
              </a:rPr>
              <a:t> figures and formulae are given as examples, and they do not exclude other possible constructions</a:t>
            </a:r>
            <a:endParaRPr lang="en-GB" b="0" u="none" strike="noStrike" dirty="0">
              <a:solidFill>
                <a:srgbClr val="000000"/>
              </a:solidFill>
              <a:effectLst/>
              <a:uFillTx/>
            </a:endParaRPr>
          </a:p>
          <a:p>
            <a:pPr marL="171360" defTabSz="914400">
              <a:lnSpc>
                <a:spcPct val="150000"/>
              </a:lnSpc>
            </a:pPr>
            <a:r>
              <a:rPr lang="en-US" b="1" u="none" strike="noStrike" dirty="0">
                <a:solidFill>
                  <a:schemeClr val="dk1"/>
                </a:solidFill>
                <a:effectLst/>
                <a:uFillTx/>
              </a:rPr>
              <a:t>Calculations of the jacks against buckling</a:t>
            </a:r>
            <a:endParaRPr lang="en-GB" b="0" u="none" strike="noStrike" dirty="0">
              <a:solidFill>
                <a:srgbClr val="000000"/>
              </a:solidFill>
              <a:effectLst/>
              <a:uFillTx/>
            </a:endParaRPr>
          </a:p>
          <a:p>
            <a:pPr marL="457200" lvl="1" indent="-285840" defTabSz="914400">
              <a:lnSpc>
                <a:spcPct val="150000"/>
              </a:lnSpc>
              <a:buClr>
                <a:srgbClr val="DC0000"/>
              </a:buClr>
              <a:buFont typeface="Arial"/>
              <a:buChar char="•"/>
            </a:pPr>
            <a:r>
              <a:rPr lang="en-US" b="0" u="none" strike="noStrike" dirty="0">
                <a:solidFill>
                  <a:schemeClr val="dk1"/>
                </a:solidFill>
                <a:effectLst/>
                <a:uFillTx/>
              </a:rPr>
              <a:t>For slenderness </a:t>
            </a:r>
            <a:r>
              <a:rPr lang="el-GR" b="0" u="none" strike="noStrike" dirty="0">
                <a:solidFill>
                  <a:schemeClr val="dk1"/>
                </a:solidFill>
                <a:effectLst/>
                <a:uFillTx/>
              </a:rPr>
              <a:t>λ</a:t>
            </a:r>
            <a:r>
              <a:rPr lang="fi-FI" b="0" u="none" strike="noStrike" dirty="0">
                <a:solidFill>
                  <a:schemeClr val="dk1"/>
                </a:solidFill>
                <a:effectLst/>
                <a:uFillTx/>
              </a:rPr>
              <a:t> </a:t>
            </a:r>
            <a:r>
              <a:rPr lang="en-US" b="0" u="none" strike="noStrike" dirty="0">
                <a:solidFill>
                  <a:schemeClr val="dk1"/>
                </a:solidFill>
                <a:effectLst/>
                <a:uFillTx/>
              </a:rPr>
              <a:t>&lt; 100, yield strength R</a:t>
            </a:r>
            <a:r>
              <a:rPr lang="en-US" b="0" u="none" strike="noStrike" baseline="-25000" dirty="0">
                <a:solidFill>
                  <a:schemeClr val="dk1"/>
                </a:solidFill>
                <a:effectLst/>
                <a:uFillTx/>
              </a:rPr>
              <a:t>p0,2</a:t>
            </a:r>
            <a:r>
              <a:rPr lang="en-US" b="0" u="none" strike="noStrike" dirty="0">
                <a:solidFill>
                  <a:schemeClr val="dk1"/>
                </a:solidFill>
                <a:effectLst/>
                <a:uFillTx/>
              </a:rPr>
              <a:t> is used. </a:t>
            </a:r>
            <a:r>
              <a:rPr lang="en-US" b="0" i="1" u="none" strike="noStrike" dirty="0">
                <a:solidFill>
                  <a:schemeClr val="dk1"/>
                </a:solidFill>
                <a:effectLst/>
                <a:uFillTx/>
              </a:rPr>
              <a:t>EN 81-50 </a:t>
            </a:r>
            <a:r>
              <a:rPr lang="en-US" b="0" u="none" strike="noStrike" dirty="0">
                <a:solidFill>
                  <a:schemeClr val="dk1"/>
                </a:solidFill>
                <a:effectLst/>
                <a:uFillTx/>
              </a:rPr>
              <a:t>used tensile strength R</a:t>
            </a:r>
            <a:r>
              <a:rPr lang="en-US" b="0" u="none" strike="noStrike" baseline="-25000" dirty="0">
                <a:solidFill>
                  <a:schemeClr val="dk1"/>
                </a:solidFill>
                <a:effectLst/>
                <a:uFillTx/>
              </a:rPr>
              <a:t>m</a:t>
            </a:r>
            <a:endParaRPr lang="en-GB" b="0" u="none" strike="noStrike" dirty="0">
              <a:solidFill>
                <a:srgbClr val="000000"/>
              </a:solidFill>
              <a:effectLst/>
              <a:uFillTx/>
            </a:endParaRPr>
          </a:p>
        </p:txBody>
      </p:sp>
      <p:sp>
        <p:nvSpPr>
          <p:cNvPr id="2" name="Titel 1">
            <a:extLst>
              <a:ext uri="{FF2B5EF4-FFF2-40B4-BE49-F238E27FC236}">
                <a16:creationId xmlns:a16="http://schemas.microsoft.com/office/drawing/2014/main" id="{EF14C3E4-D6DB-884C-A196-700214E63763}"/>
              </a:ext>
            </a:extLst>
          </p:cNvPr>
          <p:cNvSpPr>
            <a:spLocks noGrp="1"/>
          </p:cNvSpPr>
          <p:nvPr>
            <p:ph type="title"/>
          </p:nvPr>
        </p:nvSpPr>
        <p:spPr>
          <a:xfrm>
            <a:off x="388307" y="245379"/>
            <a:ext cx="11415386" cy="1143000"/>
          </a:xfrm>
        </p:spPr>
        <p:txBody>
          <a:bodyPr>
            <a:normAutofit fontScale="90000"/>
          </a:bodyPr>
          <a:lstStyle/>
          <a:p>
            <a:r>
              <a:rPr lang="en-GB" dirty="0">
                <a:solidFill>
                  <a:srgbClr val="394393"/>
                </a:solidFill>
              </a:rPr>
              <a:t>ISO 8100-2</a:t>
            </a:r>
            <a:br>
              <a:rPr lang="en-GB" dirty="0">
                <a:solidFill>
                  <a:srgbClr val="394393"/>
                </a:solidFill>
              </a:rPr>
            </a:br>
            <a:r>
              <a:rPr lang="en-GB" dirty="0">
                <a:solidFill>
                  <a:srgbClr val="394393"/>
                </a:solidFill>
              </a:rPr>
              <a:t>Calculations of rams, cylinders, rigid pipes and fittings</a:t>
            </a:r>
            <a:endParaRPr lang="de-DE" dirty="0"/>
          </a:p>
        </p:txBody>
      </p:sp>
    </p:spTree>
    <p:extLst>
      <p:ext uri="{BB962C8B-B14F-4D97-AF65-F5344CB8AC3E}">
        <p14:creationId xmlns:p14="http://schemas.microsoft.com/office/powerpoint/2010/main" val="29862130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F2E7-A9BB-510C-08DE-6EBB2C45A12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0349423-2CDD-F4EE-D57A-0E7CFB8619B4}"/>
              </a:ext>
            </a:extLst>
          </p:cNvPr>
          <p:cNvSpPr>
            <a:spLocks noGrp="1"/>
          </p:cNvSpPr>
          <p:nvPr>
            <p:ph type="title"/>
          </p:nvPr>
        </p:nvSpPr>
        <p:spPr/>
        <p:txBody>
          <a:bodyPr>
            <a:normAutofit fontScale="90000"/>
          </a:bodyPr>
          <a:lstStyle/>
          <a:p>
            <a:r>
              <a:rPr lang="en-GB" dirty="0">
                <a:solidFill>
                  <a:srgbClr val="394393"/>
                </a:solidFill>
              </a:rPr>
              <a:t>ISO 8100-2 </a:t>
            </a:r>
            <a:br>
              <a:rPr lang="en-US" dirty="0">
                <a:solidFill>
                  <a:srgbClr val="394393"/>
                </a:solidFill>
              </a:rPr>
            </a:br>
            <a:r>
              <a:rPr lang="en-US" dirty="0">
                <a:solidFill>
                  <a:srgbClr val="394393"/>
                </a:solidFill>
              </a:rPr>
              <a:t>Electrical and electronic components, fault exclusion</a:t>
            </a:r>
            <a:endParaRPr lang="de-DE" dirty="0"/>
          </a:p>
        </p:txBody>
      </p:sp>
      <p:sp>
        <p:nvSpPr>
          <p:cNvPr id="2" name="TextBox 1">
            <a:extLst>
              <a:ext uri="{FF2B5EF4-FFF2-40B4-BE49-F238E27FC236}">
                <a16:creationId xmlns:a16="http://schemas.microsoft.com/office/drawing/2014/main" id="{0B658ACC-14FA-40AF-1803-4699E2B11E26}"/>
              </a:ext>
            </a:extLst>
          </p:cNvPr>
          <p:cNvSpPr txBox="1"/>
          <p:nvPr/>
        </p:nvSpPr>
        <p:spPr>
          <a:xfrm>
            <a:off x="738899" y="1701114"/>
            <a:ext cx="9462935" cy="2693045"/>
          </a:xfrm>
          <a:prstGeom prst="rect">
            <a:avLst/>
          </a:prstGeom>
          <a:noFill/>
        </p:spPr>
        <p:txBody>
          <a:bodyPr wrap="square" lIns="91440" tIns="45720" rIns="91440" bIns="45720" anchor="t">
            <a:spAutoFit/>
          </a:bodyPr>
          <a:lstStyle/>
          <a:p>
            <a:pPr marL="285750" indent="-285750">
              <a:buClr>
                <a:srgbClr val="FF0000"/>
              </a:buClr>
              <a:buFont typeface="Arial" panose="020B0604020202020204" pitchFamily="34" charset="0"/>
              <a:buChar char="•"/>
            </a:pPr>
            <a:r>
              <a:rPr lang="en-US" dirty="0"/>
              <a:t>Section </a:t>
            </a:r>
            <a:r>
              <a:rPr lang="en-US" i="1" dirty="0"/>
              <a:t>4.17</a:t>
            </a:r>
            <a:r>
              <a:rPr lang="en-US" dirty="0"/>
              <a:t> and </a:t>
            </a:r>
            <a:r>
              <a:rPr lang="en-US" i="1" dirty="0"/>
              <a:t>Table 4 </a:t>
            </a:r>
            <a:r>
              <a:rPr lang="en-US" dirty="0"/>
              <a:t>can be used exclude component faults (failure modes) in fault analysis</a:t>
            </a:r>
          </a:p>
          <a:p>
            <a:pPr marL="285750" indent="-285750">
              <a:buClr>
                <a:srgbClr val="FF0000"/>
              </a:buClr>
              <a:buFont typeface="Arial" panose="020B0604020202020204" pitchFamily="34" charset="0"/>
              <a:buChar char="•"/>
            </a:pPr>
            <a:endParaRPr lang="en-US" dirty="0"/>
          </a:p>
          <a:p>
            <a:pPr marL="285750" indent="-285750">
              <a:buClr>
                <a:srgbClr val="FF0000"/>
              </a:buClr>
              <a:buFont typeface="Arial" panose="020B0604020202020204" pitchFamily="34" charset="0"/>
              <a:buChar char="•"/>
            </a:pPr>
            <a:r>
              <a:rPr lang="en-US" dirty="0"/>
              <a:t>List of fault exclusions is not exhaustive, also other justified fault exclusion can be applied</a:t>
            </a:r>
          </a:p>
          <a:p>
            <a:pPr marL="285750" indent="-285750">
              <a:buClr>
                <a:srgbClr val="FF0000"/>
              </a:buClr>
              <a:buFont typeface="Arial" panose="020B0604020202020204" pitchFamily="34" charset="0"/>
              <a:buChar char="•"/>
            </a:pPr>
            <a:endParaRPr lang="en-US" dirty="0"/>
          </a:p>
          <a:p>
            <a:pPr marL="285750" indent="-285750">
              <a:buClr>
                <a:srgbClr val="FF0000"/>
              </a:buClr>
              <a:buFont typeface="Arial" panose="020B0604020202020204" pitchFamily="34" charset="0"/>
              <a:buChar char="•"/>
            </a:pPr>
            <a:r>
              <a:rPr lang="en-US" dirty="0"/>
              <a:t>When fault exclusion is applied to component, component shall be over-dimensioned (de-rated) by minimum factor of 1,5 on relevant parameters</a:t>
            </a:r>
          </a:p>
          <a:p>
            <a:pPr marL="285750" indent="-285750">
              <a:buClr>
                <a:srgbClr val="FF0000"/>
              </a:buClr>
              <a:buFont typeface="Arial" panose="020B0604020202020204" pitchFamily="34" charset="0"/>
              <a:buChar char="•"/>
            </a:pPr>
            <a:endParaRPr lang="en-US" dirty="0"/>
          </a:p>
          <a:p>
            <a:pPr marL="285750" indent="-285750">
              <a:buClr>
                <a:srgbClr val="FF0000"/>
              </a:buClr>
              <a:buFont typeface="Arial" panose="020B0604020202020204" pitchFamily="34" charset="0"/>
              <a:buChar char="•"/>
            </a:pPr>
            <a:r>
              <a:rPr lang="en-US" dirty="0"/>
              <a:t>Minor updates in fault exclusion criteria (</a:t>
            </a:r>
            <a:r>
              <a:rPr lang="en-US" i="1" dirty="0"/>
              <a:t>Table 4</a:t>
            </a:r>
            <a:r>
              <a:rPr lang="en-US" dirty="0"/>
              <a:t>)</a:t>
            </a:r>
            <a:endParaRPr lang="en-US" b="1" dirty="0"/>
          </a:p>
          <a:p>
            <a:pPr>
              <a:spcBef>
                <a:spcPts val="600"/>
              </a:spcBef>
            </a:pPr>
            <a:endParaRPr lang="en-US" sz="2000" dirty="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11630172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BC9D-404F-ED67-525E-15CB6E835A3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30AE77A-2D40-3554-1741-AC323707D6F4}"/>
              </a:ext>
            </a:extLst>
          </p:cNvPr>
          <p:cNvSpPr>
            <a:spLocks noGrp="1"/>
          </p:cNvSpPr>
          <p:nvPr>
            <p:ph type="title"/>
          </p:nvPr>
        </p:nvSpPr>
        <p:spPr/>
        <p:txBody>
          <a:bodyPr>
            <a:normAutofit fontScale="90000"/>
          </a:bodyPr>
          <a:lstStyle/>
          <a:p>
            <a:r>
              <a:rPr lang="en-GB" dirty="0">
                <a:solidFill>
                  <a:srgbClr val="394393"/>
                </a:solidFill>
              </a:rPr>
              <a:t>ISO 8100-2 </a:t>
            </a:r>
            <a:br>
              <a:rPr lang="en-US" dirty="0">
                <a:solidFill>
                  <a:srgbClr val="394393"/>
                </a:solidFill>
              </a:rPr>
            </a:br>
            <a:r>
              <a:rPr lang="en-US" dirty="0">
                <a:solidFill>
                  <a:srgbClr val="394393"/>
                </a:solidFill>
              </a:rPr>
              <a:t>Design rules for SIL-rated circuits</a:t>
            </a:r>
            <a:endParaRPr lang="de-DE" dirty="0"/>
          </a:p>
        </p:txBody>
      </p:sp>
      <p:sp>
        <p:nvSpPr>
          <p:cNvPr id="2" name="TextBox 1">
            <a:extLst>
              <a:ext uri="{FF2B5EF4-FFF2-40B4-BE49-F238E27FC236}">
                <a16:creationId xmlns:a16="http://schemas.microsoft.com/office/drawing/2014/main" id="{1CAE6766-1B6E-7FF6-004A-EDC44E202FA8}"/>
              </a:ext>
            </a:extLst>
          </p:cNvPr>
          <p:cNvSpPr txBox="1"/>
          <p:nvPr/>
        </p:nvSpPr>
        <p:spPr>
          <a:xfrm>
            <a:off x="738900" y="1701114"/>
            <a:ext cx="9228060" cy="4313425"/>
          </a:xfrm>
          <a:prstGeom prst="rect">
            <a:avLst/>
          </a:prstGeom>
          <a:noFill/>
        </p:spPr>
        <p:txBody>
          <a:bodyPr wrap="square" lIns="91440" tIns="45720" rIns="91440" bIns="45720" anchor="t">
            <a:spAutoFit/>
          </a:bodyPr>
          <a:lstStyle/>
          <a:p>
            <a:pPr marL="285750" indent="-285750">
              <a:lnSpc>
                <a:spcPct val="150000"/>
              </a:lnSpc>
              <a:buClr>
                <a:srgbClr val="FF0000"/>
              </a:buClr>
              <a:buFont typeface="Arial" panose="020B0604020202020204" pitchFamily="34" charset="0"/>
              <a:buChar char="•"/>
            </a:pPr>
            <a:r>
              <a:rPr lang="en-US" i="1" dirty="0"/>
              <a:t>EN 81-50</a:t>
            </a:r>
            <a:r>
              <a:rPr lang="en-US" dirty="0"/>
              <a:t> have pre-defined set of requirements for PESSRAL.</a:t>
            </a:r>
          </a:p>
          <a:p>
            <a:pPr>
              <a:lnSpc>
                <a:spcPct val="150000"/>
              </a:lnSpc>
              <a:buClr>
                <a:srgbClr val="FF0000"/>
              </a:buClr>
            </a:pPr>
            <a:r>
              <a:rPr lang="en-US" dirty="0"/>
              <a:t> </a:t>
            </a:r>
          </a:p>
          <a:p>
            <a:pPr marL="285750" indent="-285750">
              <a:lnSpc>
                <a:spcPct val="150000"/>
              </a:lnSpc>
              <a:buClr>
                <a:srgbClr val="FF0000"/>
              </a:buClr>
              <a:buFont typeface="Arial" panose="020B0604020202020204" pitchFamily="34" charset="0"/>
              <a:buChar char="•"/>
            </a:pPr>
            <a:r>
              <a:rPr lang="en-US" i="1" dirty="0"/>
              <a:t>ISO 8100-2</a:t>
            </a:r>
            <a:r>
              <a:rPr lang="en-US" dirty="0"/>
              <a:t> recognizes two possible development paths for SIL-rated circuits</a:t>
            </a:r>
          </a:p>
          <a:p>
            <a:pPr marL="742950" lvl="1" indent="-285750">
              <a:lnSpc>
                <a:spcPct val="150000"/>
              </a:lnSpc>
              <a:buClr>
                <a:srgbClr val="FF0000"/>
              </a:buClr>
              <a:buFont typeface="Arial" panose="020B0604020202020204" pitchFamily="34" charset="0"/>
              <a:buChar char="•"/>
            </a:pPr>
            <a:r>
              <a:rPr lang="en-US" i="1" dirty="0"/>
              <a:t>ISO 8100-2, Annex A </a:t>
            </a:r>
            <a:r>
              <a:rPr lang="en-US" dirty="0"/>
              <a:t>(cookbook)</a:t>
            </a:r>
          </a:p>
          <a:p>
            <a:pPr marL="1200150" lvl="2" indent="-285750">
              <a:lnSpc>
                <a:spcPct val="150000"/>
              </a:lnSpc>
              <a:buClr>
                <a:srgbClr val="FF0000"/>
              </a:buClr>
              <a:buFont typeface="Arial" panose="020B0604020202020204" pitchFamily="34" charset="0"/>
              <a:buChar char="•"/>
            </a:pPr>
            <a:r>
              <a:rPr lang="en-US" dirty="0"/>
              <a:t>Pre-selected architectures as per SIL</a:t>
            </a:r>
          </a:p>
          <a:p>
            <a:pPr marL="1200150" lvl="2" indent="-285750">
              <a:lnSpc>
                <a:spcPct val="150000"/>
              </a:lnSpc>
              <a:buClr>
                <a:srgbClr val="FF0000"/>
              </a:buClr>
              <a:buFont typeface="Arial" panose="020B0604020202020204" pitchFamily="34" charset="0"/>
              <a:buChar char="•"/>
            </a:pPr>
            <a:r>
              <a:rPr lang="en-US" dirty="0"/>
              <a:t>Pre-selected techniques and measures to avoid and detect failures as per SIL</a:t>
            </a:r>
          </a:p>
          <a:p>
            <a:pPr marL="1200150" lvl="2" indent="-285750">
              <a:lnSpc>
                <a:spcPct val="150000"/>
              </a:lnSpc>
              <a:buClr>
                <a:srgbClr val="FF0000"/>
              </a:buClr>
              <a:buFont typeface="Arial" panose="020B0604020202020204" pitchFamily="34" charset="0"/>
              <a:buChar char="•"/>
            </a:pPr>
            <a:r>
              <a:rPr lang="en-US" dirty="0"/>
              <a:t>There requirements are heavily revised compared to EN 81-50</a:t>
            </a:r>
          </a:p>
          <a:p>
            <a:pPr lvl="2">
              <a:lnSpc>
                <a:spcPct val="150000"/>
              </a:lnSpc>
              <a:buClr>
                <a:srgbClr val="FF0000"/>
              </a:buClr>
            </a:pPr>
            <a:endParaRPr lang="en-US" dirty="0"/>
          </a:p>
          <a:p>
            <a:pPr marL="742950" lvl="1" indent="-285750">
              <a:lnSpc>
                <a:spcPct val="150000"/>
              </a:lnSpc>
              <a:buClr>
                <a:srgbClr val="FF0000"/>
              </a:buClr>
              <a:buFont typeface="Arial" panose="020B0604020202020204" pitchFamily="34" charset="0"/>
              <a:buChar char="•"/>
            </a:pPr>
            <a:r>
              <a:rPr lang="en-US" dirty="0"/>
              <a:t>Full application of </a:t>
            </a:r>
            <a:r>
              <a:rPr lang="en-US" i="1" dirty="0"/>
              <a:t>IEC 61508:2010 parts 1-3 </a:t>
            </a:r>
            <a:r>
              <a:rPr lang="en-US" dirty="0"/>
              <a:t>with some limitations </a:t>
            </a:r>
          </a:p>
          <a:p>
            <a:pPr>
              <a:lnSpc>
                <a:spcPct val="150000"/>
              </a:lnSpc>
              <a:spcBef>
                <a:spcPts val="600"/>
              </a:spcBef>
            </a:pPr>
            <a:endParaRPr lang="en-US" sz="2000" dirty="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143461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DB59-808F-173E-8919-FAA876C2BBDB}"/>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B758C813-DF99-C0CB-E556-29A8D54F5EA3}"/>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4DF2A11-A588-08E9-DC50-8659397FF506}"/>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394393"/>
                </a:solidFill>
              </a:rPr>
              <a:t>2. Normative References</a:t>
            </a:r>
            <a:endParaRPr lang="nl-BE" dirty="0">
              <a:solidFill>
                <a:srgbClr val="394393"/>
              </a:solidFill>
            </a:endParaRPr>
          </a:p>
        </p:txBody>
      </p:sp>
    </p:spTree>
    <p:extLst>
      <p:ext uri="{BB962C8B-B14F-4D97-AF65-F5344CB8AC3E}">
        <p14:creationId xmlns:p14="http://schemas.microsoft.com/office/powerpoint/2010/main" val="32782342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389B-12A0-975C-6CCD-5218904F97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225551E0-97CB-18AB-8C62-CEEF5B2EDFF0}"/>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8100-2:2026</a:t>
            </a:r>
          </a:p>
        </p:txBody>
      </p:sp>
      <p:sp>
        <p:nvSpPr>
          <p:cNvPr id="2" name="Espace réservé du titre 1">
            <a:extLst>
              <a:ext uri="{FF2B5EF4-FFF2-40B4-BE49-F238E27FC236}">
                <a16:creationId xmlns:a16="http://schemas.microsoft.com/office/drawing/2014/main" id="{455301ED-14BE-E6E3-8159-6DC7AF74B9D8}"/>
              </a:ext>
            </a:extLst>
          </p:cNvPr>
          <p:cNvSpPr txBox="1">
            <a:spLocks/>
          </p:cNvSpPr>
          <p:nvPr/>
        </p:nvSpPr>
        <p:spPr>
          <a:xfrm>
            <a:off x="830006" y="3643173"/>
            <a:ext cx="1003393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i-FI" dirty="0">
                <a:solidFill>
                  <a:srgbClr val="394393"/>
                </a:solidFill>
              </a:rPr>
              <a:t>Annex A (normative)</a:t>
            </a:r>
            <a:endParaRPr lang="en-US" dirty="0">
              <a:solidFill>
                <a:srgbClr val="394393"/>
              </a:solidFill>
            </a:endParaRPr>
          </a:p>
          <a:p>
            <a:pPr algn="l"/>
            <a:r>
              <a:rPr lang="en-US" dirty="0">
                <a:solidFill>
                  <a:srgbClr val="394393"/>
                </a:solidFill>
              </a:rPr>
              <a:t>SIL-rated circuits</a:t>
            </a:r>
            <a:endParaRPr lang="nl-BE" dirty="0">
              <a:solidFill>
                <a:srgbClr val="394393"/>
              </a:solidFill>
            </a:endParaRPr>
          </a:p>
        </p:txBody>
      </p:sp>
    </p:spTree>
    <p:extLst>
      <p:ext uri="{BB962C8B-B14F-4D97-AF65-F5344CB8AC3E}">
        <p14:creationId xmlns:p14="http://schemas.microsoft.com/office/powerpoint/2010/main" val="12152159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3A8C-F619-296E-B29A-E8B1C30B96F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083A24C-7614-11A3-261C-DD42A6D7C2F5}"/>
              </a:ext>
            </a:extLst>
          </p:cNvPr>
          <p:cNvSpPr>
            <a:spLocks noGrp="1"/>
          </p:cNvSpPr>
          <p:nvPr>
            <p:ph type="title"/>
          </p:nvPr>
        </p:nvSpPr>
        <p:spPr/>
        <p:txBody>
          <a:bodyPr>
            <a:normAutofit fontScale="90000"/>
          </a:bodyPr>
          <a:lstStyle/>
          <a:p>
            <a:r>
              <a:rPr lang="en-GB" dirty="0">
                <a:solidFill>
                  <a:srgbClr val="394393"/>
                </a:solidFill>
              </a:rPr>
              <a:t>ISO 8100-2 </a:t>
            </a:r>
            <a:br>
              <a:rPr lang="en-US" dirty="0">
                <a:solidFill>
                  <a:srgbClr val="394393"/>
                </a:solidFill>
              </a:rPr>
            </a:br>
            <a:r>
              <a:rPr lang="en-US" dirty="0">
                <a:solidFill>
                  <a:srgbClr val="394393"/>
                </a:solidFill>
              </a:rPr>
              <a:t>Annex A, SIL-rated circuits</a:t>
            </a:r>
            <a:endParaRPr lang="de-DE" dirty="0"/>
          </a:p>
        </p:txBody>
      </p:sp>
      <p:sp>
        <p:nvSpPr>
          <p:cNvPr id="2" name="TextBox 1">
            <a:extLst>
              <a:ext uri="{FF2B5EF4-FFF2-40B4-BE49-F238E27FC236}">
                <a16:creationId xmlns:a16="http://schemas.microsoft.com/office/drawing/2014/main" id="{58DA887D-6BB9-153D-FFF3-157B9F08FE33}"/>
              </a:ext>
            </a:extLst>
          </p:cNvPr>
          <p:cNvSpPr txBox="1"/>
          <p:nvPr/>
        </p:nvSpPr>
        <p:spPr>
          <a:xfrm>
            <a:off x="738900" y="1701114"/>
            <a:ext cx="9544968" cy="4313425"/>
          </a:xfrm>
          <a:prstGeom prst="rect">
            <a:avLst/>
          </a:prstGeom>
          <a:noFill/>
        </p:spPr>
        <p:txBody>
          <a:bodyPr wrap="square" lIns="91440" tIns="45720" rIns="91440" bIns="45720" anchor="t">
            <a:spAutoFit/>
          </a:bodyPr>
          <a:lstStyle/>
          <a:p>
            <a:pPr marL="285750" indent="-285750">
              <a:lnSpc>
                <a:spcPct val="150000"/>
              </a:lnSpc>
              <a:buClr>
                <a:srgbClr val="FF0000"/>
              </a:buClr>
              <a:buFont typeface="Arial" panose="020B0604020202020204" pitchFamily="34" charset="0"/>
              <a:buChar char="•"/>
            </a:pPr>
            <a:r>
              <a:rPr lang="en-US" dirty="0"/>
              <a:t>Comprehensive update to </a:t>
            </a:r>
            <a:r>
              <a:rPr lang="en-US" i="1" dirty="0"/>
              <a:t>ISO 8100-1 Annex A</a:t>
            </a:r>
            <a:r>
              <a:rPr lang="en-US" dirty="0"/>
              <a:t>, incorporating additional information to better guide development efforts</a:t>
            </a:r>
          </a:p>
          <a:p>
            <a:pPr>
              <a:lnSpc>
                <a:spcPct val="150000"/>
              </a:lnSpc>
              <a:buClr>
                <a:srgbClr val="FF0000"/>
              </a:buClr>
            </a:pPr>
            <a:endParaRPr lang="en-US" dirty="0"/>
          </a:p>
          <a:p>
            <a:pPr marL="285750" indent="-285750">
              <a:lnSpc>
                <a:spcPct val="150000"/>
              </a:lnSpc>
              <a:buClr>
                <a:srgbClr val="FF0000"/>
              </a:buClr>
              <a:buFont typeface="Arial" panose="020B0604020202020204" pitchFamily="34" charset="0"/>
              <a:buChar char="•"/>
            </a:pPr>
            <a:r>
              <a:rPr lang="en-US" dirty="0"/>
              <a:t>Examples of new topics</a:t>
            </a:r>
          </a:p>
          <a:p>
            <a:pPr marL="742950" lvl="1" indent="-285750">
              <a:lnSpc>
                <a:spcPct val="150000"/>
              </a:lnSpc>
              <a:buClr>
                <a:srgbClr val="FF0000"/>
              </a:buClr>
              <a:buFont typeface="Arial" panose="020B0604020202020204" pitchFamily="34" charset="0"/>
              <a:buChar char="•"/>
            </a:pPr>
            <a:r>
              <a:rPr lang="en-US" i="1" dirty="0"/>
              <a:t>Table A.13 — </a:t>
            </a:r>
            <a:r>
              <a:rPr lang="en-US" i="1" dirty="0" err="1"/>
              <a:t>Interboard</a:t>
            </a:r>
            <a:r>
              <a:rPr lang="en-US" i="1" dirty="0"/>
              <a:t> safety related data communication links of SIL-rated circuits</a:t>
            </a:r>
          </a:p>
          <a:p>
            <a:pPr marL="742950" lvl="1" indent="-285750">
              <a:lnSpc>
                <a:spcPct val="150000"/>
              </a:lnSpc>
              <a:buClr>
                <a:srgbClr val="FF0000"/>
              </a:buClr>
              <a:buFont typeface="Arial" panose="020B0604020202020204" pitchFamily="34" charset="0"/>
              <a:buChar char="•"/>
            </a:pPr>
            <a:r>
              <a:rPr lang="en-US" i="1" dirty="0"/>
              <a:t>Table A.14 — Functional safety management measures</a:t>
            </a:r>
          </a:p>
          <a:p>
            <a:pPr marL="742950" lvl="1" indent="-285750">
              <a:lnSpc>
                <a:spcPct val="150000"/>
              </a:lnSpc>
              <a:buClr>
                <a:srgbClr val="FF0000"/>
              </a:buClr>
              <a:buFont typeface="Arial" panose="020B0604020202020204" pitchFamily="34" charset="0"/>
              <a:buChar char="•"/>
            </a:pPr>
            <a:r>
              <a:rPr lang="en-US" i="1" dirty="0"/>
              <a:t>Table A.16 — Calculation of safety-related parameters</a:t>
            </a:r>
          </a:p>
          <a:p>
            <a:pPr marL="742950" lvl="1" indent="-285750">
              <a:lnSpc>
                <a:spcPct val="150000"/>
              </a:lnSpc>
              <a:buClr>
                <a:srgbClr val="FF0000"/>
              </a:buClr>
              <a:buFont typeface="Arial" panose="020B0604020202020204" pitchFamily="34" charset="0"/>
              <a:buChar char="•"/>
            </a:pPr>
            <a:r>
              <a:rPr lang="en-US" i="1" dirty="0"/>
              <a:t>Table A.17 — List of practices and rules of structured programming</a:t>
            </a:r>
          </a:p>
          <a:p>
            <a:pPr marL="285750" indent="-285750">
              <a:lnSpc>
                <a:spcPct val="150000"/>
              </a:lnSpc>
              <a:buFont typeface="Wingdings" panose="05000000000000000000" pitchFamily="2" charset="2"/>
              <a:buChar char="Ø"/>
            </a:pPr>
            <a:endParaRPr lang="en-US" b="1" dirty="0"/>
          </a:p>
          <a:p>
            <a:pPr>
              <a:lnSpc>
                <a:spcPct val="150000"/>
              </a:lnSpc>
              <a:spcBef>
                <a:spcPts val="600"/>
              </a:spcBef>
            </a:pPr>
            <a:endParaRPr lang="en-US" sz="2000" dirty="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245899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EAEFA-F23E-7ABF-1529-C49CF820A11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B66AEEE-4FBF-0E2B-BE3D-3CD2C153E3B9}"/>
              </a:ext>
            </a:extLst>
          </p:cNvPr>
          <p:cNvSpPr txBox="1"/>
          <p:nvPr/>
        </p:nvSpPr>
        <p:spPr>
          <a:xfrm>
            <a:off x="609600" y="1566570"/>
            <a:ext cx="10326179" cy="723275"/>
          </a:xfrm>
          <a:prstGeom prst="rect">
            <a:avLst/>
          </a:prstGeom>
          <a:noFill/>
        </p:spPr>
        <p:txBody>
          <a:bodyPr wrap="square">
            <a:spAutoFit/>
          </a:bodyPr>
          <a:lstStyle/>
          <a:p>
            <a:pPr marL="285750" marR="0" indent="-285750" algn="l" rtl="0">
              <a:spcBef>
                <a:spcPts val="600"/>
              </a:spcBef>
              <a:buClr>
                <a:srgbClr val="FF0000"/>
              </a:buClr>
              <a:buFont typeface="Arial" panose="020B0604020202020204" pitchFamily="34" charset="0"/>
              <a:buChar char="•"/>
            </a:pPr>
            <a:r>
              <a:rPr lang="en-US" dirty="0">
                <a:solidFill>
                  <a:srgbClr val="000000"/>
                </a:solidFill>
              </a:rPr>
              <a:t>Designated architectures with PFD/PFH calculation formulas</a:t>
            </a:r>
          </a:p>
          <a:p>
            <a:pPr marL="285750" indent="-285750">
              <a:spcBef>
                <a:spcPts val="600"/>
              </a:spcBef>
              <a:buFont typeface="Wingdings" panose="05000000000000000000" pitchFamily="2" charset="2"/>
              <a:buChar char="Ø"/>
            </a:pPr>
            <a:endParaRPr lang="en-US" b="0" i="0" u="none" strike="noStrike" baseline="0" dirty="0">
              <a:solidFill>
                <a:srgbClr val="000000"/>
              </a:solidFill>
            </a:endParaRPr>
          </a:p>
        </p:txBody>
      </p:sp>
      <p:pic>
        <p:nvPicPr>
          <p:cNvPr id="3" name="Picture 2">
            <a:extLst>
              <a:ext uri="{FF2B5EF4-FFF2-40B4-BE49-F238E27FC236}">
                <a16:creationId xmlns:a16="http://schemas.microsoft.com/office/drawing/2014/main" id="{8E0A362F-A14F-6A76-EFC9-583CEC3F7DC5}"/>
              </a:ext>
            </a:extLst>
          </p:cNvPr>
          <p:cNvPicPr>
            <a:picLocks noChangeAspect="1"/>
          </p:cNvPicPr>
          <p:nvPr/>
        </p:nvPicPr>
        <p:blipFill>
          <a:blip r:embed="rId2"/>
          <a:stretch>
            <a:fillRect/>
          </a:stretch>
        </p:blipFill>
        <p:spPr>
          <a:xfrm>
            <a:off x="3920780" y="2073608"/>
            <a:ext cx="3440381" cy="3962639"/>
          </a:xfrm>
          <a:prstGeom prst="rect">
            <a:avLst/>
          </a:prstGeom>
        </p:spPr>
      </p:pic>
      <p:pic>
        <p:nvPicPr>
          <p:cNvPr id="9" name="Picture 8">
            <a:extLst>
              <a:ext uri="{FF2B5EF4-FFF2-40B4-BE49-F238E27FC236}">
                <a16:creationId xmlns:a16="http://schemas.microsoft.com/office/drawing/2014/main" id="{C1D8A445-714E-4AEB-ED18-A8D6958B8BC0}"/>
              </a:ext>
            </a:extLst>
          </p:cNvPr>
          <p:cNvPicPr>
            <a:picLocks noChangeAspect="1"/>
          </p:cNvPicPr>
          <p:nvPr/>
        </p:nvPicPr>
        <p:blipFill>
          <a:blip r:embed="rId3"/>
          <a:stretch>
            <a:fillRect/>
          </a:stretch>
        </p:blipFill>
        <p:spPr>
          <a:xfrm>
            <a:off x="341748" y="2925660"/>
            <a:ext cx="3292125" cy="2004234"/>
          </a:xfrm>
          <a:prstGeom prst="rect">
            <a:avLst/>
          </a:prstGeom>
        </p:spPr>
      </p:pic>
      <p:pic>
        <p:nvPicPr>
          <p:cNvPr id="11" name="Picture 10">
            <a:extLst>
              <a:ext uri="{FF2B5EF4-FFF2-40B4-BE49-F238E27FC236}">
                <a16:creationId xmlns:a16="http://schemas.microsoft.com/office/drawing/2014/main" id="{105B5ABB-8D9A-C05D-AFB0-E432143D4A5B}"/>
              </a:ext>
            </a:extLst>
          </p:cNvPr>
          <p:cNvPicPr>
            <a:picLocks noChangeAspect="1"/>
          </p:cNvPicPr>
          <p:nvPr/>
        </p:nvPicPr>
        <p:blipFill>
          <a:blip r:embed="rId4"/>
          <a:stretch>
            <a:fillRect/>
          </a:stretch>
        </p:blipFill>
        <p:spPr>
          <a:xfrm>
            <a:off x="7432152" y="2289845"/>
            <a:ext cx="3143282" cy="3560181"/>
          </a:xfrm>
          <a:prstGeom prst="rect">
            <a:avLst/>
          </a:prstGeom>
        </p:spPr>
      </p:pic>
      <p:sp>
        <p:nvSpPr>
          <p:cNvPr id="6" name="Titel 2">
            <a:extLst>
              <a:ext uri="{FF2B5EF4-FFF2-40B4-BE49-F238E27FC236}">
                <a16:creationId xmlns:a16="http://schemas.microsoft.com/office/drawing/2014/main" id="{539EE255-6FF0-5AD2-53E2-47E140642D3C}"/>
              </a:ext>
            </a:extLst>
          </p:cNvPr>
          <p:cNvSpPr>
            <a:spLocks noGrp="1"/>
          </p:cNvSpPr>
          <p:nvPr>
            <p:ph type="title"/>
          </p:nvPr>
        </p:nvSpPr>
        <p:spPr>
          <a:xfrm>
            <a:off x="609600" y="274638"/>
            <a:ext cx="10972800" cy="1143000"/>
          </a:xfrm>
        </p:spPr>
        <p:txBody>
          <a:bodyPr>
            <a:normAutofit fontScale="90000"/>
          </a:bodyPr>
          <a:lstStyle/>
          <a:p>
            <a:r>
              <a:rPr lang="en-GB" dirty="0">
                <a:solidFill>
                  <a:srgbClr val="394393"/>
                </a:solidFill>
              </a:rPr>
              <a:t>ISO 8100-2 </a:t>
            </a:r>
            <a:br>
              <a:rPr lang="en-GB" dirty="0">
                <a:solidFill>
                  <a:srgbClr val="394393"/>
                </a:solidFill>
              </a:rPr>
            </a:br>
            <a:r>
              <a:rPr lang="en-US" dirty="0">
                <a:solidFill>
                  <a:srgbClr val="394393"/>
                </a:solidFill>
              </a:rPr>
              <a:t>Annex A (cookbook) </a:t>
            </a:r>
            <a:endParaRPr lang="de-DE" dirty="0"/>
          </a:p>
        </p:txBody>
      </p:sp>
    </p:spTree>
    <p:extLst>
      <p:ext uri="{BB962C8B-B14F-4D97-AF65-F5344CB8AC3E}">
        <p14:creationId xmlns:p14="http://schemas.microsoft.com/office/powerpoint/2010/main" val="19369427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27C5-9C40-E0DA-F6CB-265B530AD9C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51B4815-7619-F2D9-B72A-1806C3800A47}"/>
              </a:ext>
            </a:extLst>
          </p:cNvPr>
          <p:cNvSpPr txBox="1"/>
          <p:nvPr/>
        </p:nvSpPr>
        <p:spPr>
          <a:xfrm>
            <a:off x="640927" y="1536400"/>
            <a:ext cx="10326179" cy="784830"/>
          </a:xfrm>
          <a:prstGeom prst="rect">
            <a:avLst/>
          </a:prstGeom>
          <a:noFill/>
        </p:spPr>
        <p:txBody>
          <a:bodyPr wrap="square">
            <a:spAutoFit/>
          </a:bodyPr>
          <a:lstStyle/>
          <a:p>
            <a:pPr marL="342900" marR="0" indent="-342900" algn="l" rtl="0">
              <a:spcBef>
                <a:spcPts val="600"/>
              </a:spcBef>
              <a:buClr>
                <a:srgbClr val="FF0000"/>
              </a:buClr>
              <a:buFont typeface="Arial" panose="020B0604020202020204" pitchFamily="34" charset="0"/>
              <a:buChar char="•"/>
            </a:pPr>
            <a:r>
              <a:rPr lang="en-US" sz="2000" b="0" i="0" u="none" strike="noStrike" baseline="0" dirty="0">
                <a:solidFill>
                  <a:srgbClr val="000000"/>
                </a:solidFill>
                <a:latin typeface="+mj-lt"/>
              </a:rPr>
              <a:t>List of practices and rules of structured programming</a:t>
            </a:r>
          </a:p>
          <a:p>
            <a:pPr marL="342900" marR="0" indent="-342900" algn="l" rtl="0">
              <a:spcBef>
                <a:spcPts val="600"/>
              </a:spcBef>
              <a:buClr>
                <a:srgbClr val="FF0000"/>
              </a:buClr>
              <a:buFont typeface="Arial" panose="020B0604020202020204" pitchFamily="34" charset="0"/>
              <a:buChar char="•"/>
            </a:pPr>
            <a:r>
              <a:rPr lang="en-US" sz="2000" dirty="0">
                <a:solidFill>
                  <a:srgbClr val="000000"/>
                </a:solidFill>
                <a:latin typeface="+mj-lt"/>
              </a:rPr>
              <a:t>Informative references to IPA/SEC ESCR 3.0 </a:t>
            </a:r>
            <a:endParaRPr lang="en-US" sz="2000" b="0" i="0" u="none" strike="noStrike" baseline="0" dirty="0">
              <a:solidFill>
                <a:srgbClr val="000000"/>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14F057DB-B186-DBD8-A59D-B827891B174C}"/>
              </a:ext>
            </a:extLst>
          </p:cNvPr>
          <p:cNvGraphicFramePr>
            <a:graphicFrameLocks noGrp="1"/>
          </p:cNvGraphicFramePr>
          <p:nvPr/>
        </p:nvGraphicFramePr>
        <p:xfrm>
          <a:off x="640927" y="2439992"/>
          <a:ext cx="4832661" cy="3526764"/>
        </p:xfrm>
        <a:graphic>
          <a:graphicData uri="http://schemas.openxmlformats.org/drawingml/2006/table">
            <a:tbl>
              <a:tblPr firstRow="1" firstCol="1" lastRow="1" lastCol="1" bandRow="1" bandCol="1"/>
              <a:tblGrid>
                <a:gridCol w="1071129">
                  <a:extLst>
                    <a:ext uri="{9D8B030D-6E8A-4147-A177-3AD203B41FA5}">
                      <a16:colId xmlns:a16="http://schemas.microsoft.com/office/drawing/2014/main" val="2855282783"/>
                    </a:ext>
                  </a:extLst>
                </a:gridCol>
                <a:gridCol w="3761532">
                  <a:extLst>
                    <a:ext uri="{9D8B030D-6E8A-4147-A177-3AD203B41FA5}">
                      <a16:colId xmlns:a16="http://schemas.microsoft.com/office/drawing/2014/main" val="1676300826"/>
                    </a:ext>
                  </a:extLst>
                </a:gridCol>
              </a:tblGrid>
              <a:tr h="891540">
                <a:tc>
                  <a:txBody>
                    <a:bodyPr/>
                    <a:lstStyle/>
                    <a:p>
                      <a:pPr algn="ctr"/>
                      <a:r>
                        <a:rPr lang="en-US" sz="1000">
                          <a:effectLst/>
                          <a:latin typeface="Times New Roman" panose="02020603050405020304" pitchFamily="18" charset="0"/>
                          <a:ea typeface="Arial" panose="020B0604020202020204" pitchFamily="34" charset="0"/>
                          <a:cs typeface="Arial" panose="020B0604020202020204" pitchFamily="34" charset="0"/>
                        </a:rPr>
                        <a:t>  </a:t>
                      </a:r>
                      <a:r>
                        <a:rPr lang="en-US" sz="1000" b="1" spc="-10" err="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Practicies</a:t>
                      </a: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 for</a:t>
                      </a:r>
                    </a:p>
                    <a:p>
                      <a:pPr marL="15875" marR="13335" algn="ctr">
                        <a:spcAft>
                          <a:spcPts val="0"/>
                        </a:spcAft>
                      </a:pPr>
                      <a:endPar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p>
                      <a:pPr marL="15875" marR="13335" algn="ctr">
                        <a:spcAft>
                          <a:spcPts val="0"/>
                        </a:spcAft>
                      </a:pP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Reliability</a:t>
                      </a:r>
                      <a:endParaRPr lang="en-FI"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89958"/>
                    </a:solidFill>
                  </a:tcPr>
                </a:tc>
                <a:tc>
                  <a:txBody>
                    <a:bodyPr/>
                    <a:lstStyle/>
                    <a:p>
                      <a:pPr marL="34290" marR="26035" indent="-1270">
                        <a:lnSpc>
                          <a:spcPct val="120000"/>
                        </a:lnSpc>
                        <a:spcBef>
                          <a:spcPts val="200"/>
                        </a:spcBef>
                        <a:spcAft>
                          <a:spcPts val="400"/>
                        </a:spcAft>
                      </a:pP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Practices to improve the reliability of software that has been developed.</a:t>
                      </a:r>
                      <a:endParaRPr lang="en-FI" sz="1000">
                        <a:effectLst/>
                        <a:latin typeface="Arial" panose="020B0604020202020204" pitchFamily="34" charset="0"/>
                        <a:ea typeface="Arial" panose="020B0604020202020204" pitchFamily="34" charset="0"/>
                        <a:cs typeface="Times New Roman" panose="02020603050405020304" pitchFamily="18" charset="0"/>
                      </a:endParaRPr>
                    </a:p>
                    <a:p>
                      <a:pPr marL="33020">
                        <a:lnSpc>
                          <a:spcPts val="910"/>
                        </a:lnSpc>
                        <a:spcBef>
                          <a:spcPts val="200"/>
                        </a:spcBef>
                        <a:spcAft>
                          <a:spcPts val="400"/>
                        </a:spcAf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Minimizing</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problems</a:t>
                      </a:r>
                      <a:r>
                        <a:rPr lang="en-US" sz="1000" spc="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arising</a:t>
                      </a:r>
                      <a:r>
                        <a:rPr lang="en-US" sz="1000" spc="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while</a:t>
                      </a:r>
                      <a:r>
                        <a:rPr lang="en-US" sz="1000" spc="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using</a:t>
                      </a:r>
                      <a:r>
                        <a:rPr lang="en-US" sz="1000" spc="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software;</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200"/>
                        </a:spcBef>
                        <a:spcAft>
                          <a:spcPts val="400"/>
                        </a:spcAft>
                        <a:buClr>
                          <a:srgbClr val="231F20"/>
                        </a:buClr>
                        <a:buSzPts val="800"/>
                        <a:buFont typeface="Arial" panose="020B0604020202020204" pitchFamily="34" charset="0"/>
                        <a:buNone/>
                        <a:tabLst>
                          <a:tab pos="93345"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Increasing</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tolerability</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against</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bugs</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a:t>
                      </a:r>
                      <a:r>
                        <a:rPr lang="en-US" sz="10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interface</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violation.</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01966452"/>
                  </a:ext>
                </a:extLst>
              </a:tr>
              <a:tr h="1110958">
                <a:tc>
                  <a:txBody>
                    <a:bodyPr/>
                    <a:lstStyle/>
                    <a:p>
                      <a:pPr algn="ctr"/>
                      <a:r>
                        <a:rPr lang="en-US" sz="1000">
                          <a:effectLst/>
                          <a:latin typeface="Times New Roman" panose="02020603050405020304" pitchFamily="18" charset="0"/>
                          <a:ea typeface="Arial" panose="020B0604020202020204" pitchFamily="34" charset="0"/>
                          <a:cs typeface="Arial" panose="020B0604020202020204" pitchFamily="34" charset="0"/>
                        </a:rPr>
                        <a:t>  </a:t>
                      </a:r>
                      <a:r>
                        <a:rPr lang="en-US" sz="1000" b="1" spc="-10" err="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Practicies</a:t>
                      </a: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 for</a:t>
                      </a:r>
                    </a:p>
                    <a:p>
                      <a:pPr marL="15875" marR="13335" algn="ctr">
                        <a:spcAft>
                          <a:spcPts val="0"/>
                        </a:spcAft>
                      </a:pPr>
                      <a:endPar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p>
                      <a:pPr marL="15875" marR="13335" algn="ctr">
                        <a:spcAft>
                          <a:spcPts val="0"/>
                        </a:spcAft>
                      </a:pP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Maintainability</a:t>
                      </a:r>
                      <a:endParaRPr lang="en-FI"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5B95CF"/>
                    </a:solidFill>
                  </a:tcPr>
                </a:tc>
                <a:tc>
                  <a:txBody>
                    <a:bodyPr/>
                    <a:lstStyle/>
                    <a:p>
                      <a:pPr marL="33020" marR="23495">
                        <a:lnSpc>
                          <a:spcPct val="120000"/>
                        </a:lnSpc>
                        <a:spcBef>
                          <a:spcPts val="200"/>
                        </a:spcBef>
                        <a:spcAft>
                          <a:spcPts val="400"/>
                        </a:spcAft>
                      </a:pP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Practices</a:t>
                      </a:r>
                      <a:r>
                        <a:rPr lang="en-US" sz="1000" spc="-6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create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source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code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that</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is</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easy</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a:t>
                      </a:r>
                      <a:r>
                        <a:rPr lang="en-US" sz="1000" spc="-6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modify</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maintain.</a:t>
                      </a:r>
                      <a:endParaRPr lang="en-FI" sz="100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ts val="910"/>
                        </a:lnSpc>
                        <a:spcBef>
                          <a:spcPts val="200"/>
                        </a:spcBef>
                        <a:spcAft>
                          <a:spcPts val="400"/>
                        </a:spcAft>
                        <a:buClr>
                          <a:srgbClr val="231F20"/>
                        </a:buClr>
                        <a:buSzPts val="800"/>
                        <a:buFont typeface="Arial" panose="020B0604020202020204" pitchFamily="34" charset="0"/>
                        <a:buNone/>
                        <a:tabLst>
                          <a:tab pos="93345"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Making</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code</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easy</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understand</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modify;</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200"/>
                        </a:spcBef>
                        <a:spcAft>
                          <a:spcPts val="400"/>
                        </a:spcAft>
                        <a:buClr>
                          <a:srgbClr val="231F20"/>
                        </a:buClr>
                        <a:buSzPts val="800"/>
                        <a:buFont typeface="Arial" panose="020B0604020202020204" pitchFamily="34" charset="0"/>
                        <a:buNone/>
                        <a:tabLst>
                          <a:tab pos="93345"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Minimizing</a:t>
                      </a:r>
                      <a:r>
                        <a:rPr lang="en-US" sz="1000" spc="-4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4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impact</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of</a:t>
                      </a:r>
                      <a:r>
                        <a:rPr lang="en-US" sz="10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modifications</a:t>
                      </a:r>
                      <a:r>
                        <a:rPr lang="en-US" sz="1000" spc="-4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on</a:t>
                      </a:r>
                      <a:r>
                        <a:rPr lang="en-US" sz="1000" spc="-4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4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entire</a:t>
                      </a:r>
                      <a:r>
                        <a:rPr lang="en-US" sz="1000" spc="-4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code;</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200"/>
                        </a:spcBef>
                        <a:spcAft>
                          <a:spcPts val="400"/>
                        </a:spcAft>
                        <a:buClr>
                          <a:srgbClr val="231F20"/>
                        </a:buClr>
                        <a:buSzPts val="800"/>
                        <a:buFont typeface="Arial" panose="020B0604020202020204" pitchFamily="34" charset="0"/>
                        <a:buNone/>
                        <a:tabLst>
                          <a:tab pos="93345"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Making</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modified</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code</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easy</a:t>
                      </a:r>
                      <a:r>
                        <a:rPr lang="en-US" sz="10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check.</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219755920"/>
                  </a:ext>
                </a:extLst>
              </a:tr>
              <a:tr h="626402">
                <a:tc>
                  <a:txBody>
                    <a:bodyPr/>
                    <a:lstStyle/>
                    <a:p>
                      <a:pPr algn="ctr">
                        <a:spcBef>
                          <a:spcPts val="55"/>
                        </a:spcBef>
                      </a:pPr>
                      <a:r>
                        <a:rPr lang="en-US" sz="1000">
                          <a:effectLst/>
                          <a:latin typeface="Times New Roman" panose="02020603050405020304" pitchFamily="18" charset="0"/>
                          <a:ea typeface="Arial" panose="020B0604020202020204" pitchFamily="34" charset="0"/>
                          <a:cs typeface="Arial" panose="020B0604020202020204" pitchFamily="34" charset="0"/>
                        </a:rPr>
                        <a:t> </a:t>
                      </a:r>
                      <a:r>
                        <a:rPr lang="en-US" sz="1000" b="1" spc="-10" err="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Practicies</a:t>
                      </a: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 for </a:t>
                      </a:r>
                    </a:p>
                    <a:p>
                      <a:pPr marL="15875" marR="13335" algn="ctr">
                        <a:spcAft>
                          <a:spcPts val="0"/>
                        </a:spcAft>
                      </a:pPr>
                      <a:endPar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p>
                      <a:pPr marL="15875" marR="13335" algn="ctr">
                        <a:spcAft>
                          <a:spcPts val="0"/>
                        </a:spcAft>
                      </a:pP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Portability</a:t>
                      </a:r>
                      <a:endParaRPr lang="en-FI"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5ABE86"/>
                    </a:solidFill>
                  </a:tcPr>
                </a:tc>
                <a:tc>
                  <a:txBody>
                    <a:bodyPr/>
                    <a:lstStyle/>
                    <a:p>
                      <a:pPr marL="33655" marR="27305" indent="-635" algn="l" defTabSz="457200" rtl="0" eaLnBrk="1" latinLnBrk="0" hangingPunct="1">
                        <a:lnSpc>
                          <a:spcPct val="120000"/>
                        </a:lnSpc>
                        <a:spcBef>
                          <a:spcPts val="200"/>
                        </a:spcBef>
                        <a:spcAft>
                          <a:spcPts val="400"/>
                        </a:spcAft>
                      </a:pPr>
                      <a:r>
                        <a:rPr lang="en-US" sz="1000" kern="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Practices to improve portability of the software program to another environment as efficiently as possible without error.</a:t>
                      </a:r>
                      <a:endParaRPr lang="en-FI" sz="1000" kern="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09307943"/>
                  </a:ext>
                </a:extLst>
              </a:tr>
              <a:tr h="897864">
                <a:tc>
                  <a:txBody>
                    <a:bodyPr/>
                    <a:lstStyle/>
                    <a:p>
                      <a:pPr algn="ctr"/>
                      <a:r>
                        <a:rPr lang="en-US" sz="1000">
                          <a:effectLst/>
                          <a:latin typeface="Times New Roman" panose="02020603050405020304" pitchFamily="18" charset="0"/>
                          <a:ea typeface="Arial" panose="020B0604020202020204" pitchFamily="34" charset="0"/>
                          <a:cs typeface="Arial" panose="020B0604020202020204" pitchFamily="34" charset="0"/>
                        </a:rPr>
                        <a:t> </a:t>
                      </a:r>
                      <a:r>
                        <a:rPr lang="en-US" sz="1000" b="1" spc="-10" err="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Practicies</a:t>
                      </a: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 for </a:t>
                      </a:r>
                    </a:p>
                    <a:p>
                      <a:pPr marL="15875" marR="13335" algn="ctr">
                        <a:spcAft>
                          <a:spcPts val="0"/>
                        </a:spcAft>
                      </a:pPr>
                      <a:endPar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p>
                      <a:pPr marL="15875" marR="13335" algn="ctr">
                        <a:spcAft>
                          <a:spcPts val="0"/>
                        </a:spcAft>
                      </a:pPr>
                      <a:r>
                        <a:rPr lang="en-US" sz="1000" b="1"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Efficiency</a:t>
                      </a:r>
                      <a:endParaRPr lang="en-FI"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F75B1"/>
                    </a:solidFill>
                  </a:tcPr>
                </a:tc>
                <a:tc>
                  <a:txBody>
                    <a:bodyPr/>
                    <a:lstStyle/>
                    <a:p>
                      <a:pPr marL="34290" marR="26035" indent="-1270">
                        <a:lnSpc>
                          <a:spcPct val="120000"/>
                        </a:lnSpc>
                        <a:spcBef>
                          <a:spcPts val="200"/>
                        </a:spcBef>
                        <a:spcAft>
                          <a:spcPts val="400"/>
                        </a:spcAft>
                      </a:pP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Practices</a:t>
                      </a:r>
                      <a:r>
                        <a:rPr lang="en-US" sz="1000" spc="-6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effectively</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utilize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performance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resources</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of</a:t>
                      </a:r>
                      <a:r>
                        <a:rPr lang="en-US" sz="1000" spc="-6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a:solidFill>
                            <a:srgbClr val="231F20"/>
                          </a:solidFill>
                          <a:effectLst/>
                          <a:latin typeface="Arial" panose="020B0604020202020204" pitchFamily="34" charset="0"/>
                          <a:ea typeface="Arial" panose="020B0604020202020204" pitchFamily="34" charset="0"/>
                          <a:cs typeface="Times New Roman" panose="02020603050405020304" pitchFamily="18" charset="0"/>
                        </a:rPr>
                        <a:t>software.</a:t>
                      </a:r>
                      <a:r>
                        <a:rPr lang="en-US" sz="1000" spc="-5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FI" sz="100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ts val="910"/>
                        </a:lnSpc>
                        <a:spcBef>
                          <a:spcPts val="200"/>
                        </a:spcBef>
                        <a:spcAft>
                          <a:spcPts val="400"/>
                        </a:spcAft>
                        <a:buClr>
                          <a:srgbClr val="231F20"/>
                        </a:buClr>
                        <a:buSzPts val="800"/>
                        <a:buFont typeface="Arial" panose="020B0604020202020204" pitchFamily="34" charset="0"/>
                        <a:buNone/>
                        <a:tabLst>
                          <a:tab pos="93980"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Coding</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that</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is</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processing</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time-conscious;</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200"/>
                        </a:spcBef>
                        <a:spcAft>
                          <a:spcPts val="400"/>
                        </a:spcAft>
                        <a:buClr>
                          <a:srgbClr val="231F20"/>
                        </a:buClr>
                        <a:buSzPts val="800"/>
                        <a:buFont typeface="Arial" panose="020B0604020202020204" pitchFamily="34" charset="0"/>
                        <a:buNone/>
                        <a:tabLst>
                          <a:tab pos="93980" algn="l"/>
                        </a:tabLst>
                      </a:pP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Coding</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that</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takes</a:t>
                      </a:r>
                      <a:r>
                        <a:rPr lang="en-US" sz="10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account</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of</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memory</a:t>
                      </a:r>
                      <a:r>
                        <a:rPr lang="en-US" sz="10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0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size.</a:t>
                      </a:r>
                      <a:endParaRPr lang="en-FI" sz="1000" spc="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636781660"/>
                  </a:ext>
                </a:extLst>
              </a:tr>
            </a:tbl>
          </a:graphicData>
        </a:graphic>
      </p:graphicFrame>
      <p:pic>
        <p:nvPicPr>
          <p:cNvPr id="8" name="Picture 7">
            <a:extLst>
              <a:ext uri="{FF2B5EF4-FFF2-40B4-BE49-F238E27FC236}">
                <a16:creationId xmlns:a16="http://schemas.microsoft.com/office/drawing/2014/main" id="{61EC8002-799F-A377-8AC2-513337599193}"/>
              </a:ext>
            </a:extLst>
          </p:cNvPr>
          <p:cNvPicPr>
            <a:picLocks noChangeAspect="1"/>
          </p:cNvPicPr>
          <p:nvPr/>
        </p:nvPicPr>
        <p:blipFill>
          <a:blip r:embed="rId2"/>
          <a:stretch>
            <a:fillRect/>
          </a:stretch>
        </p:blipFill>
        <p:spPr>
          <a:xfrm>
            <a:off x="5859169" y="2263259"/>
            <a:ext cx="4890791" cy="3058341"/>
          </a:xfrm>
          <a:prstGeom prst="rect">
            <a:avLst/>
          </a:prstGeom>
        </p:spPr>
      </p:pic>
      <p:sp>
        <p:nvSpPr>
          <p:cNvPr id="3" name="Titel 2">
            <a:extLst>
              <a:ext uri="{FF2B5EF4-FFF2-40B4-BE49-F238E27FC236}">
                <a16:creationId xmlns:a16="http://schemas.microsoft.com/office/drawing/2014/main" id="{041E7A9C-0AEE-A5F3-681E-CCEB3F58097C}"/>
              </a:ext>
            </a:extLst>
          </p:cNvPr>
          <p:cNvSpPr>
            <a:spLocks noGrp="1"/>
          </p:cNvSpPr>
          <p:nvPr>
            <p:ph type="title"/>
          </p:nvPr>
        </p:nvSpPr>
        <p:spPr/>
        <p:txBody>
          <a:bodyPr>
            <a:normAutofit fontScale="90000"/>
          </a:bodyPr>
          <a:lstStyle/>
          <a:p>
            <a:r>
              <a:rPr lang="en-GB" dirty="0">
                <a:solidFill>
                  <a:srgbClr val="394393"/>
                </a:solidFill>
              </a:rPr>
              <a:t>ISO 8100-2 </a:t>
            </a:r>
            <a:br>
              <a:rPr lang="en-GB" dirty="0">
                <a:solidFill>
                  <a:srgbClr val="394393"/>
                </a:solidFill>
              </a:rPr>
            </a:br>
            <a:r>
              <a:rPr lang="en-US" dirty="0">
                <a:solidFill>
                  <a:srgbClr val="394393"/>
                </a:solidFill>
              </a:rPr>
              <a:t>Annex A (cookbook) </a:t>
            </a:r>
            <a:endParaRPr lang="de-DE" dirty="0"/>
          </a:p>
        </p:txBody>
      </p:sp>
    </p:spTree>
    <p:extLst>
      <p:ext uri="{BB962C8B-B14F-4D97-AF65-F5344CB8AC3E}">
        <p14:creationId xmlns:p14="http://schemas.microsoft.com/office/powerpoint/2010/main" val="32665118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5F0DE-D182-CC53-DB2B-A388D1F5C627}"/>
            </a:ext>
          </a:extLst>
        </p:cNvPr>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7AA62030-4A98-D188-0AF8-9DED4E3F481E}"/>
              </a:ext>
            </a:extLst>
          </p:cNvPr>
          <p:cNvSpPr/>
          <p:nvPr/>
        </p:nvSpPr>
        <p:spPr>
          <a:xfrm>
            <a:off x="237565" y="5427"/>
            <a:ext cx="11716870" cy="13822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endParaRPr lang="en-GB" sz="4400" dirty="0">
              <a:solidFill>
                <a:srgbClr val="394393"/>
              </a:solidFill>
              <a:latin typeface="+mj-lt"/>
            </a:endParaRPr>
          </a:p>
        </p:txBody>
      </p:sp>
      <p:sp>
        <p:nvSpPr>
          <p:cNvPr id="6" name="Textfeld 18">
            <a:extLst>
              <a:ext uri="{FF2B5EF4-FFF2-40B4-BE49-F238E27FC236}">
                <a16:creationId xmlns:a16="http://schemas.microsoft.com/office/drawing/2014/main" id="{66B2FDEA-A679-17B2-E789-D4973E2F1742}"/>
              </a:ext>
            </a:extLst>
          </p:cNvPr>
          <p:cNvSpPr/>
          <p:nvPr/>
        </p:nvSpPr>
        <p:spPr>
          <a:xfrm>
            <a:off x="484070" y="1229133"/>
            <a:ext cx="10972800" cy="41843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457200" defTabSz="457200">
              <a:spcAft>
                <a:spcPts val="600"/>
              </a:spcAft>
            </a:pPr>
            <a:r>
              <a:rPr lang="en-US" b="1" u="none" strike="noStrike" dirty="0">
                <a:solidFill>
                  <a:srgbClr val="000000"/>
                </a:solidFill>
                <a:effectLst/>
                <a:uFillTx/>
              </a:rPr>
              <a:t>New and changed EHSRs in MR affecting ISO 8100-1/2</a:t>
            </a:r>
          </a:p>
          <a:p>
            <a:pPr marL="457200" defTabSz="457200">
              <a:spcAft>
                <a:spcPts val="600"/>
              </a:spcAft>
            </a:pPr>
            <a:r>
              <a:rPr lang="en-US" b="1" u="none" strike="noStrike" dirty="0">
                <a:solidFill>
                  <a:srgbClr val="000000"/>
                </a:solidFill>
                <a:effectLst/>
                <a:uFillTx/>
              </a:rPr>
              <a:t>MR 1.1.2 (e): Instructions for testing of safety functions </a:t>
            </a:r>
          </a:p>
          <a:p>
            <a:pPr marL="914400" lvl="1">
              <a:spcAft>
                <a:spcPts val="600"/>
              </a:spcAft>
            </a:pPr>
            <a:r>
              <a:rPr lang="en-US" b="0" u="none" strike="noStrike" dirty="0">
                <a:solidFill>
                  <a:srgbClr val="000000"/>
                </a:solidFill>
                <a:effectLst/>
                <a:uFillTx/>
                <a:sym typeface="Wingdings" panose="05000000000000000000" pitchFamily="2" charset="2"/>
              </a:rPr>
              <a:t> </a:t>
            </a:r>
            <a:r>
              <a:rPr lang="en-US" b="0" u="none" strike="noStrike" dirty="0">
                <a:solidFill>
                  <a:srgbClr val="000000"/>
                </a:solidFill>
                <a:effectLst/>
                <a:uFillTx/>
              </a:rPr>
              <a:t>Table 25 listing safety functions which needs additional instructions for testing</a:t>
            </a:r>
          </a:p>
          <a:p>
            <a:pPr marL="457200" defTabSz="457200">
              <a:spcAft>
                <a:spcPts val="600"/>
              </a:spcAft>
            </a:pPr>
            <a:r>
              <a:rPr lang="en-US" b="1" u="none" strike="noStrike" dirty="0">
                <a:solidFill>
                  <a:srgbClr val="000000"/>
                </a:solidFill>
                <a:effectLst/>
                <a:uFillTx/>
              </a:rPr>
              <a:t>MR 1.1.9: Identification of software to be protected against corruption</a:t>
            </a:r>
          </a:p>
          <a:p>
            <a:pPr marL="914400" lvl="1">
              <a:spcAft>
                <a:spcPts val="600"/>
              </a:spcAft>
            </a:pPr>
            <a:r>
              <a:rPr lang="en-US" b="0" u="none" strike="noStrike" dirty="0">
                <a:solidFill>
                  <a:srgbClr val="000000"/>
                </a:solidFill>
                <a:effectLst/>
                <a:uFillTx/>
                <a:sym typeface="Wingdings" panose="05000000000000000000" pitchFamily="2" charset="2"/>
              </a:rPr>
              <a:t> </a:t>
            </a:r>
            <a:r>
              <a:rPr lang="en-US" b="0" u="none" strike="noStrike" dirty="0">
                <a:solidFill>
                  <a:srgbClr val="000000"/>
                </a:solidFill>
                <a:effectLst/>
                <a:uFillTx/>
              </a:rPr>
              <a:t>… Software relevant for safety functions referenced in Table 25 shall be identified …, </a:t>
            </a:r>
            <a:r>
              <a:rPr lang="en-US" i="1" dirty="0">
                <a:solidFill>
                  <a:srgbClr val="000000"/>
                </a:solidFill>
              </a:rPr>
              <a:t>4.12.4</a:t>
            </a:r>
            <a:r>
              <a:rPr lang="en-US" dirty="0">
                <a:solidFill>
                  <a:srgbClr val="000000"/>
                </a:solidFill>
              </a:rPr>
              <a:t> </a:t>
            </a:r>
            <a:endParaRPr lang="en-US" b="0" u="none" strike="noStrike" dirty="0">
              <a:solidFill>
                <a:srgbClr val="000000"/>
              </a:solidFill>
              <a:effectLst/>
              <a:uFillTx/>
            </a:endParaRPr>
          </a:p>
          <a:p>
            <a:pPr marL="457200" defTabSz="457200">
              <a:spcAft>
                <a:spcPts val="600"/>
              </a:spcAft>
            </a:pPr>
            <a:r>
              <a:rPr lang="en-US" b="1" u="none" strike="noStrike" dirty="0">
                <a:solidFill>
                  <a:srgbClr val="000000"/>
                </a:solidFill>
                <a:effectLst/>
                <a:uFillTx/>
              </a:rPr>
              <a:t>MR 1.1.9: Cybersecurity for protection against corruption</a:t>
            </a:r>
          </a:p>
          <a:p>
            <a:pPr marL="914400" lvl="1">
              <a:spcAft>
                <a:spcPts val="600"/>
              </a:spcAft>
            </a:pPr>
            <a:r>
              <a:rPr lang="en-US" b="0" u="none" strike="noStrike" dirty="0">
                <a:solidFill>
                  <a:srgbClr val="000000"/>
                </a:solidFill>
                <a:effectLst/>
                <a:uFillTx/>
                <a:sym typeface="Wingdings" panose="05000000000000000000" pitchFamily="2" charset="2"/>
              </a:rPr>
              <a:t> </a:t>
            </a:r>
            <a:r>
              <a:rPr lang="en-US" dirty="0">
                <a:solidFill>
                  <a:srgbClr val="000000"/>
                </a:solidFill>
                <a:sym typeface="Wingdings" panose="05000000000000000000" pitchFamily="2" charset="2"/>
              </a:rPr>
              <a:t>R</a:t>
            </a:r>
            <a:r>
              <a:rPr lang="en-US" b="0" u="none" strike="noStrike" dirty="0">
                <a:solidFill>
                  <a:srgbClr val="000000"/>
                </a:solidFill>
                <a:effectLst/>
                <a:uFillTx/>
              </a:rPr>
              <a:t>eference to ISO 8102-20 in clause </a:t>
            </a:r>
            <a:r>
              <a:rPr lang="en-US" b="0" i="1" u="none" strike="noStrike" dirty="0">
                <a:solidFill>
                  <a:srgbClr val="000000"/>
                </a:solidFill>
                <a:effectLst/>
                <a:uFillTx/>
              </a:rPr>
              <a:t>4.10.1.1.5</a:t>
            </a:r>
          </a:p>
          <a:p>
            <a:pPr marL="457200" defTabSz="457200">
              <a:spcAft>
                <a:spcPts val="600"/>
              </a:spcAft>
            </a:pPr>
            <a:r>
              <a:rPr lang="en-US" b="1" u="none" strike="noStrike" dirty="0">
                <a:solidFill>
                  <a:srgbClr val="000000"/>
                </a:solidFill>
                <a:effectLst/>
                <a:uFillTx/>
              </a:rPr>
              <a:t>MR 1.1.9: Capability and instructions to verify actual software revisions &amp; parameter values</a:t>
            </a:r>
          </a:p>
          <a:p>
            <a:pPr marL="914400" lvl="1">
              <a:spcAft>
                <a:spcPts val="600"/>
              </a:spcAft>
            </a:pPr>
            <a:r>
              <a:rPr lang="en-US" b="0" u="none" strike="noStrike" dirty="0">
                <a:solidFill>
                  <a:srgbClr val="000000"/>
                </a:solidFill>
                <a:effectLst/>
                <a:uFillTx/>
                <a:sym typeface="Wingdings" panose="05000000000000000000" pitchFamily="2" charset="2"/>
              </a:rPr>
              <a:t> </a:t>
            </a:r>
            <a:r>
              <a:rPr lang="en-US" dirty="0">
                <a:solidFill>
                  <a:srgbClr val="000000"/>
                </a:solidFill>
                <a:sym typeface="Wingdings" panose="05000000000000000000" pitchFamily="2" charset="2"/>
              </a:rPr>
              <a:t>R</a:t>
            </a:r>
            <a:r>
              <a:rPr lang="en-US" b="0" u="none" strike="noStrike" dirty="0">
                <a:solidFill>
                  <a:srgbClr val="000000"/>
                </a:solidFill>
                <a:effectLst/>
                <a:uFillTx/>
                <a:sym typeface="Wingdings" panose="05000000000000000000" pitchFamily="2" charset="2"/>
              </a:rPr>
              <a:t>equirements in </a:t>
            </a:r>
            <a:r>
              <a:rPr lang="en-US" i="1" dirty="0">
                <a:solidFill>
                  <a:srgbClr val="000000"/>
                </a:solidFill>
              </a:rPr>
              <a:t>6.2.4 v) </a:t>
            </a:r>
            <a:r>
              <a:rPr lang="en-US" b="0" i="1" u="none" strike="noStrike" dirty="0">
                <a:solidFill>
                  <a:srgbClr val="000000"/>
                </a:solidFill>
                <a:effectLst/>
                <a:uFillTx/>
              </a:rPr>
              <a:t> </a:t>
            </a:r>
          </a:p>
          <a:p>
            <a:pPr marL="457200" defTabSz="457200">
              <a:spcAft>
                <a:spcPts val="600"/>
              </a:spcAft>
            </a:pPr>
            <a:r>
              <a:rPr lang="en-US" b="1" u="none" strike="noStrike" dirty="0">
                <a:solidFill>
                  <a:srgbClr val="000000"/>
                </a:solidFill>
                <a:effectLst/>
                <a:uFillTx/>
              </a:rPr>
              <a:t>MR 1.1.9 &amp; MR 1.2.1 (f): Tracing log of safety software and parameters changes</a:t>
            </a:r>
          </a:p>
          <a:p>
            <a:pPr marL="914400" lvl="1">
              <a:spcAft>
                <a:spcPts val="600"/>
              </a:spcAft>
            </a:pPr>
            <a:r>
              <a:rPr lang="en-US" b="0" u="none" strike="noStrike" dirty="0">
                <a:solidFill>
                  <a:srgbClr val="000000"/>
                </a:solidFill>
                <a:effectLst/>
                <a:uFillTx/>
                <a:sym typeface="Wingdings" panose="05000000000000000000" pitchFamily="2" charset="2"/>
              </a:rPr>
              <a:t></a:t>
            </a:r>
            <a:r>
              <a:rPr lang="en-US" b="0" u="none" strike="noStrike" dirty="0">
                <a:solidFill>
                  <a:srgbClr val="000000"/>
                </a:solidFill>
                <a:effectLst/>
                <a:uFillTx/>
              </a:rPr>
              <a:t> Security related event records (audit records) related to software as per </a:t>
            </a:r>
            <a:r>
              <a:rPr lang="en-US" b="0" i="1" u="none" strike="noStrike" dirty="0">
                <a:solidFill>
                  <a:srgbClr val="000000"/>
                </a:solidFill>
                <a:effectLst/>
                <a:uFillTx/>
              </a:rPr>
              <a:t>4.12.4</a:t>
            </a:r>
            <a:r>
              <a:rPr lang="en-US" b="0" u="none" strike="noStrike" dirty="0">
                <a:solidFill>
                  <a:srgbClr val="000000"/>
                </a:solidFill>
                <a:effectLst/>
                <a:uFillTx/>
              </a:rPr>
              <a:t> shall be stored at least five years,</a:t>
            </a:r>
            <a:r>
              <a:rPr lang="en-US" dirty="0">
                <a:solidFill>
                  <a:srgbClr val="000000"/>
                </a:solidFill>
              </a:rPr>
              <a:t> </a:t>
            </a:r>
            <a:r>
              <a:rPr lang="en-US" i="1" dirty="0">
                <a:solidFill>
                  <a:srgbClr val="000000"/>
                </a:solidFill>
              </a:rPr>
              <a:t>4.10.1.1.6</a:t>
            </a:r>
            <a:endParaRPr lang="en-GB" b="0" i="1" u="none" strike="noStrike" dirty="0">
              <a:solidFill>
                <a:srgbClr val="000000"/>
              </a:solidFill>
              <a:effectLst/>
              <a:uFillTx/>
            </a:endParaRPr>
          </a:p>
        </p:txBody>
      </p:sp>
      <p:sp>
        <p:nvSpPr>
          <p:cNvPr id="2" name="Titel 1">
            <a:extLst>
              <a:ext uri="{FF2B5EF4-FFF2-40B4-BE49-F238E27FC236}">
                <a16:creationId xmlns:a16="http://schemas.microsoft.com/office/drawing/2014/main" id="{A071DB9B-0FF2-0700-82AF-DF865585491B}"/>
              </a:ext>
            </a:extLst>
          </p:cNvPr>
          <p:cNvSpPr>
            <a:spLocks noGrp="1"/>
          </p:cNvSpPr>
          <p:nvPr>
            <p:ph type="title"/>
          </p:nvPr>
        </p:nvSpPr>
        <p:spPr/>
        <p:txBody>
          <a:bodyPr>
            <a:normAutofit/>
          </a:bodyPr>
          <a:lstStyle/>
          <a:p>
            <a:r>
              <a:rPr lang="en-GB" sz="4000" dirty="0">
                <a:solidFill>
                  <a:srgbClr val="394393"/>
                </a:solidFill>
              </a:rPr>
              <a:t> Machinery Regulation impact to </a:t>
            </a:r>
            <a:r>
              <a:rPr lang="en-US" sz="4000" dirty="0">
                <a:solidFill>
                  <a:srgbClr val="394393"/>
                </a:solidFill>
              </a:rPr>
              <a:t>ISO 8100-1/2</a:t>
            </a:r>
            <a:endParaRPr lang="de-DE" sz="4000" dirty="0"/>
          </a:p>
        </p:txBody>
      </p:sp>
    </p:spTree>
    <p:extLst>
      <p:ext uri="{BB962C8B-B14F-4D97-AF65-F5344CB8AC3E}">
        <p14:creationId xmlns:p14="http://schemas.microsoft.com/office/powerpoint/2010/main" val="137282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207963"/>
            <a:ext cx="11364912" cy="1143000"/>
          </a:xfrm>
        </p:spPr>
        <p:txBody>
          <a:bodyPr>
            <a:normAutofit fontScale="90000"/>
          </a:bodyPr>
          <a:lstStyle/>
          <a:p>
            <a:r>
              <a:rPr lang="en-US" dirty="0">
                <a:solidFill>
                  <a:srgbClr val="394393"/>
                </a:solidFill>
                <a:latin typeface="Calibri"/>
                <a:ea typeface="+mn-ea"/>
                <a:cs typeface="+mn-cs"/>
              </a:rPr>
              <a:t>ISO 8100-1/2 </a:t>
            </a:r>
            <a:r>
              <a:rPr lang="en-US" dirty="0">
                <a:solidFill>
                  <a:srgbClr val="394393"/>
                </a:solidFill>
                <a:latin typeface="Calibri"/>
                <a:ea typeface="+mn-ea"/>
                <a:cs typeface="+mn-cs"/>
                <a:sym typeface="Wingdings" panose="05000000000000000000" pitchFamily="2" charset="2"/>
              </a:rPr>
              <a:t> Mandate M/599</a:t>
            </a:r>
            <a:br>
              <a:rPr lang="en-US" dirty="0">
                <a:solidFill>
                  <a:srgbClr val="394393"/>
                </a:solidFill>
                <a:latin typeface="Calibri"/>
                <a:ea typeface="+mn-ea"/>
                <a:cs typeface="+mn-cs"/>
              </a:rPr>
            </a:br>
            <a:r>
              <a:rPr lang="en-US" dirty="0">
                <a:solidFill>
                  <a:srgbClr val="394393"/>
                </a:solidFill>
                <a:latin typeface="Calibri"/>
                <a:ea typeface="+mn-ea"/>
                <a:cs typeface="+mn-cs"/>
              </a:rPr>
              <a:t>Objective of the revision</a:t>
            </a:r>
            <a:endParaRPr lang="en-GB" dirty="0">
              <a:solidFill>
                <a:srgbClr val="394393"/>
              </a:solidFill>
              <a:latin typeface="Calibri"/>
              <a:ea typeface="+mn-ea"/>
              <a:cs typeface="+mn-cs"/>
            </a:endParaRPr>
          </a:p>
        </p:txBody>
      </p:sp>
      <p:sp>
        <p:nvSpPr>
          <p:cNvPr id="3" name="Content Placeholder 4">
            <a:extLst>
              <a:ext uri="{FF2B5EF4-FFF2-40B4-BE49-F238E27FC236}">
                <a16:creationId xmlns:a16="http://schemas.microsoft.com/office/drawing/2014/main" id="{E5D1D783-9B33-4994-3FE5-5447A2CD25AC}"/>
              </a:ext>
            </a:extLst>
          </p:cNvPr>
          <p:cNvSpPr>
            <a:spLocks noGrp="1"/>
          </p:cNvSpPr>
          <p:nvPr>
            <p:ph idx="4294967295"/>
          </p:nvPr>
        </p:nvSpPr>
        <p:spPr>
          <a:xfrm>
            <a:off x="542925" y="1325563"/>
            <a:ext cx="11479213" cy="4970462"/>
          </a:xfrm>
        </p:spPr>
        <p:txBody>
          <a:bodyPr vert="horz" lIns="91440" tIns="45720" rIns="91440" bIns="45720" rtlCol="0" anchor="t">
            <a:noAutofit/>
          </a:bodyPr>
          <a:lstStyle/>
          <a:p>
            <a:pPr marL="0" indent="0">
              <a:buNone/>
            </a:pPr>
            <a:r>
              <a:rPr lang="en-US" sz="1800" dirty="0"/>
              <a:t>Meeting the </a:t>
            </a:r>
            <a:r>
              <a:rPr lang="en-US" sz="1800" b="1" dirty="0"/>
              <a:t>requirements</a:t>
            </a:r>
            <a:r>
              <a:rPr lang="en-US" sz="1800" dirty="0"/>
              <a:t> of the European Commission for </a:t>
            </a:r>
            <a:r>
              <a:rPr lang="en-US" sz="1800" b="1" dirty="0"/>
              <a:t>harmonized</a:t>
            </a:r>
            <a:r>
              <a:rPr lang="en-US" sz="1800" dirty="0"/>
              <a:t> and </a:t>
            </a:r>
            <a:r>
              <a:rPr lang="en-US" sz="1800" b="1" dirty="0"/>
              <a:t>cited</a:t>
            </a:r>
            <a:r>
              <a:rPr lang="en-US" sz="1800" dirty="0"/>
              <a:t> standards: </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Performance principle: only measurable and verifiable technical requirements</a:t>
            </a:r>
          </a:p>
          <a:p>
            <a:pPr marL="457200" lvl="1">
              <a:buClr>
                <a:srgbClr val="DC0000"/>
              </a:buClr>
              <a:buFont typeface="Arial" panose="020B0604020202020204" pitchFamily="34" charset="0"/>
              <a:buChar char="•"/>
            </a:pPr>
            <a:r>
              <a:rPr lang="en-US" sz="1800" dirty="0">
                <a:ea typeface="+mj-ea"/>
                <a:cs typeface="+mj-cs"/>
              </a:rPr>
              <a:t>Compliance with today's EHSRs (Essential Health and Safety Requirements)</a:t>
            </a:r>
          </a:p>
          <a:p>
            <a:pPr marL="457200" lvl="1">
              <a:buClr>
                <a:srgbClr val="DC0000"/>
              </a:buClr>
              <a:buFont typeface="Arial" panose="020B0604020202020204" pitchFamily="34" charset="0"/>
              <a:buChar char="•"/>
            </a:pPr>
            <a:r>
              <a:rPr lang="en-US" sz="1800" dirty="0">
                <a:ea typeface="+mj-ea"/>
                <a:cs typeface="+mj-cs"/>
              </a:rPr>
              <a:t>Building requirements now in a separate </a:t>
            </a:r>
            <a:r>
              <a:rPr lang="en-US" sz="1800" i="1" dirty="0">
                <a:ea typeface="+mj-ea"/>
                <a:cs typeface="+mj-cs"/>
              </a:rPr>
              <a:t>Annex B</a:t>
            </a:r>
          </a:p>
          <a:p>
            <a:pPr marL="457200" lvl="1">
              <a:buClr>
                <a:srgbClr val="DC0000"/>
              </a:buClr>
              <a:buFont typeface="Arial" panose="020B0604020202020204" pitchFamily="34" charset="0"/>
              <a:buChar char="•"/>
            </a:pPr>
            <a:r>
              <a:rPr lang="en-US" sz="1800" dirty="0">
                <a:ea typeface="+mj-ea"/>
                <a:cs typeface="+mj-cs"/>
              </a:rPr>
              <a:t>Terminology changes: only terms which </a:t>
            </a:r>
            <a:r>
              <a:rPr lang="en-GB" sz="1800" dirty="0">
                <a:ea typeface="+mj-ea"/>
                <a:cs typeface="+mj-cs"/>
              </a:rPr>
              <a:t>are used in the </a:t>
            </a:r>
          </a:p>
          <a:p>
            <a:pPr marL="171450" lvl="1" indent="0">
              <a:buClr>
                <a:srgbClr val="DC0000"/>
              </a:buClr>
              <a:buNone/>
            </a:pPr>
            <a:r>
              <a:rPr lang="en-GB" sz="1800" dirty="0">
                <a:ea typeface="+mj-ea"/>
                <a:cs typeface="+mj-cs"/>
              </a:rPr>
              <a:t>	document are listed in the ‘Terms and definitions clause’</a:t>
            </a:r>
          </a:p>
          <a:p>
            <a:pPr marL="171450" lvl="1" indent="0">
              <a:buClr>
                <a:srgbClr val="DC0000"/>
              </a:buClr>
              <a:buNone/>
            </a:pPr>
            <a:r>
              <a:rPr lang="en-GB" sz="1800" dirty="0">
                <a:ea typeface="+mj-ea"/>
                <a:cs typeface="+mj-cs"/>
              </a:rPr>
              <a:t>	</a:t>
            </a:r>
            <a:r>
              <a:rPr lang="en-GB" sz="1800" i="0" dirty="0"/>
              <a:t>and</a:t>
            </a:r>
            <a:r>
              <a:rPr lang="en-GB" sz="1800" i="0" u="sng" dirty="0"/>
              <a:t> a definition shall not take the form of, or contain a requirement</a:t>
            </a:r>
            <a:endParaRPr lang="en-US" sz="1800" b="1" dirty="0">
              <a:ea typeface="Calibri"/>
              <a:cs typeface="Calibri"/>
            </a:endParaRPr>
          </a:p>
          <a:p>
            <a:pPr marL="0" indent="0">
              <a:buNone/>
            </a:pPr>
            <a:r>
              <a:rPr lang="en-US" sz="1800" b="1" dirty="0"/>
              <a:t>Adaptation</a:t>
            </a:r>
            <a:r>
              <a:rPr lang="en-US" sz="1800" dirty="0"/>
              <a:t> to the </a:t>
            </a:r>
            <a:r>
              <a:rPr lang="en-US" sz="1800" b="1" dirty="0"/>
              <a:t>state of the art:</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Inclusion of several new technologies and solutions (e.g. increased functionality, improved safety, etc.)</a:t>
            </a:r>
            <a:endParaRPr lang="en-US" sz="1800" b="1" dirty="0">
              <a:ea typeface="Calibri"/>
              <a:cs typeface="Calibri"/>
            </a:endParaRPr>
          </a:p>
          <a:p>
            <a:pPr marL="0" indent="0">
              <a:buNone/>
            </a:pPr>
            <a:r>
              <a:rPr lang="en-US" sz="1800" b="1" dirty="0"/>
              <a:t>Further adjustments</a:t>
            </a:r>
            <a:r>
              <a:rPr lang="en-US" sz="1800" dirty="0"/>
              <a:t>:</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New EHSRs of the new Machinery Regulation (2023/1230), which replaces the Machinery Directive</a:t>
            </a:r>
          </a:p>
          <a:p>
            <a:pPr marL="457200" lvl="1">
              <a:buClr>
                <a:srgbClr val="DC0000"/>
              </a:buClr>
              <a:buFont typeface="Arial" panose="020B0604020202020204" pitchFamily="34" charset="0"/>
              <a:buChar char="•"/>
            </a:pPr>
            <a:r>
              <a:rPr lang="en-US" sz="1800" dirty="0">
                <a:ea typeface="+mj-ea"/>
                <a:cs typeface="+mj-cs"/>
              </a:rPr>
              <a:t>Improvement of the testability of safety functions - including cybersecurity (</a:t>
            </a:r>
            <a:r>
              <a:rPr lang="en-US" sz="1800" i="1" dirty="0">
                <a:ea typeface="+mj-ea"/>
                <a:cs typeface="+mj-cs"/>
              </a:rPr>
              <a:t>ISO 8102-20:2022</a:t>
            </a:r>
            <a:r>
              <a:rPr lang="en-US" sz="1800" dirty="0">
                <a:ea typeface="+mj-ea"/>
                <a:cs typeface="+mj-cs"/>
              </a:rPr>
              <a:t>)</a:t>
            </a:r>
          </a:p>
          <a:p>
            <a:pPr marL="457200" lvl="1">
              <a:buClr>
                <a:srgbClr val="DC0000"/>
              </a:buClr>
              <a:buFont typeface="Arial" panose="020B0604020202020204" pitchFamily="34" charset="0"/>
              <a:buChar char="•"/>
            </a:pPr>
            <a:r>
              <a:rPr lang="en-US" sz="1800" dirty="0">
                <a:ea typeface="+mj-ea"/>
                <a:cs typeface="+mj-cs"/>
              </a:rPr>
              <a:t>Integration of interpretations and questions</a:t>
            </a:r>
          </a:p>
          <a:p>
            <a:pPr marL="457200" lvl="1">
              <a:buClr>
                <a:srgbClr val="DC0000"/>
              </a:buClr>
              <a:buFont typeface="Arial" panose="020B0604020202020204" pitchFamily="34" charset="0"/>
              <a:buChar char="•"/>
            </a:pPr>
            <a:r>
              <a:rPr lang="en-US" sz="1800" dirty="0">
                <a:ea typeface="+mj-ea"/>
                <a:cs typeface="+mj-cs"/>
              </a:rPr>
              <a:t>Analysis of accidents</a:t>
            </a:r>
          </a:p>
          <a:p>
            <a:pPr marL="457200" lvl="1">
              <a:buClr>
                <a:srgbClr val="DC0000"/>
              </a:buClr>
              <a:buFont typeface="Arial" panose="020B0604020202020204" pitchFamily="34" charset="0"/>
              <a:buChar char="•"/>
            </a:pPr>
            <a:r>
              <a:rPr lang="en-US" sz="1800" dirty="0">
                <a:ea typeface="+mj-ea"/>
                <a:cs typeface="+mj-cs"/>
              </a:rPr>
              <a:t>Error-free standard and better applicability</a:t>
            </a:r>
            <a:endParaRPr lang="en-GB" sz="1800" dirty="0">
              <a:solidFill>
                <a:schemeClr val="accent6"/>
              </a:solidFill>
              <a:ea typeface="Calibri"/>
              <a:cs typeface="Calibri"/>
            </a:endParaRPr>
          </a:p>
        </p:txBody>
      </p:sp>
      <p:pic>
        <p:nvPicPr>
          <p:cNvPr id="4" name="Picture 3">
            <a:extLst>
              <a:ext uri="{FF2B5EF4-FFF2-40B4-BE49-F238E27FC236}">
                <a16:creationId xmlns:a16="http://schemas.microsoft.com/office/drawing/2014/main" id="{8D27960B-2B85-009E-661D-89169ECC6E4E}"/>
              </a:ext>
            </a:extLst>
          </p:cNvPr>
          <p:cNvPicPr>
            <a:picLocks noChangeAspect="1"/>
          </p:cNvPicPr>
          <p:nvPr/>
        </p:nvPicPr>
        <p:blipFill>
          <a:blip r:embed="rId3"/>
          <a:stretch>
            <a:fillRect/>
          </a:stretch>
        </p:blipFill>
        <p:spPr>
          <a:xfrm>
            <a:off x="6705778" y="2580641"/>
            <a:ext cx="5316360" cy="695959"/>
          </a:xfrm>
          <a:prstGeom prst="rect">
            <a:avLst/>
          </a:prstGeom>
          <a:solidFill>
            <a:schemeClr val="bg1"/>
          </a:solidFill>
          <a:ln>
            <a:solidFill>
              <a:schemeClr val="accent6">
                <a:lumMod val="60000"/>
                <a:lumOff val="40000"/>
              </a:schemeClr>
            </a:solidFill>
          </a:ln>
        </p:spPr>
      </p:pic>
    </p:spTree>
    <p:extLst>
      <p:ext uri="{BB962C8B-B14F-4D97-AF65-F5344CB8AC3E}">
        <p14:creationId xmlns:p14="http://schemas.microsoft.com/office/powerpoint/2010/main" val="198054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1D89-C3D4-386D-2D9C-BCCA6494A4C9}"/>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F8AFA34C-2293-A94B-69FB-A17157C3914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1417FA53-2499-F713-6E4C-ADF467344DD5}"/>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3. Terms and Definitions</a:t>
            </a:r>
            <a:endParaRPr lang="nl-BE">
              <a:solidFill>
                <a:srgbClr val="394393"/>
              </a:solidFill>
            </a:endParaRPr>
          </a:p>
        </p:txBody>
      </p:sp>
    </p:spTree>
    <p:extLst>
      <p:ext uri="{BB962C8B-B14F-4D97-AF65-F5344CB8AC3E}">
        <p14:creationId xmlns:p14="http://schemas.microsoft.com/office/powerpoint/2010/main" val="368288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86384" y="392625"/>
            <a:ext cx="9912796" cy="627763"/>
          </a:xfrm>
          <a:prstGeom prst="rect">
            <a:avLst/>
          </a:prstGeom>
          <a:solidFill>
            <a:srgbClr val="FFFFFF"/>
          </a:solidFill>
        </p:spPr>
        <p:txBody>
          <a:bodyPr vert="horz" wrap="square" lIns="0" tIns="12092" rIns="0" bIns="0" rtlCol="0" anchor="t">
            <a:spAutoFit/>
          </a:bodyPr>
          <a:lstStyle/>
          <a:p>
            <a:r>
              <a:rPr lang="en-GB" sz="4000" dirty="0">
                <a:solidFill>
                  <a:srgbClr val="394393"/>
                </a:solidFill>
              </a:rPr>
              <a:t>Terms and Definitions</a:t>
            </a:r>
            <a:endParaRPr lang="en-GB" sz="4000" strike="sngStrike" dirty="0">
              <a:solidFill>
                <a:srgbClr val="000000"/>
              </a:solidFill>
              <a:highlight>
                <a:srgbClr val="FFFF00"/>
              </a:highlight>
              <a:latin typeface="Arial"/>
              <a:cs typeface="Arial"/>
            </a:endParaRPr>
          </a:p>
        </p:txBody>
      </p:sp>
      <p:sp>
        <p:nvSpPr>
          <p:cNvPr id="7" name="TextBox 6">
            <a:extLst>
              <a:ext uri="{FF2B5EF4-FFF2-40B4-BE49-F238E27FC236}">
                <a16:creationId xmlns:a16="http://schemas.microsoft.com/office/drawing/2014/main" id="{A3EFDD6F-F6BA-55CA-65D5-3C31730BA403}"/>
              </a:ext>
            </a:extLst>
          </p:cNvPr>
          <p:cNvSpPr txBox="1"/>
          <p:nvPr/>
        </p:nvSpPr>
        <p:spPr>
          <a:xfrm>
            <a:off x="301593" y="1173839"/>
            <a:ext cx="10649943" cy="5078313"/>
          </a:xfrm>
          <a:prstGeom prst="rect">
            <a:avLst/>
          </a:prstGeom>
          <a:noFill/>
        </p:spPr>
        <p:txBody>
          <a:bodyPr wrap="square">
            <a:spAutoFit/>
          </a:bodyPr>
          <a:lstStyle/>
          <a:p>
            <a:pPr marL="457200"/>
            <a:r>
              <a:rPr lang="en-US" dirty="0">
                <a:solidFill>
                  <a:schemeClr val="dk1"/>
                </a:solidFill>
                <a:ea typeface="Microsoft YaHei"/>
              </a:rPr>
              <a:t>The chapter provides exact, unambiguous definitions for key concepts used in the standards ISO 8100-1 and ISO 8100-2, so everyone (manufacturers, inspectors, designers and users) “speak the same language”.</a:t>
            </a:r>
          </a:p>
          <a:p>
            <a:pPr marL="457200"/>
            <a:endParaRPr lang="en-US" dirty="0">
              <a:solidFill>
                <a:schemeClr val="dk1"/>
              </a:solidFill>
              <a:ea typeface="Microsoft YaHei"/>
            </a:endParaRPr>
          </a:p>
          <a:p>
            <a:pPr marL="457200"/>
            <a:r>
              <a:rPr lang="en-US" dirty="0">
                <a:solidFill>
                  <a:schemeClr val="dk1"/>
                </a:solidFill>
                <a:ea typeface="Microsoft YaHei"/>
              </a:rPr>
              <a:t>It helps avoid interpretational disputes when applying safety, performance and compliance criteria. When you design or audit against ISO 8100-1/2, you must use these exact definitions – not colloquial industry terms, otherwise your interpretations may be noncompliant.</a:t>
            </a:r>
          </a:p>
          <a:p>
            <a:pPr marL="457200"/>
            <a:endParaRPr lang="en-US" dirty="0">
              <a:solidFill>
                <a:schemeClr val="dk1"/>
              </a:solidFill>
              <a:ea typeface="Microsoft YaHei"/>
            </a:endParaRPr>
          </a:p>
          <a:p>
            <a:pPr marL="457200"/>
            <a:r>
              <a:rPr lang="en-US" dirty="0">
                <a:solidFill>
                  <a:schemeClr val="dk1"/>
                </a:solidFill>
                <a:ea typeface="Microsoft YaHei"/>
              </a:rPr>
              <a:t>The definitions have been reworked to reflect modern lift technologies, safety practices and clarity in regulatory alignment. Terms have been added, removed, or updated to cover new cases (e.g. non-steel suspension, </a:t>
            </a:r>
            <a:r>
              <a:rPr lang="en-US" dirty="0"/>
              <a:t>new door types, updated resilience criteria, etc.).</a:t>
            </a:r>
            <a:r>
              <a:rPr lang="en-US" dirty="0">
                <a:solidFill>
                  <a:schemeClr val="dk1"/>
                </a:solidFill>
                <a:ea typeface="Microsoft YaHei"/>
              </a:rPr>
              <a:t> </a:t>
            </a:r>
          </a:p>
          <a:p>
            <a:pPr marL="457200"/>
            <a:endParaRPr lang="en-US" dirty="0">
              <a:solidFill>
                <a:schemeClr val="dk1"/>
              </a:solidFill>
              <a:ea typeface="Microsoft YaHei"/>
            </a:endParaRPr>
          </a:p>
          <a:p>
            <a:pPr marL="457200"/>
            <a:r>
              <a:rPr lang="en-US" dirty="0">
                <a:solidFill>
                  <a:schemeClr val="dk1"/>
                </a:solidFill>
                <a:ea typeface="Microsoft YaHei"/>
              </a:rPr>
              <a:t>For instance, the term “Safety component” is no longer used and all references to “laboratory” removed. “type examination” is now referred to as “verification”, “type examination certificate” referred to as “instructions”, “</a:t>
            </a:r>
            <a:r>
              <a:rPr lang="en-US" dirty="0">
                <a:solidFill>
                  <a:schemeClr val="dk1"/>
                </a:solidFill>
              </a:rPr>
              <a:t>R</a:t>
            </a:r>
            <a:r>
              <a:rPr lang="en-US" baseline="-25000" dirty="0">
                <a:solidFill>
                  <a:schemeClr val="dk1"/>
                </a:solidFill>
              </a:rPr>
              <a:t>p0,2</a:t>
            </a:r>
            <a:r>
              <a:rPr lang="en-US" dirty="0">
                <a:solidFill>
                  <a:schemeClr val="dk1"/>
                </a:solidFill>
                <a:ea typeface="Microsoft YaHei"/>
              </a:rPr>
              <a:t>” is now referred to as yield strength instead of proof stress.    </a:t>
            </a:r>
          </a:p>
          <a:p>
            <a:pPr marL="457200"/>
            <a:endParaRPr lang="en-US" dirty="0">
              <a:solidFill>
                <a:schemeClr val="dk1"/>
              </a:solidFill>
              <a:ea typeface="Microsoft YaHei"/>
            </a:endParaRPr>
          </a:p>
          <a:p>
            <a:pPr marL="457200"/>
            <a:r>
              <a:rPr lang="en-US" dirty="0">
                <a:solidFill>
                  <a:schemeClr val="dk1"/>
                </a:solidFill>
                <a:ea typeface="Microsoft YaHei"/>
              </a:rPr>
              <a:t>The following slides provide a list of examples for deleted, revised and new terms and definitions.</a:t>
            </a:r>
          </a:p>
          <a:p>
            <a:pPr marL="457200"/>
            <a:endParaRPr lang="en-US" dirty="0">
              <a:solidFill>
                <a:schemeClr val="dk1"/>
              </a:solidFill>
              <a:ea typeface="Microsoft YaHei"/>
            </a:endParaRPr>
          </a:p>
          <a:p>
            <a:pPr marL="457200"/>
            <a:r>
              <a:rPr lang="en-GB" b="1" dirty="0">
                <a:solidFill>
                  <a:schemeClr val="dk1"/>
                </a:solidFill>
                <a:ea typeface="Microsoft YaHei"/>
              </a:rPr>
              <a:t>Note: </a:t>
            </a:r>
            <a:r>
              <a:rPr lang="en-GB" dirty="0">
                <a:solidFill>
                  <a:schemeClr val="dk1"/>
                </a:solidFill>
                <a:ea typeface="Microsoft YaHei"/>
              </a:rPr>
              <a:t>Topic relevant definitions are given in the specific chapters for context reason.</a:t>
            </a:r>
            <a:endParaRPr lang="en-US" dirty="0">
              <a:solidFill>
                <a:schemeClr val="dk1"/>
              </a:solidFill>
              <a:ea typeface="Microsoft YaHei"/>
            </a:endParaRPr>
          </a:p>
        </p:txBody>
      </p:sp>
    </p:spTree>
    <p:extLst>
      <p:ext uri="{BB962C8B-B14F-4D97-AF65-F5344CB8AC3E}">
        <p14:creationId xmlns:p14="http://schemas.microsoft.com/office/powerpoint/2010/main" val="208873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755C-19CA-1577-3F71-FB413D8A4FF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97C7CB-8330-BDD2-F96D-6F828DB53ECD}"/>
              </a:ext>
            </a:extLst>
          </p:cNvPr>
          <p:cNvSpPr txBox="1">
            <a:spLocks noGrp="1"/>
          </p:cNvSpPr>
          <p:nvPr>
            <p:ph type="title"/>
          </p:nvPr>
        </p:nvSpPr>
        <p:spPr>
          <a:xfrm>
            <a:off x="609600" y="274638"/>
            <a:ext cx="10795819"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Terms and definitions</a:t>
            </a:r>
          </a:p>
        </p:txBody>
      </p:sp>
      <p:sp>
        <p:nvSpPr>
          <p:cNvPr id="3" name="TextBox 2">
            <a:extLst>
              <a:ext uri="{FF2B5EF4-FFF2-40B4-BE49-F238E27FC236}">
                <a16:creationId xmlns:a16="http://schemas.microsoft.com/office/drawing/2014/main" id="{73F9CAFF-4A71-0EE1-FB00-A2440598354D}"/>
              </a:ext>
            </a:extLst>
          </p:cNvPr>
          <p:cNvSpPr txBox="1"/>
          <p:nvPr/>
        </p:nvSpPr>
        <p:spPr>
          <a:xfrm>
            <a:off x="402132" y="1089584"/>
            <a:ext cx="7444048" cy="369332"/>
          </a:xfrm>
          <a:prstGeom prst="rect">
            <a:avLst/>
          </a:prstGeom>
          <a:noFill/>
        </p:spPr>
        <p:txBody>
          <a:bodyPr wrap="square">
            <a:spAutoFit/>
          </a:bodyPr>
          <a:lstStyle/>
          <a:p>
            <a:pPr marL="171450" lvl="1">
              <a:spcBef>
                <a:spcPts val="600"/>
              </a:spcBef>
              <a:buClr>
                <a:srgbClr val="DC0000"/>
              </a:buClr>
            </a:pPr>
            <a:r>
              <a:rPr lang="en-US" b="1" dirty="0">
                <a:latin typeface="+mj-lt"/>
                <a:ea typeface="+mj-ea"/>
                <a:cs typeface="+mj-cs"/>
              </a:rPr>
              <a:t>Chapter 3 - </a:t>
            </a:r>
            <a:r>
              <a:rPr lang="en-US" b="1" i="1" dirty="0">
                <a:latin typeface="+mj-lt"/>
                <a:ea typeface="+mj-ea"/>
                <a:cs typeface="+mj-cs"/>
              </a:rPr>
              <a:t>Terms </a:t>
            </a:r>
            <a:r>
              <a:rPr lang="en-US" b="1" i="1" dirty="0">
                <a:ea typeface="+mj-ea"/>
                <a:cs typeface="+mj-cs"/>
              </a:rPr>
              <a:t>and</a:t>
            </a:r>
            <a:r>
              <a:rPr lang="en-US" b="1" i="1" dirty="0">
                <a:latin typeface="+mj-lt"/>
                <a:ea typeface="+mj-ea"/>
                <a:cs typeface="+mj-cs"/>
              </a:rPr>
              <a:t> definitions </a:t>
            </a:r>
            <a:r>
              <a:rPr lang="en-US" b="1" dirty="0">
                <a:latin typeface="+mj-lt"/>
                <a:ea typeface="+mj-ea"/>
                <a:cs typeface="+mj-cs"/>
              </a:rPr>
              <a:t>in </a:t>
            </a:r>
            <a:r>
              <a:rPr lang="en-US" b="1" i="1" dirty="0">
                <a:latin typeface="+mj-lt"/>
                <a:ea typeface="+mj-ea"/>
                <a:cs typeface="+mj-cs"/>
              </a:rPr>
              <a:t>ISO 8100-1</a:t>
            </a:r>
            <a:r>
              <a:rPr lang="en-US" b="1" dirty="0">
                <a:latin typeface="+mj-lt"/>
                <a:ea typeface="+mj-ea"/>
                <a:cs typeface="+mj-cs"/>
              </a:rPr>
              <a:t> and </a:t>
            </a:r>
            <a:r>
              <a:rPr lang="en-US" b="1" i="1" dirty="0">
                <a:latin typeface="+mj-lt"/>
                <a:ea typeface="+mj-ea"/>
                <a:cs typeface="+mj-cs"/>
              </a:rPr>
              <a:t>-2 </a:t>
            </a:r>
            <a:r>
              <a:rPr lang="en-US" b="1" dirty="0">
                <a:latin typeface="+mj-lt"/>
                <a:ea typeface="+mj-ea"/>
                <a:cs typeface="+mj-cs"/>
              </a:rPr>
              <a:t>contain changes</a:t>
            </a:r>
          </a:p>
        </p:txBody>
      </p:sp>
      <p:pic>
        <p:nvPicPr>
          <p:cNvPr id="5" name="Picture 4">
            <a:extLst>
              <a:ext uri="{FF2B5EF4-FFF2-40B4-BE49-F238E27FC236}">
                <a16:creationId xmlns:a16="http://schemas.microsoft.com/office/drawing/2014/main" id="{1C54CFD9-E8B6-CCE8-434D-D936007D9641}"/>
              </a:ext>
            </a:extLst>
          </p:cNvPr>
          <p:cNvPicPr>
            <a:picLocks noChangeAspect="1"/>
          </p:cNvPicPr>
          <p:nvPr/>
        </p:nvPicPr>
        <p:blipFill>
          <a:blip r:embed="rId2"/>
          <a:stretch>
            <a:fillRect/>
          </a:stretch>
        </p:blipFill>
        <p:spPr>
          <a:xfrm>
            <a:off x="3818398" y="4274244"/>
            <a:ext cx="3492565" cy="1887287"/>
          </a:xfrm>
          <a:prstGeom prst="rect">
            <a:avLst/>
          </a:prstGeom>
        </p:spPr>
      </p:pic>
      <p:pic>
        <p:nvPicPr>
          <p:cNvPr id="6" name="Picture 5">
            <a:extLst>
              <a:ext uri="{FF2B5EF4-FFF2-40B4-BE49-F238E27FC236}">
                <a16:creationId xmlns:a16="http://schemas.microsoft.com/office/drawing/2014/main" id="{C8C8E39B-6A68-735D-991B-4B43ACBB4B0D}"/>
              </a:ext>
            </a:extLst>
          </p:cNvPr>
          <p:cNvPicPr>
            <a:picLocks noChangeAspect="1"/>
          </p:cNvPicPr>
          <p:nvPr/>
        </p:nvPicPr>
        <p:blipFill>
          <a:blip r:embed="rId3"/>
          <a:stretch>
            <a:fillRect/>
          </a:stretch>
        </p:blipFill>
        <p:spPr>
          <a:xfrm>
            <a:off x="7487759" y="1540933"/>
            <a:ext cx="3492565" cy="4620598"/>
          </a:xfrm>
          <a:prstGeom prst="rect">
            <a:avLst/>
          </a:prstGeom>
        </p:spPr>
      </p:pic>
      <p:sp>
        <p:nvSpPr>
          <p:cNvPr id="7" name="TextBox 4">
            <a:extLst>
              <a:ext uri="{FF2B5EF4-FFF2-40B4-BE49-F238E27FC236}">
                <a16:creationId xmlns:a16="http://schemas.microsoft.com/office/drawing/2014/main" id="{A2D608EB-4853-B0AF-4CA8-395D66714D39}"/>
              </a:ext>
            </a:extLst>
          </p:cNvPr>
          <p:cNvSpPr txBox="1"/>
          <p:nvPr/>
        </p:nvSpPr>
        <p:spPr>
          <a:xfrm>
            <a:off x="531430" y="1458916"/>
            <a:ext cx="6779533" cy="3016210"/>
          </a:xfrm>
          <a:prstGeom prst="rect">
            <a:avLst/>
          </a:prstGeom>
          <a:noFill/>
        </p:spPr>
        <p:txBody>
          <a:bodyPr wrap="square">
            <a:spAutoFit/>
          </a:bodyPr>
          <a:lstStyle/>
          <a:p>
            <a:r>
              <a:rPr lang="en-US" sz="1700" b="1" dirty="0"/>
              <a:t>Terms and Definitions have been updated for both ISO 8100-1 and ISO 8100-2, for example:</a:t>
            </a:r>
          </a:p>
          <a:p>
            <a:pPr lvl="1" indent="-285750">
              <a:spcBef>
                <a:spcPts val="600"/>
              </a:spcBef>
              <a:buClr>
                <a:srgbClr val="DC0000"/>
              </a:buClr>
              <a:buFont typeface="Arial" panose="020B0604020202020204" pitchFamily="34" charset="0"/>
              <a:buChar char="•"/>
            </a:pPr>
            <a:r>
              <a:rPr lang="en-US" sz="1700" dirty="0">
                <a:ea typeface="+mj-ea"/>
                <a:cs typeface="+mj-cs"/>
              </a:rPr>
              <a:t>EN 81-20/50 “authorized person” and “competent person” are used, these terms have been removed or replace conceptually .</a:t>
            </a:r>
          </a:p>
          <a:p>
            <a:pPr lvl="1" indent="-285750">
              <a:spcBef>
                <a:spcPts val="600"/>
              </a:spcBef>
              <a:buClr>
                <a:srgbClr val="DC0000"/>
              </a:buClr>
              <a:buFont typeface="Arial" panose="020B0604020202020204" pitchFamily="34" charset="0"/>
              <a:buChar char="•"/>
            </a:pPr>
            <a:r>
              <a:rPr lang="en-US" sz="1700" dirty="0">
                <a:ea typeface="+mj-ea"/>
                <a:cs typeface="+mj-cs"/>
              </a:rPr>
              <a:t>ISO 8100-1/2 uses the concept of </a:t>
            </a:r>
            <a:r>
              <a:rPr lang="de-DE" sz="1700" dirty="0" err="1">
                <a:ea typeface="+mj-ea"/>
                <a:cs typeface="+mj-cs"/>
              </a:rPr>
              <a:t>access</a:t>
            </a:r>
            <a:r>
              <a:rPr lang="de-DE" sz="1700" dirty="0">
                <a:ea typeface="+mj-ea"/>
                <a:cs typeface="+mj-cs"/>
              </a:rPr>
              <a:t> </a:t>
            </a:r>
            <a:r>
              <a:rPr lang="de-DE" sz="1700" dirty="0" err="1">
                <a:ea typeface="+mj-ea"/>
                <a:cs typeface="+mj-cs"/>
              </a:rPr>
              <a:t>by</a:t>
            </a:r>
            <a:r>
              <a:rPr lang="de-DE" sz="1700" dirty="0">
                <a:ea typeface="+mj-ea"/>
                <a:cs typeface="+mj-cs"/>
              </a:rPr>
              <a:t> a </a:t>
            </a:r>
            <a:r>
              <a:rPr lang="de-DE" sz="1700" dirty="0" err="1">
                <a:ea typeface="+mj-ea"/>
                <a:cs typeface="+mj-cs"/>
              </a:rPr>
              <a:t>key</a:t>
            </a:r>
            <a:r>
              <a:rPr lang="de-DE" sz="1700" dirty="0">
                <a:ea typeface="+mj-ea"/>
                <a:cs typeface="+mj-cs"/>
              </a:rPr>
              <a:t> </a:t>
            </a:r>
            <a:r>
              <a:rPr lang="de-DE" sz="1700" dirty="0" err="1">
                <a:ea typeface="+mj-ea"/>
                <a:cs typeface="+mj-cs"/>
              </a:rPr>
              <a:t>rather</a:t>
            </a:r>
            <a:r>
              <a:rPr lang="de-DE" sz="1700" dirty="0">
                <a:ea typeface="+mj-ea"/>
                <a:cs typeface="+mj-cs"/>
              </a:rPr>
              <a:t> </a:t>
            </a:r>
            <a:r>
              <a:rPr lang="de-DE" sz="1700" dirty="0" err="1">
                <a:ea typeface="+mj-ea"/>
                <a:cs typeface="+mj-cs"/>
              </a:rPr>
              <a:t>than</a:t>
            </a:r>
            <a:r>
              <a:rPr lang="de-DE" sz="1700" dirty="0">
                <a:ea typeface="+mj-ea"/>
                <a:cs typeface="+mj-cs"/>
              </a:rPr>
              <a:t> </a:t>
            </a:r>
            <a:r>
              <a:rPr lang="de-DE" sz="1700" dirty="0" err="1">
                <a:ea typeface="+mj-ea"/>
                <a:cs typeface="+mj-cs"/>
              </a:rPr>
              <a:t>by</a:t>
            </a:r>
            <a:r>
              <a:rPr lang="de-DE" sz="1700" dirty="0">
                <a:ea typeface="+mj-ea"/>
                <a:cs typeface="+mj-cs"/>
              </a:rPr>
              <a:t> „</a:t>
            </a:r>
            <a:r>
              <a:rPr lang="de-DE" sz="1700" dirty="0" err="1">
                <a:ea typeface="+mj-ea"/>
                <a:cs typeface="+mj-cs"/>
              </a:rPr>
              <a:t>authorisation</a:t>
            </a:r>
            <a:r>
              <a:rPr lang="de-DE" sz="1700" dirty="0">
                <a:ea typeface="+mj-ea"/>
                <a:cs typeface="+mj-cs"/>
              </a:rPr>
              <a:t>“ </a:t>
            </a:r>
            <a:r>
              <a:rPr lang="de-DE" sz="1700" dirty="0" err="1">
                <a:ea typeface="+mj-ea"/>
                <a:cs typeface="+mj-cs"/>
              </a:rPr>
              <a:t>or</a:t>
            </a:r>
            <a:r>
              <a:rPr lang="de-DE" sz="1700" dirty="0">
                <a:ea typeface="+mj-ea"/>
                <a:cs typeface="+mj-cs"/>
              </a:rPr>
              <a:t> „</a:t>
            </a:r>
            <a:r>
              <a:rPr lang="de-DE" sz="1700" dirty="0" err="1">
                <a:ea typeface="+mj-ea"/>
                <a:cs typeface="+mj-cs"/>
              </a:rPr>
              <a:t>competence</a:t>
            </a:r>
            <a:r>
              <a:rPr lang="de-DE" sz="1700" dirty="0">
                <a:ea typeface="+mj-ea"/>
                <a:cs typeface="+mj-cs"/>
              </a:rPr>
              <a:t>“</a:t>
            </a:r>
          </a:p>
          <a:p>
            <a:pPr lvl="1" indent="-285750">
              <a:spcBef>
                <a:spcPts val="600"/>
              </a:spcBef>
              <a:buClr>
                <a:srgbClr val="DC0000"/>
              </a:buClr>
              <a:buFont typeface="Wingdings" panose="05000000000000000000" pitchFamily="2" charset="2"/>
              <a:buChar char="à"/>
            </a:pPr>
            <a:r>
              <a:rPr lang="en-US" sz="1700" dirty="0"/>
              <a:t>EN 81-20/50: </a:t>
            </a:r>
            <a:r>
              <a:rPr lang="de-DE" sz="1700" dirty="0" err="1">
                <a:ea typeface="+mj-ea"/>
                <a:cs typeface="+mj-cs"/>
              </a:rPr>
              <a:t>machinery</a:t>
            </a:r>
            <a:r>
              <a:rPr lang="de-DE" sz="1700" dirty="0">
                <a:ea typeface="+mj-ea"/>
                <a:cs typeface="+mj-cs"/>
              </a:rPr>
              <a:t> </a:t>
            </a:r>
            <a:r>
              <a:rPr lang="de-DE" sz="1700" dirty="0" err="1">
                <a:ea typeface="+mj-ea"/>
                <a:cs typeface="+mj-cs"/>
              </a:rPr>
              <a:t>spaces</a:t>
            </a:r>
            <a:r>
              <a:rPr lang="de-DE" sz="1700" dirty="0">
                <a:ea typeface="+mj-ea"/>
                <a:cs typeface="+mj-cs"/>
              </a:rPr>
              <a:t> </a:t>
            </a:r>
            <a:r>
              <a:rPr lang="de-DE" sz="1700" dirty="0" err="1">
                <a:ea typeface="+mj-ea"/>
                <a:cs typeface="+mj-cs"/>
              </a:rPr>
              <a:t>shall</a:t>
            </a:r>
            <a:r>
              <a:rPr lang="de-DE" sz="1700" dirty="0">
                <a:ea typeface="+mj-ea"/>
                <a:cs typeface="+mj-cs"/>
              </a:rPr>
              <a:t> </a:t>
            </a:r>
            <a:r>
              <a:rPr lang="de-DE" sz="1700" dirty="0" err="1">
                <a:ea typeface="+mj-ea"/>
                <a:cs typeface="+mj-cs"/>
              </a:rPr>
              <a:t>be</a:t>
            </a:r>
            <a:r>
              <a:rPr lang="de-DE" sz="1700" dirty="0">
                <a:ea typeface="+mj-ea"/>
                <a:cs typeface="+mj-cs"/>
              </a:rPr>
              <a:t> </a:t>
            </a:r>
            <a:r>
              <a:rPr lang="de-DE" sz="1700" dirty="0" err="1">
                <a:ea typeface="+mj-ea"/>
                <a:cs typeface="+mj-cs"/>
              </a:rPr>
              <a:t>accessible</a:t>
            </a:r>
            <a:r>
              <a:rPr lang="de-DE" sz="1700" dirty="0">
                <a:ea typeface="+mj-ea"/>
                <a:cs typeface="+mj-cs"/>
              </a:rPr>
              <a:t> </a:t>
            </a:r>
            <a:r>
              <a:rPr lang="de-DE" sz="1700" dirty="0" err="1">
                <a:ea typeface="+mj-ea"/>
                <a:cs typeface="+mj-cs"/>
              </a:rPr>
              <a:t>only</a:t>
            </a:r>
            <a:r>
              <a:rPr lang="de-DE" sz="1700" dirty="0">
                <a:ea typeface="+mj-ea"/>
                <a:cs typeface="+mj-cs"/>
              </a:rPr>
              <a:t> </a:t>
            </a:r>
            <a:r>
              <a:rPr lang="de-DE" sz="1700" dirty="0" err="1">
                <a:ea typeface="+mj-ea"/>
                <a:cs typeface="+mj-cs"/>
              </a:rPr>
              <a:t>to</a:t>
            </a:r>
            <a:r>
              <a:rPr lang="de-DE" sz="1700" dirty="0">
                <a:ea typeface="+mj-ea"/>
                <a:cs typeface="+mj-cs"/>
              </a:rPr>
              <a:t> </a:t>
            </a:r>
            <a:r>
              <a:rPr lang="de-DE" sz="1700" dirty="0" err="1">
                <a:ea typeface="+mj-ea"/>
                <a:cs typeface="+mj-cs"/>
              </a:rPr>
              <a:t>authorised</a:t>
            </a:r>
            <a:r>
              <a:rPr lang="de-DE" sz="1700" dirty="0">
                <a:ea typeface="+mj-ea"/>
                <a:cs typeface="+mj-cs"/>
              </a:rPr>
              <a:t> </a:t>
            </a:r>
            <a:r>
              <a:rPr lang="de-DE" sz="1700" dirty="0" err="1">
                <a:ea typeface="+mj-ea"/>
                <a:cs typeface="+mj-cs"/>
              </a:rPr>
              <a:t>person</a:t>
            </a:r>
            <a:r>
              <a:rPr lang="de-DE" sz="1700" dirty="0">
                <a:ea typeface="+mj-ea"/>
                <a:cs typeface="+mj-cs"/>
              </a:rPr>
              <a:t>. </a:t>
            </a:r>
          </a:p>
          <a:p>
            <a:pPr lvl="1" indent="-285750">
              <a:spcBef>
                <a:spcPts val="600"/>
              </a:spcBef>
              <a:buClr>
                <a:srgbClr val="DC0000"/>
              </a:buClr>
              <a:buFont typeface="Wingdings" panose="05000000000000000000" pitchFamily="2" charset="2"/>
              <a:buChar char="à"/>
            </a:pPr>
            <a:r>
              <a:rPr lang="en-US" sz="1700" dirty="0"/>
              <a:t>ISO 8100-1/2: </a:t>
            </a:r>
            <a:r>
              <a:rPr lang="de-DE" sz="1700" dirty="0" err="1"/>
              <a:t>machinery</a:t>
            </a:r>
            <a:r>
              <a:rPr lang="de-DE" sz="1700" dirty="0"/>
              <a:t> </a:t>
            </a:r>
            <a:r>
              <a:rPr lang="de-DE" sz="1700" dirty="0" err="1"/>
              <a:t>spaces</a:t>
            </a:r>
            <a:r>
              <a:rPr lang="de-DE" sz="1700" dirty="0"/>
              <a:t> </a:t>
            </a:r>
            <a:r>
              <a:rPr lang="de-DE" sz="1700" dirty="0" err="1"/>
              <a:t>shall</a:t>
            </a:r>
            <a:r>
              <a:rPr lang="de-DE" sz="1700" dirty="0"/>
              <a:t> </a:t>
            </a:r>
            <a:r>
              <a:rPr lang="de-DE" sz="1700" dirty="0" err="1"/>
              <a:t>be</a:t>
            </a:r>
            <a:r>
              <a:rPr lang="de-DE" sz="1700" dirty="0"/>
              <a:t> </a:t>
            </a:r>
            <a:r>
              <a:rPr lang="de-DE" sz="1700" dirty="0" err="1"/>
              <a:t>accessible</a:t>
            </a:r>
            <a:r>
              <a:rPr lang="de-DE" sz="1700" dirty="0"/>
              <a:t> </a:t>
            </a:r>
            <a:r>
              <a:rPr lang="de-DE" sz="1700" dirty="0" err="1"/>
              <a:t>only</a:t>
            </a:r>
            <a:r>
              <a:rPr lang="de-DE" sz="1700" dirty="0"/>
              <a:t> </a:t>
            </a:r>
            <a:r>
              <a:rPr lang="de-DE" sz="1700" dirty="0" err="1"/>
              <a:t>by</a:t>
            </a:r>
            <a:r>
              <a:rPr lang="de-DE" sz="1700" dirty="0"/>
              <a:t> </a:t>
            </a:r>
            <a:r>
              <a:rPr lang="de-DE" sz="1700" dirty="0" err="1"/>
              <a:t>use</a:t>
            </a:r>
            <a:r>
              <a:rPr lang="de-DE" sz="1700" dirty="0"/>
              <a:t> </a:t>
            </a:r>
            <a:r>
              <a:rPr lang="de-DE" sz="1700" dirty="0" err="1"/>
              <a:t>of</a:t>
            </a:r>
            <a:r>
              <a:rPr lang="de-DE" sz="1700" dirty="0"/>
              <a:t> a </a:t>
            </a:r>
            <a:r>
              <a:rPr lang="de-DE" sz="1700" dirty="0" err="1"/>
              <a:t>key</a:t>
            </a:r>
            <a:r>
              <a:rPr lang="de-DE" sz="1700" dirty="0"/>
              <a:t>.</a:t>
            </a:r>
            <a:endParaRPr lang="en-US" sz="1700" dirty="0"/>
          </a:p>
        </p:txBody>
      </p:sp>
    </p:spTree>
    <p:extLst>
      <p:ext uri="{BB962C8B-B14F-4D97-AF65-F5344CB8AC3E}">
        <p14:creationId xmlns:p14="http://schemas.microsoft.com/office/powerpoint/2010/main" val="16646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755C-19CA-1577-3F71-FB413D8A4FF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97C7CB-8330-BDD2-F96D-6F828DB53ECD}"/>
              </a:ext>
            </a:extLst>
          </p:cNvPr>
          <p:cNvSpPr txBox="1">
            <a:spLocks noGrp="1"/>
          </p:cNvSpPr>
          <p:nvPr>
            <p:ph type="title"/>
          </p:nvPr>
        </p:nvSpPr>
        <p:spPr>
          <a:xfrm>
            <a:off x="609600" y="274638"/>
            <a:ext cx="10795819"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Terms and definitions</a:t>
            </a:r>
          </a:p>
        </p:txBody>
      </p:sp>
      <p:sp>
        <p:nvSpPr>
          <p:cNvPr id="2" name="TextBox 1">
            <a:extLst>
              <a:ext uri="{FF2B5EF4-FFF2-40B4-BE49-F238E27FC236}">
                <a16:creationId xmlns:a16="http://schemas.microsoft.com/office/drawing/2014/main" id="{2D8FB9B3-F8FF-193E-8CE4-26F34513A188}"/>
              </a:ext>
            </a:extLst>
          </p:cNvPr>
          <p:cNvSpPr txBox="1"/>
          <p:nvPr/>
        </p:nvSpPr>
        <p:spPr>
          <a:xfrm>
            <a:off x="973794" y="5393515"/>
            <a:ext cx="9810221" cy="584775"/>
          </a:xfrm>
          <a:prstGeom prst="rect">
            <a:avLst/>
          </a:prstGeom>
          <a:noFill/>
        </p:spPr>
        <p:txBody>
          <a:bodyPr wrap="square">
            <a:spAutoFit/>
          </a:bodyPr>
          <a:lstStyle/>
          <a:p>
            <a:pPr marL="622300" indent="-622300"/>
            <a:r>
              <a:rPr lang="en-US" sz="1600" b="1" dirty="0"/>
              <a:t>Note: </a:t>
            </a:r>
            <a:r>
              <a:rPr lang="en-US" sz="1600" dirty="0">
                <a:ea typeface="+mj-ea"/>
                <a:cs typeface="+mj-cs"/>
              </a:rPr>
              <a:t>All terms and definitions shown in this presentation are only selected examples.</a:t>
            </a:r>
          </a:p>
          <a:p>
            <a:pPr marL="622300" indent="-622300"/>
            <a:r>
              <a:rPr lang="en-US" sz="1600" dirty="0">
                <a:ea typeface="+mj-ea"/>
                <a:cs typeface="+mj-cs"/>
              </a:rPr>
              <a:t>           To see all changed, deleted and new definitions, see the relevant standards </a:t>
            </a:r>
            <a:r>
              <a:rPr lang="en-US" sz="1600" i="1" dirty="0">
                <a:ea typeface="+mj-ea"/>
                <a:cs typeface="+mj-cs"/>
              </a:rPr>
              <a:t>EN 81-20/50 and ISO 8100-1/2.</a:t>
            </a:r>
            <a:endParaRPr lang="en-US" sz="1600" dirty="0">
              <a:ea typeface="+mj-ea"/>
              <a:cs typeface="+mj-cs"/>
            </a:endParaRPr>
          </a:p>
        </p:txBody>
      </p:sp>
      <p:pic>
        <p:nvPicPr>
          <p:cNvPr id="3" name="Picture 2">
            <a:extLst>
              <a:ext uri="{FF2B5EF4-FFF2-40B4-BE49-F238E27FC236}">
                <a16:creationId xmlns:a16="http://schemas.microsoft.com/office/drawing/2014/main" id="{D431E921-890C-BFBA-3231-1064AAD21026}"/>
              </a:ext>
            </a:extLst>
          </p:cNvPr>
          <p:cNvPicPr>
            <a:picLocks noChangeAspect="1"/>
          </p:cNvPicPr>
          <p:nvPr/>
        </p:nvPicPr>
        <p:blipFill>
          <a:blip r:embed="rId2"/>
          <a:stretch>
            <a:fillRect/>
          </a:stretch>
        </p:blipFill>
        <p:spPr>
          <a:xfrm>
            <a:off x="1226134" y="1125790"/>
            <a:ext cx="9280275" cy="4201990"/>
          </a:xfrm>
          <a:prstGeom prst="rect">
            <a:avLst/>
          </a:prstGeom>
        </p:spPr>
      </p:pic>
    </p:spTree>
    <p:extLst>
      <p:ext uri="{BB962C8B-B14F-4D97-AF65-F5344CB8AC3E}">
        <p14:creationId xmlns:p14="http://schemas.microsoft.com/office/powerpoint/2010/main" val="280787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A284-12B1-26B4-AF24-58A8AA98C547}"/>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B9DF2CA1-2B3C-FDCF-E851-FA47469E03BC}"/>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AE683F2-4138-5BC4-D022-709C1192E821}"/>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Disclaimer</a:t>
            </a:r>
          </a:p>
        </p:txBody>
      </p:sp>
      <p:sp>
        <p:nvSpPr>
          <p:cNvPr id="2" name="Textfeld 1">
            <a:extLst>
              <a:ext uri="{FF2B5EF4-FFF2-40B4-BE49-F238E27FC236}">
                <a16:creationId xmlns:a16="http://schemas.microsoft.com/office/drawing/2014/main" id="{A6A95598-E3B0-3DCA-A052-C9C8FDECDCBE}"/>
              </a:ext>
            </a:extLst>
          </p:cNvPr>
          <p:cNvSpPr txBox="1"/>
          <p:nvPr/>
        </p:nvSpPr>
        <p:spPr>
          <a:xfrm>
            <a:off x="596956" y="1172775"/>
            <a:ext cx="10229847" cy="5355312"/>
          </a:xfrm>
          <a:prstGeom prst="rect">
            <a:avLst/>
          </a:prstGeom>
          <a:noFill/>
        </p:spPr>
        <p:txBody>
          <a:bodyPr wrap="square" rtlCol="0">
            <a:spAutoFit/>
          </a:bodyPr>
          <a:lstStyle/>
          <a:p>
            <a:pPr algn="just"/>
            <a:r>
              <a:rPr lang="en-GB" dirty="0"/>
              <a:t>The purpose of this document is to </a:t>
            </a:r>
            <a:r>
              <a:rPr lang="en-GB" u="sng" dirty="0"/>
              <a:t>outline and introduce the main changes </a:t>
            </a:r>
            <a:r>
              <a:rPr lang="en-GB" dirty="0"/>
              <a:t>applied to </a:t>
            </a:r>
            <a:r>
              <a:rPr lang="en-GB" i="1" dirty="0"/>
              <a:t>(</a:t>
            </a:r>
            <a:r>
              <a:rPr lang="en-US" i="1" dirty="0"/>
              <a:t>EN) ISO 8100-1:2026 </a:t>
            </a:r>
            <a:r>
              <a:rPr lang="en-US" dirty="0"/>
              <a:t>and (EN) ISO 8100-2:2026 standards.</a:t>
            </a:r>
            <a:endParaRPr lang="en-GB" dirty="0">
              <a:ea typeface="Calibri"/>
              <a:cs typeface="Calibri"/>
            </a:endParaRPr>
          </a:p>
          <a:p>
            <a:pPr algn="just"/>
            <a:endParaRPr lang="en-US" i="1" dirty="0"/>
          </a:p>
          <a:p>
            <a:pPr algn="just"/>
            <a:r>
              <a:rPr lang="en-GB" dirty="0"/>
              <a:t>While parts of the referred </a:t>
            </a:r>
            <a:r>
              <a:rPr lang="en-GB" i="1" dirty="0"/>
              <a:t>(</a:t>
            </a:r>
            <a:r>
              <a:rPr lang="en-US" i="1" dirty="0"/>
              <a:t>EN) ISO 8100-1:2026 </a:t>
            </a:r>
            <a:r>
              <a:rPr lang="en-US" dirty="0"/>
              <a:t>and </a:t>
            </a:r>
            <a:r>
              <a:rPr lang="en-US" i="1" dirty="0"/>
              <a:t>(EN) ISO 8100-2:2026 </a:t>
            </a:r>
            <a:r>
              <a:rPr lang="en-US" dirty="0"/>
              <a:t>standards </a:t>
            </a:r>
            <a:r>
              <a:rPr lang="en-GB" dirty="0"/>
              <a:t>may be quoted in the text of this document (acc. CEN and ISO rules), this document is purely designed as a supportive tool to allow readers gain a deeper understanding of the changes in the standards.</a:t>
            </a:r>
            <a:endParaRPr lang="en-US" i="1" dirty="0"/>
          </a:p>
          <a:p>
            <a:pPr algn="just"/>
            <a:endParaRPr lang="en-US" i="1" dirty="0"/>
          </a:p>
          <a:p>
            <a:pPr algn="just"/>
            <a:r>
              <a:rPr lang="en-US" i="1" dirty="0"/>
              <a:t>The present document is for general information purposes only and should not be construed as legal advice. It does not have any binding effect on any of the EEA or ELA members or on any other party. It is not intended as a substitute for each stakeholder’s own assessment and decision making. EEA and ELA decline any and all liability for any measure taken or not taken on the basis of the present document.</a:t>
            </a:r>
            <a:r>
              <a:rPr lang="en-US" dirty="0"/>
              <a:t> </a:t>
            </a:r>
            <a:endParaRPr lang="de-DE" dirty="0"/>
          </a:p>
          <a:p>
            <a:pPr algn="just"/>
            <a:r>
              <a:rPr lang="en-US" i="1" dirty="0"/>
              <a:t>Regarding the possibility of translating the document into languages other than the original (English), please consider: </a:t>
            </a:r>
            <a:endParaRPr lang="en-US" dirty="0"/>
          </a:p>
          <a:p>
            <a:pPr marL="285750" indent="-285750" algn="just">
              <a:buFont typeface="Arial" panose="020B0604020202020204" pitchFamily="34" charset="0"/>
              <a:buChar char="•"/>
            </a:pPr>
            <a:r>
              <a:rPr lang="en-US" i="1" dirty="0"/>
              <a:t>any translated version will have to state that it is a translation into (“language”) from the original EEA/ELA English version and that the translation was made by (“translating entity”) who takes all on all responsibility for the correctness of the translation; </a:t>
            </a:r>
            <a:endParaRPr lang="en-US" dirty="0"/>
          </a:p>
          <a:p>
            <a:pPr marL="285750" indent="-285750" algn="just">
              <a:buFont typeface="Arial" panose="020B0604020202020204" pitchFamily="34" charset="0"/>
              <a:buChar char="•"/>
            </a:pPr>
            <a:r>
              <a:rPr lang="en-US" i="1" dirty="0"/>
              <a:t>any translated version must be sent to EEA/ELA before release since EEA/ELA need to check that their copyright, disclaimer, logo is there and may want to have a look at the general layout. </a:t>
            </a:r>
            <a:endParaRPr lang="en-US" dirty="0"/>
          </a:p>
          <a:p>
            <a:pPr algn="just"/>
            <a:endParaRPr lang="de-DE" dirty="0"/>
          </a:p>
        </p:txBody>
      </p:sp>
    </p:spTree>
    <p:extLst>
      <p:ext uri="{BB962C8B-B14F-4D97-AF65-F5344CB8AC3E}">
        <p14:creationId xmlns:p14="http://schemas.microsoft.com/office/powerpoint/2010/main" val="182736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E8DFAA-80F9-0A05-6D8B-F5E2F46B66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9DB56F-F92F-E2DB-746C-0AAEDEE5012E}"/>
              </a:ext>
            </a:extLst>
          </p:cNvPr>
          <p:cNvSpPr txBox="1"/>
          <p:nvPr/>
        </p:nvSpPr>
        <p:spPr>
          <a:xfrm>
            <a:off x="886384" y="1120676"/>
            <a:ext cx="4688506" cy="4616648"/>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authorized person</a:t>
            </a:r>
          </a:p>
          <a:p>
            <a:pPr lvl="1" indent="-285750">
              <a:spcBef>
                <a:spcPts val="600"/>
              </a:spcBef>
              <a:buClr>
                <a:srgbClr val="DC0000"/>
              </a:buClr>
              <a:buFont typeface="Arial" panose="020B0604020202020204" pitchFamily="34" charset="0"/>
              <a:buChar char="•"/>
            </a:pPr>
            <a:r>
              <a:rPr lang="en-US" dirty="0">
                <a:ea typeface="+mj-ea"/>
                <a:cs typeface="+mj-cs"/>
              </a:rPr>
              <a:t>available car area</a:t>
            </a:r>
          </a:p>
          <a:p>
            <a:pPr lvl="1" indent="-285750">
              <a:spcBef>
                <a:spcPts val="600"/>
              </a:spcBef>
              <a:buClr>
                <a:srgbClr val="DC0000"/>
              </a:buClr>
              <a:buFont typeface="Arial" panose="020B0604020202020204" pitchFamily="34" charset="0"/>
              <a:buChar char="•"/>
            </a:pPr>
            <a:r>
              <a:rPr lang="en-US" dirty="0">
                <a:ea typeface="+mj-ea"/>
                <a:cs typeface="+mj-cs"/>
              </a:rPr>
              <a:t>competent person</a:t>
            </a:r>
          </a:p>
          <a:p>
            <a:pPr lvl="1" indent="-285750">
              <a:spcBef>
                <a:spcPts val="600"/>
              </a:spcBef>
              <a:buClr>
                <a:srgbClr val="DC0000"/>
              </a:buClr>
              <a:buFont typeface="Arial" panose="020B0604020202020204" pitchFamily="34" charset="0"/>
              <a:buChar char="•"/>
            </a:pPr>
            <a:r>
              <a:rPr lang="en-US" dirty="0">
                <a:ea typeface="+mj-ea"/>
                <a:cs typeface="+mj-cs"/>
              </a:rPr>
              <a:t>guide rails</a:t>
            </a:r>
          </a:p>
          <a:p>
            <a:pPr lvl="1" indent="-285750">
              <a:spcBef>
                <a:spcPts val="600"/>
              </a:spcBef>
              <a:buClr>
                <a:srgbClr val="DC0000"/>
              </a:buClr>
              <a:buFont typeface="Arial" panose="020B0604020202020204" pitchFamily="34" charset="0"/>
              <a:buChar char="•"/>
            </a:pPr>
            <a:r>
              <a:rPr lang="en-US" dirty="0">
                <a:ea typeface="+mj-ea"/>
                <a:cs typeface="+mj-cs"/>
              </a:rPr>
              <a:t>installer</a:t>
            </a:r>
          </a:p>
          <a:p>
            <a:pPr lvl="1" indent="-285750">
              <a:spcBef>
                <a:spcPts val="600"/>
              </a:spcBef>
              <a:buClr>
                <a:srgbClr val="DC0000"/>
              </a:buClr>
              <a:buFont typeface="Arial" panose="020B0604020202020204" pitchFamily="34" charset="0"/>
              <a:buChar char="•"/>
            </a:pPr>
            <a:r>
              <a:rPr lang="en-US" dirty="0">
                <a:ea typeface="+mj-ea"/>
                <a:cs typeface="+mj-cs"/>
              </a:rPr>
              <a:t>laminated glass</a:t>
            </a:r>
          </a:p>
          <a:p>
            <a:pPr lvl="1" indent="-285750">
              <a:spcBef>
                <a:spcPts val="600"/>
              </a:spcBef>
              <a:buClr>
                <a:srgbClr val="DC0000"/>
              </a:buClr>
              <a:buFont typeface="Arial" panose="020B0604020202020204" pitchFamily="34" charset="0"/>
              <a:buChar char="•"/>
            </a:pPr>
            <a:r>
              <a:rPr lang="en-US" dirty="0">
                <a:ea typeface="+mj-ea"/>
                <a:cs typeface="+mj-cs"/>
              </a:rPr>
              <a:t>PESSRAL</a:t>
            </a:r>
          </a:p>
          <a:p>
            <a:pPr lvl="1" indent="-285750">
              <a:spcBef>
                <a:spcPts val="600"/>
              </a:spcBef>
              <a:buClr>
                <a:srgbClr val="DC0000"/>
              </a:buClr>
              <a:buFont typeface="Arial" panose="020B0604020202020204" pitchFamily="34" charset="0"/>
              <a:buChar char="•"/>
            </a:pPr>
            <a:r>
              <a:rPr lang="en-US" dirty="0">
                <a:ea typeface="+mj-ea"/>
                <a:cs typeface="+mj-cs"/>
              </a:rPr>
              <a:t>rescue operations</a:t>
            </a:r>
          </a:p>
          <a:p>
            <a:pPr lvl="1" indent="-285750">
              <a:spcBef>
                <a:spcPts val="600"/>
              </a:spcBef>
              <a:buClr>
                <a:srgbClr val="DC0000"/>
              </a:buClr>
              <a:buFont typeface="Arial" panose="020B0604020202020204" pitchFamily="34" charset="0"/>
              <a:buChar char="•"/>
            </a:pPr>
            <a:r>
              <a:rPr lang="en-US" dirty="0">
                <a:ea typeface="+mj-ea"/>
                <a:cs typeface="+mj-cs"/>
              </a:rPr>
              <a:t>safety component</a:t>
            </a:r>
          </a:p>
          <a:p>
            <a:pPr lvl="1" indent="-285750">
              <a:spcBef>
                <a:spcPts val="600"/>
              </a:spcBef>
              <a:buClr>
                <a:srgbClr val="DC0000"/>
              </a:buClr>
              <a:buFont typeface="Arial" panose="020B0604020202020204" pitchFamily="34" charset="0"/>
              <a:buChar char="•"/>
            </a:pPr>
            <a:r>
              <a:rPr lang="en-US" dirty="0">
                <a:ea typeface="+mj-ea"/>
                <a:cs typeface="+mj-cs"/>
              </a:rPr>
              <a:t>single acting jack</a:t>
            </a:r>
          </a:p>
          <a:p>
            <a:pPr lvl="1" indent="-285750">
              <a:spcBef>
                <a:spcPts val="600"/>
              </a:spcBef>
              <a:buClr>
                <a:srgbClr val="DC0000"/>
              </a:buClr>
              <a:buFont typeface="Arial" panose="020B0604020202020204" pitchFamily="34" charset="0"/>
              <a:buChar char="•"/>
            </a:pPr>
            <a:r>
              <a:rPr lang="en-US" dirty="0">
                <a:ea typeface="+mj-ea"/>
                <a:cs typeface="+mj-cs"/>
              </a:rPr>
              <a:t>sling</a:t>
            </a:r>
          </a:p>
          <a:p>
            <a:pPr lvl="1" indent="-285750">
              <a:spcBef>
                <a:spcPts val="600"/>
              </a:spcBef>
              <a:buClr>
                <a:srgbClr val="DC0000"/>
              </a:buClr>
              <a:buFont typeface="Arial" panose="020B0604020202020204" pitchFamily="34" charset="0"/>
              <a:buChar char="•"/>
            </a:pPr>
            <a:r>
              <a:rPr lang="en-US" dirty="0">
                <a:ea typeface="+mj-ea"/>
                <a:cs typeface="+mj-cs"/>
              </a:rPr>
              <a:t>type examination certificate</a:t>
            </a:r>
          </a:p>
          <a:p>
            <a:pPr lvl="1" indent="-285750">
              <a:spcBef>
                <a:spcPts val="600"/>
              </a:spcBef>
              <a:buClr>
                <a:srgbClr val="DC0000"/>
              </a:buClr>
              <a:buFont typeface="Arial" panose="020B0604020202020204" pitchFamily="34" charset="0"/>
              <a:buChar char="•"/>
            </a:pPr>
            <a:r>
              <a:rPr lang="en-US" dirty="0">
                <a:ea typeface="+mj-ea"/>
                <a:cs typeface="+mj-cs"/>
              </a:rPr>
              <a:t>unintended car movement</a:t>
            </a:r>
          </a:p>
        </p:txBody>
      </p:sp>
      <p:sp>
        <p:nvSpPr>
          <p:cNvPr id="2" name="Titel 1">
            <a:extLst>
              <a:ext uri="{FF2B5EF4-FFF2-40B4-BE49-F238E27FC236}">
                <a16:creationId xmlns:a16="http://schemas.microsoft.com/office/drawing/2014/main" id="{FAE5DBB9-DBA5-DF83-2298-CCBC1B796F59}"/>
              </a:ext>
            </a:extLst>
          </p:cNvPr>
          <p:cNvSpPr>
            <a:spLocks noGrp="1"/>
          </p:cNvSpPr>
          <p:nvPr>
            <p:ph type="title"/>
          </p:nvPr>
        </p:nvSpPr>
        <p:spPr/>
        <p:txBody>
          <a:bodyPr>
            <a:normAutofit/>
          </a:bodyPr>
          <a:lstStyle/>
          <a:p>
            <a:r>
              <a:rPr kumimoji="0" lang="en-US" sz="4000" b="0" i="0" u="none" strike="noStrike" kern="1200" cap="none" spc="0" normalizeH="0" baseline="0" noProof="0" dirty="0">
                <a:ln>
                  <a:noFill/>
                </a:ln>
                <a:solidFill>
                  <a:srgbClr val="394393"/>
                </a:solidFill>
                <a:effectLst/>
                <a:uLnTx/>
                <a:uFillTx/>
                <a:latin typeface="Calibri"/>
                <a:ea typeface="+mj-ea"/>
                <a:cs typeface="+mj-cs"/>
              </a:rPr>
              <a:t>Deleted</a:t>
            </a:r>
            <a:r>
              <a:rPr kumimoji="0" lang="en-US" sz="4000" b="0" i="0" u="none" strike="noStrike" kern="1200" cap="none" spc="0" normalizeH="0" baseline="0" noProof="0" dirty="0">
                <a:ln>
                  <a:noFill/>
                </a:ln>
                <a:solidFill>
                  <a:srgbClr val="000000"/>
                </a:solidFill>
                <a:effectLst/>
                <a:uLnTx/>
                <a:uFillTx/>
                <a:latin typeface="Calibri"/>
                <a:ea typeface="+mj-ea"/>
                <a:cs typeface="+mj-cs"/>
              </a:rPr>
              <a:t> </a:t>
            </a:r>
            <a:r>
              <a:rPr kumimoji="0" lang="en-US" sz="4000" b="0" i="0" u="none" strike="noStrike" kern="1200" cap="none" spc="0" normalizeH="0" baseline="0" noProof="0" dirty="0">
                <a:ln>
                  <a:noFill/>
                </a:ln>
                <a:solidFill>
                  <a:srgbClr val="394393"/>
                </a:solidFill>
                <a:effectLst/>
                <a:uLnTx/>
                <a:uFillTx/>
                <a:latin typeface="Calibri"/>
                <a:ea typeface="+mj-ea"/>
                <a:cs typeface="+mj-cs"/>
              </a:rPr>
              <a:t>definitions</a:t>
            </a:r>
            <a:endParaRPr lang="de-DE" sz="4000" dirty="0"/>
          </a:p>
        </p:txBody>
      </p:sp>
    </p:spTree>
    <p:extLst>
      <p:ext uri="{BB962C8B-B14F-4D97-AF65-F5344CB8AC3E}">
        <p14:creationId xmlns:p14="http://schemas.microsoft.com/office/powerpoint/2010/main" val="234039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92755C-19CA-1577-3F71-FB413D8A4FF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97C7CB-8330-BDD2-F96D-6F828DB53ECD}"/>
              </a:ext>
            </a:extLst>
          </p:cNvPr>
          <p:cNvSpPr txBox="1">
            <a:spLocks noGrp="1"/>
          </p:cNvSpPr>
          <p:nvPr>
            <p:ph type="title"/>
          </p:nvPr>
        </p:nvSpPr>
        <p:spPr>
          <a:xfrm>
            <a:off x="609600" y="274638"/>
            <a:ext cx="10795819" cy="1243316"/>
          </a:xfrm>
          <a:prstGeom prst="rect">
            <a:avLst/>
          </a:prstGeom>
          <a:solidFill>
            <a:schemeClr val="bg1"/>
          </a:solidFill>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New or modified definitions related to suspension, balancing and lift type</a:t>
            </a:r>
          </a:p>
        </p:txBody>
      </p:sp>
      <p:sp>
        <p:nvSpPr>
          <p:cNvPr id="2" name="TextBox 1">
            <a:extLst>
              <a:ext uri="{FF2B5EF4-FFF2-40B4-BE49-F238E27FC236}">
                <a16:creationId xmlns:a16="http://schemas.microsoft.com/office/drawing/2014/main" id="{82C9CD55-1579-604E-BCC4-0A1FF4E111CC}"/>
              </a:ext>
            </a:extLst>
          </p:cNvPr>
          <p:cNvSpPr txBox="1"/>
          <p:nvPr/>
        </p:nvSpPr>
        <p:spPr>
          <a:xfrm>
            <a:off x="609600" y="1456844"/>
            <a:ext cx="11582400" cy="4724370"/>
          </a:xfrm>
          <a:prstGeom prst="rect">
            <a:avLst/>
          </a:prstGeom>
          <a:noFill/>
        </p:spPr>
        <p:txBody>
          <a:bodyPr wrap="square">
            <a:spAutoFit/>
          </a:bodyPr>
          <a:lstStyle/>
          <a:p>
            <a:pPr>
              <a:spcBef>
                <a:spcPts val="600"/>
              </a:spcBef>
            </a:pPr>
            <a:r>
              <a:rPr lang="en-US" sz="1600" b="1" dirty="0"/>
              <a:t>carbon </a:t>
            </a:r>
            <a:r>
              <a:rPr lang="en-US" sz="1600" b="1" dirty="0" err="1"/>
              <a:t>fibre</a:t>
            </a:r>
            <a:r>
              <a:rPr lang="en-US" sz="1600" b="1" dirty="0"/>
              <a:t> reinforced polymer CFRP</a:t>
            </a:r>
          </a:p>
          <a:p>
            <a:pPr lvl="1" indent="-285750">
              <a:spcBef>
                <a:spcPts val="600"/>
              </a:spcBef>
              <a:buClr>
                <a:srgbClr val="DC0000"/>
              </a:buClr>
              <a:buFont typeface="Arial" panose="020B0604020202020204" pitchFamily="34" charset="0"/>
              <a:buChar char="•"/>
            </a:pPr>
            <a:r>
              <a:rPr lang="en-US" dirty="0">
                <a:ea typeface="+mj-ea"/>
                <a:cs typeface="+mj-cs"/>
              </a:rPr>
              <a:t>material consisting of carbon filaments and resin </a:t>
            </a:r>
          </a:p>
          <a:p>
            <a:pPr>
              <a:spcBef>
                <a:spcPts val="600"/>
              </a:spcBef>
            </a:pPr>
            <a:r>
              <a:rPr lang="en-US" sz="1600" b="1" dirty="0"/>
              <a:t>minimum breaking force MBF</a:t>
            </a:r>
          </a:p>
          <a:p>
            <a:pPr lvl="1" indent="-285750">
              <a:spcBef>
                <a:spcPts val="600"/>
              </a:spcBef>
              <a:buClr>
                <a:srgbClr val="DC0000"/>
              </a:buClr>
              <a:buFont typeface="Arial" panose="020B0604020202020204" pitchFamily="34" charset="0"/>
              <a:buChar char="•"/>
            </a:pPr>
            <a:r>
              <a:rPr lang="en-US" dirty="0">
                <a:ea typeface="+mj-ea"/>
                <a:cs typeface="+mj-cs"/>
              </a:rPr>
              <a:t>specified value in kilonewtons below which the measured breaking force is not allowed to fall in a breaking force test </a:t>
            </a:r>
          </a:p>
          <a:p>
            <a:pPr>
              <a:spcBef>
                <a:spcPts val="600"/>
              </a:spcBef>
            </a:pPr>
            <a:r>
              <a:rPr lang="en-US" sz="1600" b="1" dirty="0"/>
              <a:t>residual breaking force RBF</a:t>
            </a:r>
          </a:p>
          <a:p>
            <a:pPr lvl="1" indent="-285750">
              <a:spcBef>
                <a:spcPts val="600"/>
              </a:spcBef>
              <a:buClr>
                <a:srgbClr val="DC0000"/>
              </a:buClr>
              <a:buFont typeface="Arial" panose="020B0604020202020204" pitchFamily="34" charset="0"/>
              <a:buChar char="•"/>
            </a:pPr>
            <a:r>
              <a:rPr lang="en-US" dirty="0">
                <a:ea typeface="+mj-ea"/>
                <a:cs typeface="+mj-cs"/>
              </a:rPr>
              <a:t>force that the suspension means can withstand at the end of the lifetime </a:t>
            </a:r>
          </a:p>
          <a:p>
            <a:pPr>
              <a:spcBef>
                <a:spcPts val="600"/>
              </a:spcBef>
            </a:pPr>
            <a:r>
              <a:rPr lang="en-US" sz="1600" b="1" dirty="0"/>
              <a:t>tension member</a:t>
            </a:r>
          </a:p>
          <a:p>
            <a:pPr lvl="1" indent="-285750">
              <a:spcBef>
                <a:spcPts val="600"/>
              </a:spcBef>
              <a:buClr>
                <a:srgbClr val="DC0000"/>
              </a:buClr>
              <a:buFont typeface="Arial" panose="020B0604020202020204" pitchFamily="34" charset="0"/>
              <a:buChar char="•"/>
            </a:pPr>
            <a:r>
              <a:rPr lang="en-US" dirty="0">
                <a:ea typeface="+mj-ea"/>
                <a:cs typeface="+mj-cs"/>
              </a:rPr>
              <a:t>load-bearing structural element in an elastomeric coated steel wire rope or traction belt or timing belt </a:t>
            </a:r>
          </a:p>
          <a:p>
            <a:pPr>
              <a:spcBef>
                <a:spcPts val="600"/>
              </a:spcBef>
            </a:pPr>
            <a:r>
              <a:rPr lang="en-US" sz="1600" b="1" dirty="0"/>
              <a:t>balancing weight</a:t>
            </a:r>
          </a:p>
          <a:p>
            <a:pPr lvl="1" indent="-285750">
              <a:spcBef>
                <a:spcPts val="600"/>
              </a:spcBef>
              <a:buClr>
                <a:srgbClr val="DC0000"/>
              </a:buClr>
              <a:buFont typeface="Arial" panose="020B0604020202020204" pitchFamily="34" charset="0"/>
              <a:buChar char="•"/>
            </a:pPr>
            <a:r>
              <a:rPr lang="en-US" dirty="0">
                <a:ea typeface="+mj-ea"/>
                <a:cs typeface="+mj-cs"/>
              </a:rPr>
              <a:t>mass which compensates all or part of the mass of the car</a:t>
            </a:r>
          </a:p>
          <a:p>
            <a:pPr>
              <a:spcBef>
                <a:spcPts val="600"/>
              </a:spcBef>
            </a:pPr>
            <a:r>
              <a:rPr lang="en-US" sz="1600" b="1" dirty="0"/>
              <a:t>counterweight</a:t>
            </a:r>
          </a:p>
          <a:p>
            <a:pPr lvl="1" indent="-285750">
              <a:spcBef>
                <a:spcPts val="600"/>
              </a:spcBef>
              <a:buClr>
                <a:srgbClr val="DC0000"/>
              </a:buClr>
              <a:buFont typeface="Arial" panose="020B0604020202020204" pitchFamily="34" charset="0"/>
              <a:buChar char="•"/>
            </a:pPr>
            <a:r>
              <a:rPr lang="en-US" dirty="0">
                <a:ea typeface="+mj-ea"/>
                <a:cs typeface="+mj-cs"/>
              </a:rPr>
              <a:t>mass which compensates the mass of the car and part of the rated load</a:t>
            </a:r>
          </a:p>
          <a:p>
            <a:pPr>
              <a:spcBef>
                <a:spcPts val="600"/>
              </a:spcBef>
            </a:pPr>
            <a:r>
              <a:rPr lang="en-US" sz="1600" b="1" dirty="0"/>
              <a:t>goods passenger lift</a:t>
            </a:r>
          </a:p>
          <a:p>
            <a:pPr lvl="1" indent="-285750">
              <a:spcBef>
                <a:spcPts val="600"/>
              </a:spcBef>
              <a:buClr>
                <a:srgbClr val="DC0000"/>
              </a:buClr>
              <a:buFont typeface="Arial" panose="020B0604020202020204" pitchFamily="34" charset="0"/>
              <a:buChar char="•"/>
            </a:pPr>
            <a:r>
              <a:rPr lang="en-US" dirty="0">
                <a:ea typeface="+mj-ea"/>
                <a:cs typeface="+mj-cs"/>
              </a:rPr>
              <a:t>passenger lift with additional measures for the transport of goods   </a:t>
            </a:r>
          </a:p>
        </p:txBody>
      </p:sp>
    </p:spTree>
    <p:extLst>
      <p:ext uri="{BB962C8B-B14F-4D97-AF65-F5344CB8AC3E}">
        <p14:creationId xmlns:p14="http://schemas.microsoft.com/office/powerpoint/2010/main" val="151695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D0DF83-8A49-E0FD-7650-17B300D6CF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B40DC2-91D2-14D3-BFF3-92021D1CE57F}"/>
              </a:ext>
            </a:extLst>
          </p:cNvPr>
          <p:cNvSpPr txBox="1"/>
          <p:nvPr/>
        </p:nvSpPr>
        <p:spPr>
          <a:xfrm>
            <a:off x="486402" y="1487847"/>
            <a:ext cx="11066796" cy="4632037"/>
          </a:xfrm>
          <a:prstGeom prst="rect">
            <a:avLst/>
          </a:prstGeom>
          <a:noFill/>
        </p:spPr>
        <p:txBody>
          <a:bodyPr wrap="square">
            <a:spAutoFit/>
          </a:bodyPr>
          <a:lstStyle/>
          <a:p>
            <a:pPr>
              <a:spcBef>
                <a:spcPts val="600"/>
              </a:spcBef>
            </a:pPr>
            <a:r>
              <a:rPr lang="en-US" sz="1600" b="1" dirty="0"/>
              <a:t>automatic operation</a:t>
            </a:r>
          </a:p>
          <a:p>
            <a:pPr lvl="1" indent="-285750">
              <a:spcBef>
                <a:spcPts val="600"/>
              </a:spcBef>
              <a:buClr>
                <a:srgbClr val="DC0000"/>
              </a:buClr>
              <a:buFont typeface="Arial" panose="020B0604020202020204" pitchFamily="34" charset="0"/>
              <a:buChar char="•"/>
            </a:pPr>
            <a:r>
              <a:rPr lang="en-US" sz="1600" dirty="0">
                <a:ea typeface="+mj-ea"/>
                <a:cs typeface="+mj-cs"/>
              </a:rPr>
              <a:t>operation in which start of the movement of the lift happens in response to the momentary actuation of operating devices or in response to any other automatic starting function</a:t>
            </a:r>
          </a:p>
          <a:p>
            <a:pPr>
              <a:spcBef>
                <a:spcPts val="600"/>
              </a:spcBef>
            </a:pPr>
            <a:r>
              <a:rPr lang="en-US" sz="1600" b="1" dirty="0"/>
              <a:t>normal operation</a:t>
            </a:r>
          </a:p>
          <a:p>
            <a:pPr lvl="1" indent="-285750">
              <a:spcBef>
                <a:spcPts val="600"/>
              </a:spcBef>
              <a:buClr>
                <a:srgbClr val="DC0000"/>
              </a:buClr>
              <a:buFont typeface="Arial" panose="020B0604020202020204" pitchFamily="34" charset="0"/>
              <a:buChar char="•"/>
            </a:pPr>
            <a:r>
              <a:rPr lang="en-US" sz="1600" dirty="0">
                <a:ea typeface="+mj-ea"/>
                <a:cs typeface="+mj-cs"/>
              </a:rPr>
              <a:t>automatic operation wherein the lift is used for transport of passenger or goods, and wherein the car is stopped automatically at the landings</a:t>
            </a:r>
          </a:p>
          <a:p>
            <a:pPr>
              <a:spcBef>
                <a:spcPts val="600"/>
              </a:spcBef>
            </a:pPr>
            <a:r>
              <a:rPr lang="en-US" sz="1600" b="1" dirty="0"/>
              <a:t>automatic rescue operation</a:t>
            </a:r>
          </a:p>
          <a:p>
            <a:pPr lvl="1" indent="-285750">
              <a:spcBef>
                <a:spcPts val="600"/>
              </a:spcBef>
              <a:buClr>
                <a:srgbClr val="DC0000"/>
              </a:buClr>
              <a:buFont typeface="Arial" panose="020B0604020202020204" pitchFamily="34" charset="0"/>
              <a:buChar char="•"/>
            </a:pPr>
            <a:r>
              <a:rPr lang="en-US" sz="1600" dirty="0">
                <a:ea typeface="+mj-ea"/>
                <a:cs typeface="+mj-cs"/>
              </a:rPr>
              <a:t>device or function that operates automatically in case of failure or loss of power supply to move the lift car to a landing </a:t>
            </a:r>
          </a:p>
          <a:p>
            <a:pPr>
              <a:spcBef>
                <a:spcPts val="600"/>
              </a:spcBef>
            </a:pPr>
            <a:r>
              <a:rPr lang="en-US" sz="1600" b="1" dirty="0"/>
              <a:t>hold-to-run control device</a:t>
            </a:r>
          </a:p>
          <a:p>
            <a:pPr lvl="1" indent="-285750">
              <a:spcBef>
                <a:spcPts val="600"/>
              </a:spcBef>
              <a:buClr>
                <a:srgbClr val="DC0000"/>
              </a:buClr>
              <a:buFont typeface="Arial" panose="020B0604020202020204" pitchFamily="34" charset="0"/>
              <a:buChar char="•"/>
            </a:pPr>
            <a:r>
              <a:rPr lang="en-US" sz="1600" dirty="0">
                <a:ea typeface="+mj-ea"/>
                <a:cs typeface="+mj-cs"/>
              </a:rPr>
              <a:t>control device which initiates and maintains machine functions only as long as the manual control (actuator) is actuated</a:t>
            </a:r>
          </a:p>
          <a:p>
            <a:pPr>
              <a:spcBef>
                <a:spcPts val="600"/>
              </a:spcBef>
            </a:pPr>
            <a:r>
              <a:rPr lang="en-US" sz="1600" b="1" dirty="0"/>
              <a:t>mission time</a:t>
            </a:r>
          </a:p>
          <a:p>
            <a:pPr lvl="1" indent="-285750">
              <a:spcBef>
                <a:spcPts val="600"/>
              </a:spcBef>
              <a:buClr>
                <a:srgbClr val="DC0000"/>
              </a:buClr>
              <a:buFont typeface="Arial" panose="020B0604020202020204" pitchFamily="34" charset="0"/>
              <a:buChar char="•"/>
            </a:pPr>
            <a:r>
              <a:rPr lang="en-US" sz="1600" dirty="0">
                <a:ea typeface="+mj-ea"/>
                <a:cs typeface="+mj-cs"/>
              </a:rPr>
              <a:t>maximum time interval between manufacturing date and replacement date </a:t>
            </a:r>
          </a:p>
          <a:p>
            <a:pPr>
              <a:spcBef>
                <a:spcPts val="600"/>
              </a:spcBef>
            </a:pPr>
            <a:r>
              <a:rPr lang="en-US" sz="1600" b="1" dirty="0"/>
              <a:t>SIL-rated circuit  (replaces PESSRAL)</a:t>
            </a:r>
          </a:p>
          <a:p>
            <a:pPr lvl="1" indent="-285750">
              <a:spcBef>
                <a:spcPts val="600"/>
              </a:spcBef>
              <a:buClr>
                <a:srgbClr val="DC0000"/>
              </a:buClr>
              <a:buFont typeface="Arial" panose="020B0604020202020204" pitchFamily="34" charset="0"/>
              <a:buChar char="•"/>
            </a:pPr>
            <a:r>
              <a:rPr lang="en-US" sz="1600" dirty="0">
                <a:ea typeface="+mj-ea"/>
                <a:cs typeface="+mj-cs"/>
              </a:rPr>
              <a:t>circuit based on electrical (E), and/or electronic (E), and/or programmable electronic (PE) components with a defined        safety integrity level (SIL)</a:t>
            </a:r>
          </a:p>
        </p:txBody>
      </p:sp>
      <p:sp>
        <p:nvSpPr>
          <p:cNvPr id="3" name="object 4">
            <a:extLst>
              <a:ext uri="{FF2B5EF4-FFF2-40B4-BE49-F238E27FC236}">
                <a16:creationId xmlns:a16="http://schemas.microsoft.com/office/drawing/2014/main" id="{E851A2BE-DF78-D779-A518-B0290F6138B0}"/>
              </a:ext>
            </a:extLst>
          </p:cNvPr>
          <p:cNvSpPr txBox="1">
            <a:spLocks/>
          </p:cNvSpPr>
          <p:nvPr/>
        </p:nvSpPr>
        <p:spPr>
          <a:xfrm>
            <a:off x="662700" y="190742"/>
            <a:ext cx="10714200" cy="1243316"/>
          </a:xfrm>
          <a:prstGeom prst="rect">
            <a:avLst/>
          </a:prstGeom>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New or modified definitions for electrical equipment, controls and operations</a:t>
            </a:r>
            <a:endParaRPr lang="de-CH" sz="4000" dirty="0">
              <a:solidFill>
                <a:srgbClr val="394393"/>
              </a:solidFill>
            </a:endParaRPr>
          </a:p>
        </p:txBody>
      </p:sp>
    </p:spTree>
    <p:extLst>
      <p:ext uri="{BB962C8B-B14F-4D97-AF65-F5344CB8AC3E}">
        <p14:creationId xmlns:p14="http://schemas.microsoft.com/office/powerpoint/2010/main" val="352609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4.2 </a:t>
            </a:r>
            <a:r>
              <a:rPr lang="en-US">
                <a:solidFill>
                  <a:srgbClr val="394393"/>
                </a:solidFill>
              </a:rPr>
              <a:t>Well, machinery spaces and pulley rooms</a:t>
            </a:r>
            <a:endParaRPr lang="nl-BE">
              <a:solidFill>
                <a:srgbClr val="394393"/>
              </a:solidFill>
            </a:endParaRPr>
          </a:p>
        </p:txBody>
      </p:sp>
    </p:spTree>
    <p:extLst>
      <p:ext uri="{BB962C8B-B14F-4D97-AF65-F5344CB8AC3E}">
        <p14:creationId xmlns:p14="http://schemas.microsoft.com/office/powerpoint/2010/main" val="19791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9C0F-8D0A-8EEB-2ECA-6C0619E7C7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B4F804-D7E4-F237-1A52-C701197BC458}"/>
              </a:ext>
            </a:extLst>
          </p:cNvPr>
          <p:cNvSpPr txBox="1"/>
          <p:nvPr/>
        </p:nvSpPr>
        <p:spPr>
          <a:xfrm>
            <a:off x="662700" y="1690229"/>
            <a:ext cx="9228060" cy="2434641"/>
          </a:xfrm>
          <a:prstGeom prst="rect">
            <a:avLst/>
          </a:prstGeom>
          <a:noFill/>
        </p:spPr>
        <p:txBody>
          <a:bodyPr wrap="square">
            <a:spAutoFit/>
          </a:bodyPr>
          <a:lstStyle/>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Access to well (doors, trap doors, ladders)</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Pit access and equipment</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Refuge spaces (pit and headroom)</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Protection (screens, ledges, glazing)</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Lighting and services in well</a:t>
            </a:r>
          </a:p>
        </p:txBody>
      </p:sp>
      <p:sp>
        <p:nvSpPr>
          <p:cNvPr id="2" name="Titel 1">
            <a:extLst>
              <a:ext uri="{FF2B5EF4-FFF2-40B4-BE49-F238E27FC236}">
                <a16:creationId xmlns:a16="http://schemas.microsoft.com/office/drawing/2014/main" id="{79E52FA1-4171-00C3-A980-81F627587401}"/>
              </a:ext>
            </a:extLst>
          </p:cNvPr>
          <p:cNvSpPr>
            <a:spLocks noGrp="1"/>
          </p:cNvSpPr>
          <p:nvPr>
            <p:ph type="title"/>
          </p:nvPr>
        </p:nvSpPr>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 -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overview</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of</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main</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changes</a:t>
            </a:r>
            <a:endParaRPr lang="de-DE" dirty="0"/>
          </a:p>
        </p:txBody>
      </p:sp>
    </p:spTree>
    <p:extLst>
      <p:ext uri="{BB962C8B-B14F-4D97-AF65-F5344CB8AC3E}">
        <p14:creationId xmlns:p14="http://schemas.microsoft.com/office/powerpoint/2010/main" val="92177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9C0F-8D0A-8EEB-2ECA-6C0619E7C7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B4F804-D7E4-F237-1A52-C701197BC458}"/>
              </a:ext>
            </a:extLst>
          </p:cNvPr>
          <p:cNvSpPr txBox="1"/>
          <p:nvPr/>
        </p:nvSpPr>
        <p:spPr>
          <a:xfrm>
            <a:off x="552252" y="1243543"/>
            <a:ext cx="11175459" cy="4616648"/>
          </a:xfrm>
          <a:prstGeom prst="rect">
            <a:avLst/>
          </a:prstGeom>
          <a:noFill/>
        </p:spPr>
        <p:txBody>
          <a:bodyPr wrap="square">
            <a:spAutoFit/>
          </a:bodyPr>
          <a:lstStyle/>
          <a:p>
            <a:pPr marL="171450" marR="0" lvl="1">
              <a:spcBef>
                <a:spcPts val="600"/>
              </a:spcBef>
              <a:buClr>
                <a:srgbClr val="DC0000"/>
              </a:buClr>
            </a:pPr>
            <a:r>
              <a:rPr lang="en-US" b="1" dirty="0">
                <a:ea typeface="+mj-ea"/>
                <a:cs typeface="+mj-cs"/>
              </a:rPr>
              <a:t>ISO 8100-1/2 covers only lifts that are indoor or weather-protected </a:t>
            </a:r>
            <a:r>
              <a:rPr lang="en-US" dirty="0">
                <a:ea typeface="+mj-ea"/>
                <a:cs typeface="+mj-cs"/>
              </a:rPr>
              <a:t>(</a:t>
            </a:r>
            <a:r>
              <a:rPr lang="en-US" i="1" dirty="0">
                <a:ea typeface="+mj-ea"/>
                <a:cs typeface="+mj-cs"/>
              </a:rPr>
              <a:t>1 Scope</a:t>
            </a:r>
            <a:r>
              <a:rPr lang="en-US" dirty="0">
                <a:ea typeface="+mj-ea"/>
                <a:cs typeface="+mj-cs"/>
              </a:rPr>
              <a:t>)</a:t>
            </a:r>
          </a:p>
          <a:p>
            <a:pPr marR="0" lvl="1" indent="-285750">
              <a:spcBef>
                <a:spcPts val="600"/>
              </a:spcBef>
              <a:buClr>
                <a:srgbClr val="DC0000"/>
              </a:buClr>
              <a:buFont typeface="Arial" panose="020B0604020202020204" pitchFamily="34" charset="0"/>
              <a:buChar char="•"/>
            </a:pPr>
            <a:r>
              <a:rPr lang="en-US" dirty="0">
                <a:ea typeface="+mj-ea"/>
                <a:cs typeface="+mj-cs"/>
              </a:rPr>
              <a:t>Furthermore: wind loads are removed</a:t>
            </a:r>
            <a:endParaRPr lang="en-US" b="1" dirty="0">
              <a:highlight>
                <a:srgbClr val="FFFF00"/>
              </a:highlight>
            </a:endParaRPr>
          </a:p>
          <a:p>
            <a:pPr marL="171450" lvl="1">
              <a:spcBef>
                <a:spcPts val="600"/>
              </a:spcBef>
              <a:buClr>
                <a:srgbClr val="DC0000"/>
              </a:buClr>
            </a:pPr>
            <a:r>
              <a:rPr lang="en-US" b="1" i="1" dirty="0"/>
              <a:t>4.2.2 Access to the pit, </a:t>
            </a:r>
            <a:r>
              <a:rPr lang="en-US" i="1" dirty="0"/>
              <a:t>n</a:t>
            </a:r>
            <a:r>
              <a:rPr lang="en-US" dirty="0"/>
              <a:t>ew section, specifying </a:t>
            </a:r>
          </a:p>
          <a:p>
            <a:pPr lvl="1" indent="-285750">
              <a:spcBef>
                <a:spcPts val="600"/>
              </a:spcBef>
              <a:buClr>
                <a:srgbClr val="DC0000"/>
              </a:buClr>
              <a:buFont typeface="Arial" panose="020B0604020202020204" pitchFamily="34" charset="0"/>
              <a:buChar char="•"/>
            </a:pPr>
            <a:r>
              <a:rPr lang="en-US" dirty="0"/>
              <a:t>Pit platforms</a:t>
            </a:r>
          </a:p>
          <a:p>
            <a:pPr lvl="1" indent="-285750">
              <a:spcBef>
                <a:spcPts val="600"/>
              </a:spcBef>
              <a:buClr>
                <a:srgbClr val="DC0000"/>
              </a:buClr>
              <a:buFont typeface="Arial" panose="020B0604020202020204" pitchFamily="34" charset="0"/>
              <a:buChar char="•"/>
            </a:pPr>
            <a:r>
              <a:rPr lang="en-US" dirty="0"/>
              <a:t>Access to pit</a:t>
            </a:r>
          </a:p>
          <a:p>
            <a:pPr lvl="1" indent="-285750">
              <a:spcBef>
                <a:spcPts val="600"/>
              </a:spcBef>
              <a:buClr>
                <a:srgbClr val="DC0000"/>
              </a:buClr>
              <a:buFont typeface="Arial" panose="020B0604020202020204" pitchFamily="34" charset="0"/>
              <a:buChar char="•"/>
            </a:pPr>
            <a:r>
              <a:rPr lang="en-US" dirty="0"/>
              <a:t>Access to pit platforms</a:t>
            </a:r>
          </a:p>
          <a:p>
            <a:pPr marL="628650" lvl="2">
              <a:spcBef>
                <a:spcPts val="600"/>
              </a:spcBef>
              <a:buClr>
                <a:srgbClr val="DC0000"/>
              </a:buClr>
            </a:pPr>
            <a:r>
              <a:rPr lang="en-US" b="1" dirty="0"/>
              <a:t>Note</a:t>
            </a:r>
            <a:r>
              <a:rPr lang="en-US" dirty="0"/>
              <a:t>: Gives also requirements to ladders. For further requirements for pit access ladders, see </a:t>
            </a:r>
            <a:r>
              <a:rPr lang="en-US" i="1" dirty="0"/>
              <a:t>Annex C</a:t>
            </a:r>
            <a:endParaRPr lang="en-US" dirty="0"/>
          </a:p>
          <a:p>
            <a:pPr marL="171450" marR="0" lvl="1">
              <a:spcBef>
                <a:spcPts val="600"/>
              </a:spcBef>
              <a:buClr>
                <a:srgbClr val="DC0000"/>
              </a:buClr>
            </a:pPr>
            <a:r>
              <a:rPr lang="en-US" b="1" dirty="0"/>
              <a:t>Inspection switch</a:t>
            </a:r>
          </a:p>
          <a:p>
            <a:pPr marR="0" lvl="1" indent="-285750">
              <a:spcBef>
                <a:spcPts val="600"/>
              </a:spcBef>
              <a:buClr>
                <a:srgbClr val="DC0000"/>
              </a:buClr>
              <a:buFont typeface="Arial" panose="020B0604020202020204" pitchFamily="34" charset="0"/>
              <a:buChar char="•"/>
            </a:pPr>
            <a:r>
              <a:rPr lang="en-US" dirty="0"/>
              <a:t>Required at the pit access door (instead of “</a:t>
            </a:r>
            <a:r>
              <a:rPr lang="en-US" i="1" dirty="0"/>
              <a:t>stop switch</a:t>
            </a:r>
            <a:r>
              <a:rPr lang="en-US" dirty="0"/>
              <a:t>”), </a:t>
            </a:r>
            <a:r>
              <a:rPr lang="en-US" i="1" dirty="0"/>
              <a:t>4.2.1.3.1 a</a:t>
            </a:r>
            <a:r>
              <a:rPr lang="en-US" dirty="0"/>
              <a:t>) </a:t>
            </a:r>
          </a:p>
          <a:p>
            <a:pPr marL="171450" lvl="1">
              <a:spcBef>
                <a:spcPts val="600"/>
              </a:spcBef>
              <a:buClr>
                <a:srgbClr val="DC0000"/>
              </a:buClr>
            </a:pPr>
            <a:r>
              <a:rPr lang="en-US" b="1" dirty="0"/>
              <a:t>Alert initiation </a:t>
            </a:r>
          </a:p>
          <a:p>
            <a:pPr lvl="1" indent="-285750">
              <a:spcBef>
                <a:spcPts val="600"/>
              </a:spcBef>
              <a:buClr>
                <a:srgbClr val="DC0000"/>
              </a:buClr>
              <a:buFont typeface="Arial" panose="020B0604020202020204" pitchFamily="34" charset="0"/>
              <a:buChar char="•"/>
            </a:pPr>
            <a:r>
              <a:rPr lang="en-US" dirty="0"/>
              <a:t>Required in pit and on car roof if there is no access door to the  pit, </a:t>
            </a:r>
            <a:r>
              <a:rPr lang="en-US" i="1" dirty="0"/>
              <a:t>4.2.1 4</a:t>
            </a:r>
            <a:r>
              <a:rPr lang="en-US" dirty="0"/>
              <a:t>)</a:t>
            </a:r>
          </a:p>
          <a:p>
            <a:pPr marL="171450" marR="0" lvl="1">
              <a:spcBef>
                <a:spcPts val="600"/>
              </a:spcBef>
              <a:buClr>
                <a:srgbClr val="DC0000"/>
              </a:buClr>
            </a:pPr>
            <a:r>
              <a:rPr lang="en-US" b="1" dirty="0"/>
              <a:t>Trap door</a:t>
            </a:r>
          </a:p>
          <a:p>
            <a:pPr marR="0" lvl="1" indent="-285750">
              <a:spcBef>
                <a:spcPts val="600"/>
              </a:spcBef>
              <a:buClr>
                <a:srgbClr val="DC0000"/>
              </a:buClr>
              <a:buFont typeface="Arial" panose="020B0604020202020204" pitchFamily="34" charset="0"/>
              <a:buChar char="•"/>
            </a:pPr>
            <a:r>
              <a:rPr lang="en-US" dirty="0"/>
              <a:t>New: Trap door handling force specified  ≤ 150 N, </a:t>
            </a:r>
            <a:r>
              <a:rPr lang="en-US" i="1" dirty="0"/>
              <a:t>4.2.3.2</a:t>
            </a:r>
            <a:r>
              <a:rPr lang="en-US" dirty="0"/>
              <a:t> </a:t>
            </a:r>
          </a:p>
        </p:txBody>
      </p:sp>
      <p:sp>
        <p:nvSpPr>
          <p:cNvPr id="5" name="Titel 1">
            <a:extLst>
              <a:ext uri="{FF2B5EF4-FFF2-40B4-BE49-F238E27FC236}">
                <a16:creationId xmlns:a16="http://schemas.microsoft.com/office/drawing/2014/main" id="{12DEC34F-2345-31BC-7435-2E5E9A53A2A0}"/>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92365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49B1-A0F9-E45B-3013-8B0078BE4BE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6148-C97D-7DC1-4B95-2D1A6A9DB290}"/>
              </a:ext>
            </a:extLst>
          </p:cNvPr>
          <p:cNvSpPr txBox="1"/>
          <p:nvPr/>
        </p:nvSpPr>
        <p:spPr>
          <a:xfrm>
            <a:off x="738899" y="1180619"/>
            <a:ext cx="10972800" cy="2970044"/>
          </a:xfrm>
          <a:prstGeom prst="rect">
            <a:avLst/>
          </a:prstGeom>
          <a:noFill/>
        </p:spPr>
        <p:txBody>
          <a:bodyPr wrap="square">
            <a:spAutoFit/>
          </a:bodyPr>
          <a:lstStyle/>
          <a:p>
            <a:pPr>
              <a:spcBef>
                <a:spcPts val="600"/>
              </a:spcBef>
            </a:pPr>
            <a:r>
              <a:rPr lang="en-US" b="1" dirty="0">
                <a:solidFill>
                  <a:srgbClr val="000000"/>
                </a:solidFill>
              </a:rPr>
              <a:t>Refuge spaces and clearances</a:t>
            </a:r>
          </a:p>
          <a:p>
            <a:pPr lvl="1" indent="-285750">
              <a:spcBef>
                <a:spcPts val="600"/>
              </a:spcBef>
              <a:buClr>
                <a:srgbClr val="DC0000"/>
              </a:buClr>
              <a:buFont typeface="Arial" panose="020B0604020202020204" pitchFamily="34" charset="0"/>
              <a:buChar char="•"/>
            </a:pPr>
            <a:r>
              <a:rPr lang="en-US" dirty="0">
                <a:ea typeface="+mj-ea"/>
                <a:cs typeface="+mj-cs"/>
              </a:rPr>
              <a:t>Deleted: </a:t>
            </a:r>
            <a:r>
              <a:rPr lang="en-US" i="1" dirty="0">
                <a:ea typeface="+mj-ea"/>
                <a:cs typeface="+mj-cs"/>
              </a:rPr>
              <a:t>EN 81-20, 5.2.6.3.2.3 </a:t>
            </a:r>
            <a:r>
              <a:rPr lang="en-US" dirty="0">
                <a:ea typeface="+mj-ea"/>
                <a:cs typeface="+mj-cs"/>
              </a:rPr>
              <a:t>Clear vertical distance above unprotected rotating parts (was 0,30 m). Instead, requirements extended to cover more specified rotating parts shall be protected, </a:t>
            </a:r>
            <a:r>
              <a:rPr lang="en-US" i="1" dirty="0">
                <a:ea typeface="+mj-ea"/>
                <a:cs typeface="+mj-cs"/>
              </a:rPr>
              <a:t>4.9.1.2 and Table 14</a:t>
            </a:r>
          </a:p>
          <a:p>
            <a:pPr lvl="1" indent="-285750">
              <a:spcBef>
                <a:spcPts val="600"/>
              </a:spcBef>
              <a:buClr>
                <a:srgbClr val="DC0000"/>
              </a:buClr>
              <a:buFont typeface="Arial" panose="020B0604020202020204" pitchFamily="34" charset="0"/>
              <a:buChar char="•"/>
            </a:pPr>
            <a:r>
              <a:rPr lang="en-US" dirty="0">
                <a:ea typeface="+mj-ea"/>
                <a:cs typeface="+mj-cs"/>
              </a:rPr>
              <a:t>Rules for flexible elements (like compensation chains) entering refuge space defined, </a:t>
            </a:r>
            <a:r>
              <a:rPr lang="en-US" i="1" dirty="0">
                <a:ea typeface="+mj-ea"/>
                <a:cs typeface="+mj-cs"/>
              </a:rPr>
              <a:t>4.2.5.8.1 a) </a:t>
            </a:r>
            <a:r>
              <a:rPr lang="en-US" dirty="0">
                <a:ea typeface="+mj-ea"/>
                <a:cs typeface="+mj-cs"/>
              </a:rPr>
              <a:t>and</a:t>
            </a:r>
            <a:r>
              <a:rPr lang="en-US" i="1" dirty="0">
                <a:ea typeface="+mj-ea"/>
                <a:cs typeface="+mj-cs"/>
              </a:rPr>
              <a:t> Figure 8</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Kneeling added as a possible refuge space (</a:t>
            </a:r>
            <a:r>
              <a:rPr lang="en-US" i="1" dirty="0">
                <a:ea typeface="+mj-ea"/>
                <a:cs typeface="+mj-cs"/>
              </a:rPr>
              <a:t>Table 3)</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Max gap well-to-sill reduced to 0,12 m (was 0,15 m); for vertically sliding doors reduced to 0,15 m (was 0,20 m) (see detailed drawing in the door section), </a:t>
            </a:r>
            <a:r>
              <a:rPr lang="en-US" i="1" dirty="0"/>
              <a:t>4.2.5.3.1</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Partition between lifts in same well: instead of “</a:t>
            </a:r>
            <a:r>
              <a:rPr lang="en-US" i="1" dirty="0">
                <a:ea typeface="+mj-ea"/>
                <a:cs typeface="+mj-cs"/>
              </a:rPr>
              <a:t>sufficient as to prevent access”, </a:t>
            </a:r>
            <a:r>
              <a:rPr lang="en-US" dirty="0">
                <a:ea typeface="+mj-ea"/>
                <a:cs typeface="+mj-cs"/>
              </a:rPr>
              <a:t>now specified more clearly: max gap 0,15 m, </a:t>
            </a:r>
            <a:r>
              <a:rPr lang="en-US" i="1" dirty="0"/>
              <a:t>4.2.5.5.2 c</a:t>
            </a:r>
            <a:r>
              <a:rPr lang="en-US" dirty="0"/>
              <a:t>) </a:t>
            </a:r>
            <a:endParaRPr lang="en-US" dirty="0">
              <a:ea typeface="+mj-ea"/>
              <a:cs typeface="+mj-cs"/>
            </a:endParaRPr>
          </a:p>
        </p:txBody>
      </p:sp>
      <p:sp>
        <p:nvSpPr>
          <p:cNvPr id="3" name="Textfeld 18">
            <a:extLst>
              <a:ext uri="{FF2B5EF4-FFF2-40B4-BE49-F238E27FC236}">
                <a16:creationId xmlns:a16="http://schemas.microsoft.com/office/drawing/2014/main" id="{2536AC65-33A4-BBE0-BD05-E1B91DB85588}"/>
              </a:ext>
            </a:extLst>
          </p:cNvPr>
          <p:cNvSpPr txBox="1"/>
          <p:nvPr/>
        </p:nvSpPr>
        <p:spPr>
          <a:xfrm>
            <a:off x="609601" y="4387632"/>
            <a:ext cx="10972799" cy="923330"/>
          </a:xfrm>
          <a:prstGeom prst="rect">
            <a:avLst/>
          </a:prstGeom>
          <a:noFill/>
        </p:spPr>
        <p:txBody>
          <a:bodyPr wrap="square">
            <a:spAutoFit/>
          </a:bodyPr>
          <a:lstStyle/>
          <a:p>
            <a:pPr marL="171450" marR="0" lvl="1" indent="0" fontAlgn="auto">
              <a:lnSpc>
                <a:spcPct val="100000"/>
              </a:lnSpc>
              <a:spcBef>
                <a:spcPts val="0"/>
              </a:spcBef>
              <a:spcAft>
                <a:spcPts val="0"/>
              </a:spcAft>
              <a:buClr>
                <a:srgbClr val="DC0000"/>
              </a:buClr>
              <a:buSzTx/>
              <a:buFontTx/>
              <a:buNone/>
              <a:tabLst/>
              <a:defRPr/>
            </a:pPr>
            <a:r>
              <a:rPr lang="en-US" b="1" dirty="0">
                <a:ea typeface="+mj-ea"/>
                <a:cs typeface="+mj-cs"/>
              </a:rPr>
              <a:t>Well surface in case of short floor to floor distance</a:t>
            </a:r>
            <a:endParaRPr lang="en-GB" b="1" dirty="0">
              <a:ea typeface="+mj-ea"/>
              <a:cs typeface="+mj-cs"/>
            </a:endParaRPr>
          </a:p>
          <a:p>
            <a:pPr marR="0" lvl="1" indent="-285750" fontAlgn="auto">
              <a:lnSpc>
                <a:spcPct val="100000"/>
              </a:lnSpc>
              <a:spcBef>
                <a:spcPts val="0"/>
              </a:spcBef>
              <a:spcAft>
                <a:spcPts val="0"/>
              </a:spcAft>
              <a:buClr>
                <a:srgbClr val="DC0000"/>
              </a:buClr>
              <a:buSzTx/>
              <a:buFont typeface="Arial" panose="020B0604020202020204" pitchFamily="34" charset="0"/>
              <a:buChar char="•"/>
              <a:tabLst/>
              <a:defRPr/>
            </a:pPr>
            <a:r>
              <a:rPr lang="en-US" i="1" dirty="0">
                <a:ea typeface="+mj-ea"/>
                <a:cs typeface="+mj-cs"/>
              </a:rPr>
              <a:t>EN 81-20 </a:t>
            </a:r>
            <a:r>
              <a:rPr lang="en-US" dirty="0">
                <a:ea typeface="+mj-ea"/>
                <a:cs typeface="+mj-cs"/>
              </a:rPr>
              <a:t>did not specify how to create the vertical continuous and smooth well surface, in case of short floor to floor distance. </a:t>
            </a:r>
            <a:r>
              <a:rPr lang="en-US" i="1" dirty="0">
                <a:ea typeface="+mj-ea"/>
                <a:cs typeface="+mj-cs"/>
              </a:rPr>
              <a:t>ISO 8100-1 </a:t>
            </a:r>
            <a:r>
              <a:rPr lang="en-US" dirty="0">
                <a:ea typeface="+mj-ea"/>
                <a:cs typeface="+mj-cs"/>
              </a:rPr>
              <a:t>gives those requirements, </a:t>
            </a:r>
            <a:r>
              <a:rPr lang="en-US" i="1" dirty="0">
                <a:ea typeface="+mj-ea"/>
                <a:cs typeface="+mj-cs"/>
              </a:rPr>
              <a:t>4.2.5.3.2</a:t>
            </a:r>
          </a:p>
        </p:txBody>
      </p:sp>
      <p:sp>
        <p:nvSpPr>
          <p:cNvPr id="6" name="Titel 1">
            <a:extLst>
              <a:ext uri="{FF2B5EF4-FFF2-40B4-BE49-F238E27FC236}">
                <a16:creationId xmlns:a16="http://schemas.microsoft.com/office/drawing/2014/main" id="{847FD78D-F05D-19E0-270E-D4E18913A19D}"/>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3432826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49B1-A0F9-E45B-3013-8B0078BE4BE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6148-C97D-7DC1-4B95-2D1A6A9DB290}"/>
              </a:ext>
            </a:extLst>
          </p:cNvPr>
          <p:cNvSpPr txBox="1"/>
          <p:nvPr/>
        </p:nvSpPr>
        <p:spPr>
          <a:xfrm>
            <a:off x="738900" y="1279351"/>
            <a:ext cx="10714200" cy="2062103"/>
          </a:xfrm>
          <a:prstGeom prst="rect">
            <a:avLst/>
          </a:prstGeom>
          <a:noFill/>
        </p:spPr>
        <p:txBody>
          <a:bodyPr wrap="square">
            <a:spAutoFit/>
          </a:bodyPr>
          <a:lstStyle/>
          <a:p>
            <a:pPr marL="171450" lvl="1">
              <a:buClr>
                <a:srgbClr val="DC0000"/>
              </a:buClr>
              <a:defRPr/>
            </a:pPr>
            <a:r>
              <a:rPr lang="en-US" b="1" dirty="0">
                <a:ea typeface="+mj-ea"/>
                <a:cs typeface="+mj-cs"/>
              </a:rPr>
              <a:t>Luminaire strength</a:t>
            </a:r>
          </a:p>
          <a:p>
            <a:pPr marR="0" lvl="1" indent="-285750">
              <a:spcBef>
                <a:spcPts val="600"/>
              </a:spcBef>
              <a:buClr>
                <a:srgbClr val="DC0000"/>
              </a:buClr>
              <a:buFont typeface="Arial" panose="020B0604020202020204" pitchFamily="34" charset="0"/>
              <a:buChar char="•"/>
              <a:defRPr/>
            </a:pPr>
            <a:r>
              <a:rPr lang="en-US" dirty="0">
                <a:ea typeface="+mj-ea"/>
                <a:cs typeface="+mj-cs"/>
              </a:rPr>
              <a:t>New: Mechanical strength requirements for luminaires has been specified, </a:t>
            </a:r>
            <a:r>
              <a:rPr lang="en-US" i="1" dirty="0">
                <a:ea typeface="+mj-ea"/>
                <a:cs typeface="+mj-cs"/>
              </a:rPr>
              <a:t>4.2.1.2</a:t>
            </a:r>
            <a:endParaRPr lang="en-US" dirty="0">
              <a:ea typeface="+mj-ea"/>
              <a:cs typeface="+mj-cs"/>
            </a:endParaRPr>
          </a:p>
          <a:p>
            <a:pPr marL="171450" marR="0" lvl="1">
              <a:spcBef>
                <a:spcPts val="600"/>
              </a:spcBef>
              <a:buClr>
                <a:srgbClr val="DC0000"/>
              </a:buClr>
              <a:defRPr/>
            </a:pPr>
            <a:r>
              <a:rPr lang="en-US" b="1" dirty="0">
                <a:ea typeface="+mj-ea"/>
                <a:cs typeface="+mj-cs"/>
              </a:rPr>
              <a:t>Requirements are defined in a way that they can be verified </a:t>
            </a:r>
            <a:r>
              <a:rPr lang="en-US" dirty="0">
                <a:ea typeface="+mj-ea"/>
                <a:cs typeface="+mj-cs"/>
              </a:rPr>
              <a:t>(like in many other parts of </a:t>
            </a:r>
            <a:r>
              <a:rPr lang="en-US" i="1" dirty="0">
                <a:ea typeface="+mj-ea"/>
                <a:cs typeface="+mj-cs"/>
              </a:rPr>
              <a:t>ISO 8100-1/2</a:t>
            </a:r>
            <a:r>
              <a:rPr lang="en-US" dirty="0">
                <a:ea typeface="+mj-ea"/>
                <a:cs typeface="+mj-cs"/>
              </a:rPr>
              <a:t>), e.g.</a:t>
            </a:r>
          </a:p>
          <a:p>
            <a:pPr lvl="1" indent="-285750">
              <a:spcBef>
                <a:spcPts val="600"/>
              </a:spcBef>
              <a:buClr>
                <a:srgbClr val="DC0000"/>
              </a:buClr>
              <a:buFont typeface="Arial" panose="020B0604020202020204" pitchFamily="34" charset="0"/>
              <a:buChar char="•"/>
              <a:defRPr/>
            </a:pPr>
            <a:r>
              <a:rPr lang="en-US" dirty="0">
                <a:ea typeface="+mj-ea"/>
                <a:cs typeface="+mj-cs"/>
              </a:rPr>
              <a:t>Well mechanical strength: “</a:t>
            </a:r>
            <a:r>
              <a:rPr lang="en-US" i="1" dirty="0">
                <a:ea typeface="+mj-ea"/>
                <a:cs typeface="+mj-cs"/>
              </a:rPr>
              <a:t>Without permanent deformation</a:t>
            </a:r>
            <a:r>
              <a:rPr lang="en-US" dirty="0">
                <a:ea typeface="+mj-ea"/>
                <a:cs typeface="+mj-cs"/>
              </a:rPr>
              <a:t>” is replaced by ≤  15 mm elastic deformation and  ≤ 1 mm permanent deformation, </a:t>
            </a:r>
            <a:r>
              <a:rPr lang="en-US" i="1" dirty="0">
                <a:ea typeface="+mj-ea"/>
                <a:cs typeface="+mj-cs"/>
              </a:rPr>
              <a:t>4.2.5.2.4</a:t>
            </a:r>
            <a:endParaRPr lang="en-US" dirty="0"/>
          </a:p>
          <a:p>
            <a:pPr lvl="1" indent="-285750">
              <a:spcBef>
                <a:spcPts val="600"/>
              </a:spcBef>
              <a:buClr>
                <a:srgbClr val="DC0000"/>
              </a:buClr>
              <a:buFont typeface="Arial" panose="020B0604020202020204" pitchFamily="34" charset="0"/>
              <a:buChar char="•"/>
              <a:defRPr/>
            </a:pPr>
            <a:r>
              <a:rPr lang="en-US" dirty="0"/>
              <a:t>Max opening size in slabs is defined &lt; 150 mm, </a:t>
            </a:r>
            <a:r>
              <a:rPr lang="en-US" i="1" dirty="0"/>
              <a:t>4.2.6.3.3</a:t>
            </a:r>
            <a:endParaRPr lang="en-US" dirty="0">
              <a:ea typeface="+mj-ea"/>
              <a:cs typeface="+mj-cs"/>
            </a:endParaRPr>
          </a:p>
        </p:txBody>
      </p:sp>
      <p:sp>
        <p:nvSpPr>
          <p:cNvPr id="2" name="TextBox 1">
            <a:extLst>
              <a:ext uri="{FF2B5EF4-FFF2-40B4-BE49-F238E27FC236}">
                <a16:creationId xmlns:a16="http://schemas.microsoft.com/office/drawing/2014/main" id="{4C9E7656-D5C1-F52F-17AF-358A04A56777}"/>
              </a:ext>
            </a:extLst>
          </p:cNvPr>
          <p:cNvSpPr txBox="1"/>
          <p:nvPr/>
        </p:nvSpPr>
        <p:spPr>
          <a:xfrm>
            <a:off x="738900" y="3499141"/>
            <a:ext cx="10552877" cy="1708160"/>
          </a:xfrm>
          <a:prstGeom prst="rect">
            <a:avLst/>
          </a:prstGeom>
          <a:noFill/>
        </p:spPr>
        <p:txBody>
          <a:bodyPr wrap="square">
            <a:spAutoFit/>
          </a:bodyPr>
          <a:lstStyle/>
          <a:p>
            <a:r>
              <a:rPr lang="en-US" b="1" dirty="0">
                <a:solidFill>
                  <a:srgbClr val="000000"/>
                </a:solidFill>
              </a:rPr>
              <a:t>Machinery spaces and access</a:t>
            </a:r>
          </a:p>
          <a:p>
            <a:pPr lvl="1" indent="-285750">
              <a:spcBef>
                <a:spcPts val="600"/>
              </a:spcBef>
              <a:buClr>
                <a:srgbClr val="DC0000"/>
              </a:buClr>
              <a:buFont typeface="Arial" panose="020B0604020202020204" pitchFamily="34" charset="0"/>
              <a:buChar char="•"/>
            </a:pPr>
            <a:r>
              <a:rPr lang="en-US" dirty="0">
                <a:ea typeface="+mj-ea"/>
                <a:cs typeface="+mj-cs"/>
              </a:rPr>
              <a:t>Clear height for working areas is reduced to 2,0 m (was 2,1 m) (for example </a:t>
            </a:r>
            <a:r>
              <a:rPr lang="en-US" i="1" dirty="0">
                <a:ea typeface="+mj-ea"/>
                <a:cs typeface="+mj-cs"/>
              </a:rPr>
              <a:t>4.2.6.4.2</a:t>
            </a:r>
            <a:r>
              <a:rPr lang="en-US" dirty="0">
                <a:ea typeface="+mj-ea"/>
                <a:cs typeface="+mj-cs"/>
              </a:rPr>
              <a:t>)</a:t>
            </a:r>
          </a:p>
          <a:p>
            <a:pPr lvl="1" indent="-285750">
              <a:spcBef>
                <a:spcPts val="600"/>
              </a:spcBef>
              <a:buClr>
                <a:srgbClr val="DC0000"/>
              </a:buClr>
              <a:buFont typeface="Arial" panose="020B0604020202020204" pitchFamily="34" charset="0"/>
              <a:buChar char="•"/>
            </a:pPr>
            <a:r>
              <a:rPr lang="en-US" dirty="0">
                <a:ea typeface="+mj-ea"/>
                <a:cs typeface="+mj-cs"/>
              </a:rPr>
              <a:t>Mechanical device to block car movement during maintenance/inspection on the machinery, shall be provided, if uncontrolled car movement is not excluded in the lift’s instructions, </a:t>
            </a:r>
            <a:r>
              <a:rPr lang="en-US" i="1" dirty="0">
                <a:ea typeface="+mj-ea"/>
                <a:cs typeface="+mj-cs"/>
              </a:rPr>
              <a:t>4.2.6.4.3.1, 4.2.6.4.4.1</a:t>
            </a:r>
          </a:p>
          <a:p>
            <a:pPr lvl="1" indent="-285750">
              <a:spcBef>
                <a:spcPts val="600"/>
              </a:spcBef>
              <a:buClr>
                <a:srgbClr val="DC0000"/>
              </a:buClr>
              <a:buFont typeface="Arial" panose="020B0604020202020204" pitchFamily="34" charset="0"/>
              <a:buChar char="•"/>
            </a:pPr>
            <a:r>
              <a:rPr lang="en-US" dirty="0"/>
              <a:t>Manual effort to operate </a:t>
            </a:r>
            <a:r>
              <a:rPr lang="fi-FI" dirty="0"/>
              <a:t>retractable </a:t>
            </a:r>
            <a:r>
              <a:rPr lang="en-US" dirty="0"/>
              <a:t>working platform reduced to 150 N (was 250 N), </a:t>
            </a:r>
            <a:r>
              <a:rPr lang="en-US" i="1" dirty="0"/>
              <a:t>4.2.6.4.5.4 b) </a:t>
            </a:r>
            <a:endParaRPr lang="en-US" i="1" dirty="0">
              <a:ea typeface="+mj-ea"/>
              <a:cs typeface="+mj-cs"/>
            </a:endParaRPr>
          </a:p>
        </p:txBody>
      </p:sp>
      <p:sp>
        <p:nvSpPr>
          <p:cNvPr id="3" name="Titel 1">
            <a:extLst>
              <a:ext uri="{FF2B5EF4-FFF2-40B4-BE49-F238E27FC236}">
                <a16:creationId xmlns:a16="http://schemas.microsoft.com/office/drawing/2014/main" id="{B5F35EBC-CA25-AA51-CA01-572943B02DC4}"/>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400739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A816F-E2A7-5F93-61AD-5EFA1CC4C85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E3D77BF7-6EB8-4F39-B789-266C105DA7F7}"/>
              </a:ext>
            </a:extLst>
          </p:cNvPr>
          <p:cNvSpPr txBox="1">
            <a:spLocks noGrp="1"/>
          </p:cNvSpPr>
          <p:nvPr>
            <p:ph type="title"/>
          </p:nvPr>
        </p:nvSpPr>
        <p:spPr>
          <a:xfrm>
            <a:off x="695470" y="61892"/>
            <a:ext cx="10801059"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Machinery spaces - definitions</a:t>
            </a:r>
          </a:p>
        </p:txBody>
      </p:sp>
      <p:pic>
        <p:nvPicPr>
          <p:cNvPr id="1026" name="Picture 1">
            <a:extLst>
              <a:ext uri="{FF2B5EF4-FFF2-40B4-BE49-F238E27FC236}">
                <a16:creationId xmlns:a16="http://schemas.microsoft.com/office/drawing/2014/main" id="{B7273DC1-4CA4-6EEE-3791-B69DEFC6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340" y="751211"/>
            <a:ext cx="8201319" cy="54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4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BC56D-437C-0F7A-1B2B-FF30B97B2D17}"/>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6DC3F1C-A9B3-7D5D-DBD7-F809B9457E49}"/>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D92EC1A-073A-1DCA-CFBA-8C3E36201F44}"/>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4.3 Landing doors and car doors</a:t>
            </a:r>
            <a:endParaRPr lang="nl-BE">
              <a:solidFill>
                <a:srgbClr val="394393"/>
              </a:solidFill>
            </a:endParaRPr>
          </a:p>
        </p:txBody>
      </p:sp>
    </p:spTree>
    <p:extLst>
      <p:ext uri="{BB962C8B-B14F-4D97-AF65-F5344CB8AC3E}">
        <p14:creationId xmlns:p14="http://schemas.microsoft.com/office/powerpoint/2010/main" val="385162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8B2F-AA2D-E49B-20F8-3262407E3DB8}"/>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254EA94-2111-01A0-B0BE-7EFAF73F6F52}"/>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FF1CA2E-BE1B-0B84-CA12-4E25BFECC733}"/>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Acknowledgement</a:t>
            </a:r>
          </a:p>
        </p:txBody>
      </p:sp>
      <p:sp>
        <p:nvSpPr>
          <p:cNvPr id="2" name="Textfeld 1">
            <a:extLst>
              <a:ext uri="{FF2B5EF4-FFF2-40B4-BE49-F238E27FC236}">
                <a16:creationId xmlns:a16="http://schemas.microsoft.com/office/drawing/2014/main" id="{C6935EA2-DB67-2873-E1B6-F75CA76A775D}"/>
              </a:ext>
            </a:extLst>
          </p:cNvPr>
          <p:cNvSpPr txBox="1"/>
          <p:nvPr/>
        </p:nvSpPr>
        <p:spPr>
          <a:xfrm>
            <a:off x="543168" y="1703360"/>
            <a:ext cx="10402432" cy="3139321"/>
          </a:xfrm>
          <a:prstGeom prst="rect">
            <a:avLst/>
          </a:prstGeom>
          <a:noFill/>
        </p:spPr>
        <p:txBody>
          <a:bodyPr wrap="square" rtlCol="0">
            <a:spAutoFit/>
          </a:bodyPr>
          <a:lstStyle/>
          <a:p>
            <a:r>
              <a:rPr lang="de-DE" dirty="0"/>
              <a:t>This </a:t>
            </a:r>
            <a:r>
              <a:rPr lang="de-DE" dirty="0" err="1"/>
              <a:t>presentation</a:t>
            </a:r>
            <a:r>
              <a:rPr lang="de-DE" dirty="0"/>
              <a:t> was </a:t>
            </a:r>
            <a:r>
              <a:rPr lang="de-DE" dirty="0" err="1"/>
              <a:t>developed</a:t>
            </a:r>
            <a:r>
              <a:rPr lang="de-DE" dirty="0"/>
              <a:t> </a:t>
            </a:r>
            <a:r>
              <a:rPr lang="de-DE" dirty="0" err="1"/>
              <a:t>by</a:t>
            </a:r>
            <a:r>
              <a:rPr lang="de-DE" dirty="0"/>
              <a:t> </a:t>
            </a:r>
            <a:r>
              <a:rPr lang="de-DE" dirty="0" err="1"/>
              <a:t>the</a:t>
            </a:r>
            <a:r>
              <a:rPr lang="de-DE" dirty="0"/>
              <a:t> European Lift </a:t>
            </a:r>
            <a:r>
              <a:rPr lang="de-DE" dirty="0" err="1"/>
              <a:t>Association</a:t>
            </a:r>
            <a:r>
              <a:rPr lang="de-DE" dirty="0"/>
              <a:t> and CEN/TC 10/WG 1 </a:t>
            </a:r>
            <a:r>
              <a:rPr lang="de-DE" dirty="0" err="1"/>
              <a:t>as</a:t>
            </a:r>
            <a:r>
              <a:rPr lang="de-DE" dirty="0"/>
              <a:t> </a:t>
            </a:r>
            <a:r>
              <a:rPr lang="de-DE" dirty="0" err="1"/>
              <a:t>part</a:t>
            </a:r>
            <a:r>
              <a:rPr lang="de-DE" dirty="0"/>
              <a:t> </a:t>
            </a:r>
            <a:r>
              <a:rPr lang="de-DE" dirty="0" err="1"/>
              <a:t>of</a:t>
            </a:r>
            <a:r>
              <a:rPr lang="de-DE" dirty="0"/>
              <a:t> </a:t>
            </a:r>
            <a:r>
              <a:rPr lang="de-DE" dirty="0" err="1"/>
              <a:t>the</a:t>
            </a:r>
            <a:r>
              <a:rPr lang="de-DE" dirty="0"/>
              <a:t> </a:t>
            </a:r>
            <a:r>
              <a:rPr lang="de-DE" b="1" dirty="0"/>
              <a:t>initiative on </a:t>
            </a:r>
            <a:r>
              <a:rPr lang="de-DE" b="1" dirty="0" err="1"/>
              <a:t>the</a:t>
            </a:r>
            <a:r>
              <a:rPr lang="de-DE" b="1" dirty="0"/>
              <a:t> </a:t>
            </a:r>
            <a:r>
              <a:rPr lang="de-DE" b="1" dirty="0" err="1"/>
              <a:t>introduction</a:t>
            </a:r>
            <a:r>
              <a:rPr lang="de-DE" b="1" dirty="0"/>
              <a:t> </a:t>
            </a:r>
            <a:r>
              <a:rPr lang="de-DE" b="1" dirty="0" err="1"/>
              <a:t>of</a:t>
            </a:r>
            <a:r>
              <a:rPr lang="de-DE" b="1" dirty="0"/>
              <a:t> (EN) ISO 8100-1/2:2026</a:t>
            </a:r>
            <a:r>
              <a:rPr lang="de-DE" dirty="0"/>
              <a:t>.</a:t>
            </a:r>
          </a:p>
          <a:p>
            <a:endParaRPr lang="de-DE" dirty="0"/>
          </a:p>
          <a:p>
            <a:r>
              <a:rPr lang="de-DE" dirty="0" err="1"/>
              <a:t>We</a:t>
            </a:r>
            <a:r>
              <a:rPr lang="de-DE" dirty="0"/>
              <a:t> </a:t>
            </a:r>
            <a:r>
              <a:rPr lang="de-DE" dirty="0" err="1"/>
              <a:t>sincerely</a:t>
            </a:r>
            <a:r>
              <a:rPr lang="de-DE" dirty="0"/>
              <a:t> </a:t>
            </a:r>
            <a:r>
              <a:rPr lang="de-DE" dirty="0" err="1"/>
              <a:t>thank</a:t>
            </a:r>
            <a:r>
              <a:rPr lang="de-DE" dirty="0"/>
              <a:t> </a:t>
            </a:r>
            <a:r>
              <a:rPr lang="de-DE" dirty="0" err="1"/>
              <a:t>the</a:t>
            </a:r>
            <a:r>
              <a:rPr lang="de-DE" dirty="0"/>
              <a:t> </a:t>
            </a:r>
            <a:r>
              <a:rPr lang="de-DE" b="1" dirty="0" err="1"/>
              <a:t>experts</a:t>
            </a:r>
            <a:r>
              <a:rPr lang="de-DE" b="1" dirty="0"/>
              <a:t> </a:t>
            </a:r>
            <a:r>
              <a:rPr lang="de-DE" b="1" dirty="0" err="1"/>
              <a:t>of</a:t>
            </a:r>
            <a:r>
              <a:rPr lang="de-DE" b="1" dirty="0"/>
              <a:t> CEN/ TC 10/WG 1 </a:t>
            </a:r>
            <a:r>
              <a:rPr lang="de-DE" dirty="0" err="1"/>
              <a:t>for</a:t>
            </a:r>
            <a:r>
              <a:rPr lang="de-DE" dirty="0"/>
              <a:t> </a:t>
            </a:r>
            <a:r>
              <a:rPr lang="de-DE" dirty="0" err="1"/>
              <a:t>their</a:t>
            </a:r>
            <a:r>
              <a:rPr lang="de-DE" dirty="0"/>
              <a:t> </a:t>
            </a:r>
            <a:r>
              <a:rPr lang="de-DE" dirty="0" err="1"/>
              <a:t>valuable</a:t>
            </a:r>
            <a:r>
              <a:rPr lang="de-DE" dirty="0"/>
              <a:t> </a:t>
            </a:r>
            <a:r>
              <a:rPr lang="de-DE" dirty="0" err="1"/>
              <a:t>technical</a:t>
            </a:r>
            <a:r>
              <a:rPr lang="de-DE" dirty="0"/>
              <a:t> </a:t>
            </a:r>
            <a:r>
              <a:rPr lang="de-DE" dirty="0" err="1"/>
              <a:t>input</a:t>
            </a:r>
            <a:r>
              <a:rPr lang="de-DE" dirty="0"/>
              <a:t> and </a:t>
            </a:r>
            <a:r>
              <a:rPr lang="de-DE" dirty="0" err="1"/>
              <a:t>collaborations</a:t>
            </a:r>
            <a:r>
              <a:rPr lang="de-DE" dirty="0"/>
              <a:t> </a:t>
            </a:r>
            <a:r>
              <a:rPr lang="de-DE" dirty="0" err="1"/>
              <a:t>through</a:t>
            </a:r>
            <a:r>
              <a:rPr lang="de-DE" dirty="0"/>
              <a:t> </a:t>
            </a:r>
            <a:r>
              <a:rPr lang="de-DE" dirty="0" err="1"/>
              <a:t>the</a:t>
            </a:r>
            <a:r>
              <a:rPr lang="de-DE" dirty="0"/>
              <a:t> </a:t>
            </a:r>
            <a:r>
              <a:rPr lang="de-DE" dirty="0" err="1"/>
              <a:t>project</a:t>
            </a:r>
            <a:r>
              <a:rPr lang="de-DE" dirty="0"/>
              <a:t>. </a:t>
            </a:r>
            <a:r>
              <a:rPr lang="de-DE" dirty="0" err="1"/>
              <a:t>Particular</a:t>
            </a:r>
            <a:r>
              <a:rPr lang="de-DE" dirty="0"/>
              <a:t> </a:t>
            </a:r>
            <a:r>
              <a:rPr lang="de-DE" dirty="0" err="1"/>
              <a:t>thanks</a:t>
            </a:r>
            <a:r>
              <a:rPr lang="de-DE" dirty="0"/>
              <a:t> </a:t>
            </a:r>
            <a:r>
              <a:rPr lang="de-DE" dirty="0" err="1"/>
              <a:t>to</a:t>
            </a:r>
            <a:r>
              <a:rPr lang="de-DE" dirty="0"/>
              <a:t> </a:t>
            </a:r>
            <a:r>
              <a:rPr lang="de-DE" dirty="0" err="1"/>
              <a:t>the</a:t>
            </a:r>
            <a:r>
              <a:rPr lang="de-DE" dirty="0"/>
              <a:t> TF </a:t>
            </a:r>
            <a:r>
              <a:rPr lang="de-DE" dirty="0" err="1"/>
              <a:t>leads</a:t>
            </a:r>
            <a:r>
              <a:rPr lang="de-DE" dirty="0"/>
              <a:t> and </a:t>
            </a:r>
            <a:r>
              <a:rPr lang="de-DE" dirty="0" err="1"/>
              <a:t>reviewers</a:t>
            </a:r>
            <a:r>
              <a:rPr lang="de-DE" dirty="0"/>
              <a:t> </a:t>
            </a:r>
            <a:r>
              <a:rPr lang="de-DE" dirty="0" err="1"/>
              <a:t>for</a:t>
            </a:r>
            <a:r>
              <a:rPr lang="de-DE" dirty="0"/>
              <a:t> </a:t>
            </a:r>
            <a:r>
              <a:rPr lang="de-DE" dirty="0" err="1"/>
              <a:t>their</a:t>
            </a:r>
            <a:r>
              <a:rPr lang="de-DE" dirty="0"/>
              <a:t> support in </a:t>
            </a:r>
            <a:r>
              <a:rPr lang="de-DE" dirty="0" err="1"/>
              <a:t>analysing</a:t>
            </a:r>
            <a:r>
              <a:rPr lang="de-DE" dirty="0"/>
              <a:t> and </a:t>
            </a:r>
            <a:r>
              <a:rPr lang="de-DE" dirty="0" err="1"/>
              <a:t>aligning</a:t>
            </a:r>
            <a:r>
              <a:rPr lang="de-DE" dirty="0"/>
              <a:t> </a:t>
            </a:r>
            <a:r>
              <a:rPr lang="de-DE" dirty="0" err="1"/>
              <a:t>the</a:t>
            </a:r>
            <a:r>
              <a:rPr lang="de-DE" dirty="0"/>
              <a:t> </a:t>
            </a:r>
            <a:r>
              <a:rPr lang="de-DE" dirty="0" err="1"/>
              <a:t>main</a:t>
            </a:r>
            <a:r>
              <a:rPr lang="de-DE" dirty="0"/>
              <a:t> </a:t>
            </a:r>
            <a:r>
              <a:rPr lang="de-DE" dirty="0" err="1"/>
              <a:t>changes</a:t>
            </a:r>
            <a:r>
              <a:rPr lang="de-DE" dirty="0"/>
              <a:t> </a:t>
            </a:r>
            <a:r>
              <a:rPr lang="de-DE" dirty="0" err="1"/>
              <a:t>between</a:t>
            </a:r>
            <a:r>
              <a:rPr lang="de-DE" dirty="0"/>
              <a:t> EN 81-20/50:2020 and (EN) ISO 8100-1/2:2026. </a:t>
            </a:r>
            <a:endParaRPr lang="de-DE" strike="dblStrike" dirty="0">
              <a:highlight>
                <a:srgbClr val="00FF00"/>
              </a:highlight>
            </a:endParaRPr>
          </a:p>
          <a:p>
            <a:endParaRPr lang="de-DE" dirty="0"/>
          </a:p>
          <a:p>
            <a:r>
              <a:rPr lang="de-DE" dirty="0"/>
              <a:t>The </a:t>
            </a:r>
            <a:r>
              <a:rPr lang="de-DE" dirty="0" err="1"/>
              <a:t>consolidated</a:t>
            </a:r>
            <a:r>
              <a:rPr lang="de-DE" dirty="0"/>
              <a:t> </a:t>
            </a:r>
            <a:r>
              <a:rPr lang="de-DE" dirty="0" err="1"/>
              <a:t>presentation</a:t>
            </a:r>
            <a:r>
              <a:rPr lang="de-DE" dirty="0"/>
              <a:t> </a:t>
            </a:r>
            <a:r>
              <a:rPr lang="de-DE" dirty="0" err="1"/>
              <a:t>reflects</a:t>
            </a:r>
            <a:r>
              <a:rPr lang="de-DE" dirty="0"/>
              <a:t> </a:t>
            </a:r>
            <a:r>
              <a:rPr lang="de-DE" dirty="0" err="1"/>
              <a:t>the</a:t>
            </a:r>
            <a:r>
              <a:rPr lang="de-DE" dirty="0"/>
              <a:t> </a:t>
            </a:r>
            <a:r>
              <a:rPr lang="de-DE" dirty="0" err="1"/>
              <a:t>collaborative</a:t>
            </a:r>
            <a:r>
              <a:rPr lang="de-DE" dirty="0"/>
              <a:t> </a:t>
            </a:r>
            <a:r>
              <a:rPr lang="de-DE" dirty="0" err="1"/>
              <a:t>efforts</a:t>
            </a:r>
            <a:r>
              <a:rPr lang="de-DE" dirty="0"/>
              <a:t> and </a:t>
            </a:r>
            <a:r>
              <a:rPr lang="de-DE" dirty="0" err="1"/>
              <a:t>expertise</a:t>
            </a:r>
            <a:r>
              <a:rPr lang="de-DE" dirty="0"/>
              <a:t> </a:t>
            </a:r>
            <a:r>
              <a:rPr lang="de-DE" dirty="0" err="1"/>
              <a:t>shared</a:t>
            </a:r>
            <a:r>
              <a:rPr lang="de-DE" dirty="0"/>
              <a:t> </a:t>
            </a:r>
            <a:r>
              <a:rPr lang="de-DE" dirty="0" err="1"/>
              <a:t>across</a:t>
            </a:r>
            <a:r>
              <a:rPr lang="de-DE" dirty="0"/>
              <a:t> all Task Forces.</a:t>
            </a:r>
          </a:p>
          <a:p>
            <a:endParaRPr lang="de-DE" dirty="0"/>
          </a:p>
          <a:p>
            <a:r>
              <a:rPr lang="de-DE" dirty="0"/>
              <a:t>The </a:t>
            </a:r>
            <a:r>
              <a:rPr lang="de-DE" dirty="0" err="1"/>
              <a:t>consolidation</a:t>
            </a:r>
            <a:r>
              <a:rPr lang="de-DE" dirty="0"/>
              <a:t> and </a:t>
            </a:r>
            <a:r>
              <a:rPr lang="de-DE" dirty="0" err="1"/>
              <a:t>coordination</a:t>
            </a:r>
            <a:r>
              <a:rPr lang="de-DE" dirty="0"/>
              <a:t> </a:t>
            </a:r>
            <a:r>
              <a:rPr lang="de-DE" dirty="0" err="1"/>
              <a:t>of</a:t>
            </a:r>
            <a:r>
              <a:rPr lang="de-DE" dirty="0"/>
              <a:t> </a:t>
            </a:r>
            <a:r>
              <a:rPr lang="de-DE" dirty="0" err="1"/>
              <a:t>contributions</a:t>
            </a:r>
            <a:r>
              <a:rPr lang="de-DE" dirty="0"/>
              <a:t> </a:t>
            </a:r>
            <a:r>
              <a:rPr lang="de-DE" dirty="0" err="1"/>
              <a:t>were</a:t>
            </a:r>
            <a:r>
              <a:rPr lang="de-DE" dirty="0"/>
              <a:t> </a:t>
            </a:r>
            <a:r>
              <a:rPr lang="de-DE" dirty="0" err="1"/>
              <a:t>carried</a:t>
            </a:r>
            <a:r>
              <a:rPr lang="de-DE" dirty="0"/>
              <a:t> out </a:t>
            </a:r>
            <a:r>
              <a:rPr lang="de-DE" dirty="0" err="1"/>
              <a:t>by</a:t>
            </a:r>
            <a:r>
              <a:rPr lang="de-DE" dirty="0"/>
              <a:t> </a:t>
            </a:r>
            <a:r>
              <a:rPr lang="de-DE" b="1" dirty="0"/>
              <a:t>Teuvo (Ted) Väntänen </a:t>
            </a:r>
            <a:r>
              <a:rPr lang="de-DE" dirty="0"/>
              <a:t>and </a:t>
            </a:r>
            <a:r>
              <a:rPr lang="de-DE" b="1" dirty="0"/>
              <a:t>Peipei Wang </a:t>
            </a:r>
            <a:r>
              <a:rPr lang="de-DE" dirty="0"/>
              <a:t>(VFA-Interlift e.V., Germany).</a:t>
            </a:r>
            <a:endParaRPr lang="en-GB" dirty="0"/>
          </a:p>
        </p:txBody>
      </p:sp>
    </p:spTree>
    <p:extLst>
      <p:ext uri="{BB962C8B-B14F-4D97-AF65-F5344CB8AC3E}">
        <p14:creationId xmlns:p14="http://schemas.microsoft.com/office/powerpoint/2010/main" val="404375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79306"/>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000" dirty="0">
              <a:solidFill>
                <a:srgbClr val="394393"/>
              </a:solidFill>
            </a:endParaRPr>
          </a:p>
        </p:txBody>
      </p:sp>
      <p:pic>
        <p:nvPicPr>
          <p:cNvPr id="2" name="Picture 1">
            <a:extLst>
              <a:ext uri="{FF2B5EF4-FFF2-40B4-BE49-F238E27FC236}">
                <a16:creationId xmlns:a16="http://schemas.microsoft.com/office/drawing/2014/main" id="{E2D24530-757E-762A-6CBA-DC3E6F89187D}"/>
              </a:ext>
            </a:extLst>
          </p:cNvPr>
          <p:cNvPicPr>
            <a:picLocks noChangeAspect="1"/>
          </p:cNvPicPr>
          <p:nvPr/>
        </p:nvPicPr>
        <p:blipFill>
          <a:blip r:embed="rId3"/>
          <a:stretch>
            <a:fillRect/>
          </a:stretch>
        </p:blipFill>
        <p:spPr>
          <a:xfrm>
            <a:off x="6466077" y="4424516"/>
            <a:ext cx="4498062" cy="1720079"/>
          </a:xfrm>
          <a:prstGeom prst="rect">
            <a:avLst/>
          </a:prstGeom>
        </p:spPr>
      </p:pic>
      <p:sp>
        <p:nvSpPr>
          <p:cNvPr id="3" name="Textfeld 18">
            <a:extLst>
              <a:ext uri="{FF2B5EF4-FFF2-40B4-BE49-F238E27FC236}">
                <a16:creationId xmlns:a16="http://schemas.microsoft.com/office/drawing/2014/main" id="{903603E0-CC69-48CB-3D07-FBF34E15F143}"/>
              </a:ext>
            </a:extLst>
          </p:cNvPr>
          <p:cNvSpPr txBox="1"/>
          <p:nvPr/>
        </p:nvSpPr>
        <p:spPr>
          <a:xfrm>
            <a:off x="288413" y="2652340"/>
            <a:ext cx="10531987" cy="3416320"/>
          </a:xfrm>
          <a:prstGeom prst="rect">
            <a:avLst/>
          </a:prstGeom>
          <a:noFill/>
        </p:spPr>
        <p:txBody>
          <a:bodyPr wrap="square">
            <a:spAutoFit/>
          </a:bodyPr>
          <a:lstStyle/>
          <a:p>
            <a:pPr lvl="1">
              <a:buClr>
                <a:srgbClr val="DC0000"/>
              </a:buClr>
            </a:pPr>
            <a:endParaRPr lang="en-US" b="1" dirty="0">
              <a:ea typeface="+mj-ea"/>
              <a:cs typeface="+mj-cs"/>
            </a:endParaRPr>
          </a:p>
          <a:p>
            <a:pPr lvl="1">
              <a:buClr>
                <a:srgbClr val="DC0000"/>
              </a:buClr>
            </a:pPr>
            <a:r>
              <a:rPr lang="en-US" b="1" dirty="0">
                <a:ea typeface="+mj-ea"/>
                <a:cs typeface="+mj-cs"/>
              </a:rPr>
              <a:t>Changed finger safety - Background</a:t>
            </a:r>
          </a:p>
          <a:p>
            <a:pPr lvl="1">
              <a:buClr>
                <a:srgbClr val="DC0000"/>
              </a:buClr>
            </a:pPr>
            <a:r>
              <a:rPr lang="en-US" dirty="0"/>
              <a:t>Opening doors, both car and landing doors, create risk of fingers dragging between door panels and between door and wall panels / door uprights. Sharp edges inside the panels increase severity of the risks.</a:t>
            </a:r>
            <a:endParaRPr lang="en-US" dirty="0">
              <a:ea typeface="+mj-ea"/>
              <a:cs typeface="+mj-cs"/>
            </a:endParaRPr>
          </a:p>
          <a:p>
            <a:pPr lvl="1">
              <a:buClr>
                <a:srgbClr val="DC0000"/>
              </a:buClr>
            </a:pPr>
            <a:endParaRPr lang="en-US" dirty="0">
              <a:ea typeface="+mj-ea"/>
              <a:cs typeface="+mj-cs"/>
            </a:endParaRPr>
          </a:p>
          <a:p>
            <a:pPr lvl="1">
              <a:buClr>
                <a:srgbClr val="DC0000"/>
              </a:buClr>
            </a:pPr>
            <a:r>
              <a:rPr lang="en-US" dirty="0">
                <a:ea typeface="+mj-ea"/>
                <a:cs typeface="+mj-cs"/>
              </a:rPr>
              <a:t>Safety, especially child safety, </a:t>
            </a:r>
            <a:r>
              <a:rPr lang="en-US" dirty="0"/>
              <a:t>has up-dated requirements</a:t>
            </a:r>
            <a:endParaRPr lang="en-US" dirty="0">
              <a:ea typeface="+mj-ea"/>
              <a:cs typeface="+mj-cs"/>
            </a:endParaRPr>
          </a:p>
          <a:p>
            <a:pPr marL="742950" lvl="1" indent="-285750">
              <a:buClr>
                <a:srgbClr val="DC0000"/>
              </a:buClr>
              <a:buFont typeface="Arial" panose="020B0604020202020204" pitchFamily="34" charset="0"/>
              <a:buChar char="•"/>
            </a:pPr>
            <a:r>
              <a:rPr lang="en-US" dirty="0">
                <a:ea typeface="+mj-ea"/>
                <a:cs typeface="+mj-cs"/>
              </a:rPr>
              <a:t>Smaller clearances</a:t>
            </a:r>
          </a:p>
          <a:p>
            <a:pPr marL="742950" lvl="1" indent="-285750">
              <a:buClr>
                <a:srgbClr val="DC0000"/>
              </a:buClr>
              <a:buFont typeface="Arial" panose="020B0604020202020204" pitchFamily="34" charset="0"/>
              <a:buChar char="•"/>
            </a:pPr>
            <a:r>
              <a:rPr lang="en-US" dirty="0">
                <a:ea typeface="+mj-ea"/>
                <a:cs typeface="+mj-cs"/>
              </a:rPr>
              <a:t>Improved opening force limiter functionality</a:t>
            </a:r>
          </a:p>
          <a:p>
            <a:pPr marL="742950" lvl="1" indent="-285750">
              <a:buClr>
                <a:srgbClr val="DC0000"/>
              </a:buClr>
              <a:buFont typeface="Arial" panose="020B0604020202020204" pitchFamily="34" charset="0"/>
              <a:buChar char="•"/>
            </a:pPr>
            <a:r>
              <a:rPr lang="en-US" dirty="0">
                <a:ea typeface="+mj-ea"/>
                <a:cs typeface="+mj-cs"/>
              </a:rPr>
              <a:t>Removal of sharp edges inside door panels and </a:t>
            </a:r>
          </a:p>
          <a:p>
            <a:pPr lvl="1">
              <a:buClr>
                <a:srgbClr val="DC0000"/>
              </a:buClr>
            </a:pPr>
            <a:r>
              <a:rPr lang="en-US" dirty="0">
                <a:ea typeface="+mj-ea"/>
                <a:cs typeface="+mj-cs"/>
              </a:rPr>
              <a:t>     walls / uprights </a:t>
            </a:r>
          </a:p>
          <a:p>
            <a:pPr lvl="1">
              <a:buClr>
                <a:srgbClr val="DC0000"/>
              </a:buClr>
            </a:pPr>
            <a:endParaRPr lang="en-US" dirty="0">
              <a:ea typeface="+mj-ea"/>
              <a:cs typeface="+mj-cs"/>
            </a:endParaRPr>
          </a:p>
          <a:p>
            <a:pPr lvl="1">
              <a:buClr>
                <a:srgbClr val="DC0000"/>
              </a:buClr>
            </a:pPr>
            <a:r>
              <a:rPr lang="en-US" dirty="0">
                <a:ea typeface="+mj-ea"/>
                <a:cs typeface="+mj-cs"/>
              </a:rPr>
              <a:t>Following 3 slides give overview of the changes.</a:t>
            </a:r>
          </a:p>
        </p:txBody>
      </p:sp>
      <p:sp>
        <p:nvSpPr>
          <p:cNvPr id="5" name="Textfeld 18">
            <a:extLst>
              <a:ext uri="{FF2B5EF4-FFF2-40B4-BE49-F238E27FC236}">
                <a16:creationId xmlns:a16="http://schemas.microsoft.com/office/drawing/2014/main" id="{D55BDA8D-5045-E612-3985-7862A63B91B6}"/>
              </a:ext>
            </a:extLst>
          </p:cNvPr>
          <p:cNvSpPr txBox="1"/>
          <p:nvPr/>
        </p:nvSpPr>
        <p:spPr>
          <a:xfrm>
            <a:off x="288413" y="1175862"/>
            <a:ext cx="9362299" cy="1477328"/>
          </a:xfrm>
          <a:prstGeom prst="rect">
            <a:avLst/>
          </a:prstGeom>
          <a:noFill/>
        </p:spPr>
        <p:txBody>
          <a:bodyPr wrap="square">
            <a:spAutoFit/>
          </a:bodyPr>
          <a:lstStyle/>
          <a:p>
            <a:pPr lvl="1">
              <a:buClr>
                <a:srgbClr val="DC0000"/>
              </a:buClr>
            </a:pPr>
            <a:r>
              <a:rPr lang="en-US" b="1" dirty="0">
                <a:ea typeface="+mj-ea"/>
                <a:cs typeface="+mj-cs"/>
              </a:rPr>
              <a:t>Summary of main changes regarding doors</a:t>
            </a:r>
          </a:p>
          <a:p>
            <a:pPr marL="742950" lvl="1" indent="-285750">
              <a:buClr>
                <a:srgbClr val="DC0000"/>
              </a:buClr>
              <a:buFont typeface="Arial" panose="020B0604020202020204" pitchFamily="34" charset="0"/>
              <a:buChar char="•"/>
            </a:pPr>
            <a:r>
              <a:rPr lang="en-US" dirty="0">
                <a:ea typeface="+mj-ea"/>
                <a:cs typeface="+mj-cs"/>
              </a:rPr>
              <a:t>Changed finger safety</a:t>
            </a:r>
          </a:p>
          <a:p>
            <a:pPr marL="742950" lvl="1" indent="-285750">
              <a:buClr>
                <a:srgbClr val="DC0000"/>
              </a:buClr>
              <a:buFont typeface="Arial" panose="020B0604020202020204" pitchFamily="34" charset="0"/>
              <a:buChar char="•"/>
            </a:pPr>
            <a:r>
              <a:rPr lang="en-US" dirty="0">
                <a:ea typeface="+mj-ea"/>
                <a:cs typeface="+mj-cs"/>
              </a:rPr>
              <a:t>Allowed spaces where child could go, are made smaller</a:t>
            </a:r>
          </a:p>
          <a:p>
            <a:pPr marL="742950" lvl="1" indent="-285750">
              <a:buClr>
                <a:srgbClr val="DC0000"/>
              </a:buClr>
              <a:buFont typeface="Arial" panose="020B0604020202020204" pitchFamily="34" charset="0"/>
              <a:buChar char="•"/>
            </a:pPr>
            <a:r>
              <a:rPr lang="en-US" dirty="0">
                <a:ea typeface="+mj-ea"/>
                <a:cs typeface="+mj-cs"/>
              </a:rPr>
              <a:t>Requirements for clearances/gaps are more strict   </a:t>
            </a:r>
          </a:p>
          <a:p>
            <a:pPr marL="742950" lvl="1" indent="-285750">
              <a:buClr>
                <a:srgbClr val="DC0000"/>
              </a:buClr>
              <a:buFont typeface="Arial" panose="020B0604020202020204" pitchFamily="34" charset="0"/>
              <a:buChar char="•"/>
            </a:pPr>
            <a:r>
              <a:rPr lang="en-US" dirty="0">
                <a:ea typeface="+mj-ea"/>
                <a:cs typeface="+mj-cs"/>
              </a:rPr>
              <a:t>Vertical sliding doors are added (previously covered only partly)</a:t>
            </a:r>
          </a:p>
        </p:txBody>
      </p:sp>
      <p:sp>
        <p:nvSpPr>
          <p:cNvPr id="4" name="Titel 3">
            <a:extLst>
              <a:ext uri="{FF2B5EF4-FFF2-40B4-BE49-F238E27FC236}">
                <a16:creationId xmlns:a16="http://schemas.microsoft.com/office/drawing/2014/main" id="{AA723E12-9A62-C6E0-A373-D9D112D84672}"/>
              </a:ext>
            </a:extLst>
          </p:cNvPr>
          <p:cNvSpPr>
            <a:spLocks noGrp="1"/>
          </p:cNvSpPr>
          <p:nvPr>
            <p:ph type="title"/>
          </p:nvPr>
        </p:nvSpPr>
        <p:spPr/>
        <p:txBody>
          <a:bodyPr>
            <a:normAutofit/>
          </a:bodyPr>
          <a:lstStyle/>
          <a:p>
            <a:r>
              <a:rPr lang="en-GB" sz="4000" dirty="0">
                <a:solidFill>
                  <a:srgbClr val="394393"/>
                </a:solidFill>
              </a:rPr>
              <a:t>Landing doors and car doors</a:t>
            </a:r>
            <a:endParaRPr lang="de-DE" sz="4000" dirty="0"/>
          </a:p>
        </p:txBody>
      </p:sp>
    </p:spTree>
    <p:extLst>
      <p:ext uri="{BB962C8B-B14F-4D97-AF65-F5344CB8AC3E}">
        <p14:creationId xmlns:p14="http://schemas.microsoft.com/office/powerpoint/2010/main" val="375677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p>
          <a:p>
            <a:r>
              <a:rPr lang="nl-BE" sz="4000" dirty="0">
                <a:solidFill>
                  <a:srgbClr val="394393"/>
                </a:solidFill>
              </a:rPr>
              <a:t>Finger safety 1/3</a:t>
            </a:r>
          </a:p>
        </p:txBody>
      </p:sp>
      <p:sp>
        <p:nvSpPr>
          <p:cNvPr id="20" name="Textfeld 18">
            <a:extLst>
              <a:ext uri="{FF2B5EF4-FFF2-40B4-BE49-F238E27FC236}">
                <a16:creationId xmlns:a16="http://schemas.microsoft.com/office/drawing/2014/main" id="{5B56B7EF-B1BA-B5E2-8097-E7DDA44DCE5E}"/>
              </a:ext>
            </a:extLst>
          </p:cNvPr>
          <p:cNvSpPr txBox="1"/>
          <p:nvPr/>
        </p:nvSpPr>
        <p:spPr>
          <a:xfrm>
            <a:off x="66843" y="1286045"/>
            <a:ext cx="5899371" cy="2862322"/>
          </a:xfrm>
          <a:prstGeom prst="rect">
            <a:avLst/>
          </a:prstGeom>
          <a:noFill/>
        </p:spPr>
        <p:txBody>
          <a:bodyPr wrap="square">
            <a:spAutoFit/>
          </a:bodyPr>
          <a:lstStyle/>
          <a:p>
            <a:pPr lvl="1">
              <a:buClr>
                <a:srgbClr val="DC0000"/>
              </a:buClr>
            </a:pPr>
            <a:r>
              <a:rPr lang="en-US" b="1" dirty="0">
                <a:ea typeface="+mj-ea"/>
                <a:cs typeface="+mj-cs"/>
              </a:rPr>
              <a:t>Smaller clearances</a:t>
            </a:r>
          </a:p>
          <a:p>
            <a:pPr marL="800100" lvl="1" indent="-342900">
              <a:buClr>
                <a:srgbClr val="DC0000"/>
              </a:buClr>
              <a:buFont typeface="Arial" panose="020B0604020202020204" pitchFamily="34" charset="0"/>
              <a:buChar char="•"/>
            </a:pPr>
            <a:r>
              <a:rPr lang="en-US" dirty="0">
                <a:ea typeface="+mj-ea"/>
                <a:cs typeface="+mj-cs"/>
              </a:rPr>
              <a:t>Design clearance (unused lift) is max 6 mm as in </a:t>
            </a:r>
            <a:r>
              <a:rPr lang="en-US" i="1" dirty="0">
                <a:ea typeface="+mj-ea"/>
                <a:cs typeface="+mj-cs"/>
              </a:rPr>
              <a:t>EN 81-20 </a:t>
            </a:r>
            <a:r>
              <a:rPr lang="en-US" dirty="0">
                <a:ea typeface="+mj-ea"/>
                <a:cs typeface="+mj-cs"/>
              </a:rPr>
              <a:t>(no change)</a:t>
            </a:r>
          </a:p>
          <a:p>
            <a:pPr marL="800100" lvl="1" indent="-342900">
              <a:buClr>
                <a:srgbClr val="DC0000"/>
              </a:buClr>
              <a:buFont typeface="Arial" panose="020B0604020202020204" pitchFamily="34" charset="0"/>
              <a:buChar char="•"/>
            </a:pPr>
            <a:r>
              <a:rPr lang="en-US" dirty="0">
                <a:ea typeface="+mj-ea"/>
                <a:cs typeface="+mj-cs"/>
              </a:rPr>
              <a:t>Due to wear maximum clearance has been reduced from 10 mm to 8 mm</a:t>
            </a:r>
          </a:p>
          <a:p>
            <a:pPr lvl="1">
              <a:buClr>
                <a:srgbClr val="DC0000"/>
              </a:buClr>
            </a:pPr>
            <a:r>
              <a:rPr lang="en-US" dirty="0">
                <a:ea typeface="+mj-ea"/>
                <a:cs typeface="+mj-cs"/>
              </a:rPr>
              <a:t>Clearances depend on </a:t>
            </a:r>
          </a:p>
          <a:p>
            <a:pPr marL="800100" lvl="1" indent="-342900">
              <a:buClr>
                <a:srgbClr val="DC0000"/>
              </a:buClr>
              <a:buFont typeface="Arial" panose="020B0604020202020204" pitchFamily="34" charset="0"/>
              <a:buChar char="•"/>
            </a:pPr>
            <a:r>
              <a:rPr lang="en-US" dirty="0">
                <a:ea typeface="+mj-ea"/>
                <a:cs typeface="+mj-cs"/>
              </a:rPr>
              <a:t>Door panel type (steel / glass / mirrored surface) </a:t>
            </a:r>
          </a:p>
          <a:p>
            <a:pPr marL="800100" lvl="1" indent="-342900">
              <a:buClr>
                <a:srgbClr val="DC0000"/>
              </a:buClr>
              <a:buFont typeface="Arial" panose="020B0604020202020204" pitchFamily="34" charset="0"/>
              <a:buChar char="•"/>
            </a:pPr>
            <a:r>
              <a:rPr lang="en-US" dirty="0">
                <a:ea typeface="+mj-ea"/>
                <a:cs typeface="+mj-cs"/>
              </a:rPr>
              <a:t>Door type (car / landing)</a:t>
            </a:r>
          </a:p>
          <a:p>
            <a:pPr marL="800100" lvl="1" indent="-342900">
              <a:buClr>
                <a:srgbClr val="DC0000"/>
              </a:buClr>
              <a:buFont typeface="Arial" panose="020B0604020202020204" pitchFamily="34" charset="0"/>
              <a:buChar char="•"/>
            </a:pPr>
            <a:r>
              <a:rPr lang="en-US" dirty="0">
                <a:ea typeface="+mj-ea"/>
                <a:cs typeface="+mj-cs"/>
              </a:rPr>
              <a:t>If other protective means are used</a:t>
            </a:r>
          </a:p>
          <a:p>
            <a:pPr lvl="1">
              <a:buClr>
                <a:srgbClr val="DC0000"/>
              </a:buClr>
            </a:pPr>
            <a:r>
              <a:rPr lang="en-US" dirty="0">
                <a:ea typeface="+mj-ea"/>
                <a:cs typeface="+mj-cs"/>
              </a:rPr>
              <a:t>See </a:t>
            </a:r>
            <a:r>
              <a:rPr lang="en-US" i="1" dirty="0">
                <a:ea typeface="+mj-ea"/>
                <a:cs typeface="+mj-cs"/>
              </a:rPr>
              <a:t>4.3.1.4</a:t>
            </a:r>
            <a:r>
              <a:rPr lang="en-US" dirty="0">
                <a:ea typeface="+mj-ea"/>
                <a:cs typeface="+mj-cs"/>
              </a:rPr>
              <a:t> and </a:t>
            </a:r>
            <a:r>
              <a:rPr lang="en-US" i="1" dirty="0">
                <a:ea typeface="+mj-ea"/>
                <a:cs typeface="+mj-cs"/>
              </a:rPr>
              <a:t>Table 4 – Door clearances </a:t>
            </a:r>
          </a:p>
        </p:txBody>
      </p:sp>
      <p:sp>
        <p:nvSpPr>
          <p:cNvPr id="4" name="TextBox 3">
            <a:extLst>
              <a:ext uri="{FF2B5EF4-FFF2-40B4-BE49-F238E27FC236}">
                <a16:creationId xmlns:a16="http://schemas.microsoft.com/office/drawing/2014/main" id="{F933E160-C956-81CD-301D-0E67234B6992}"/>
              </a:ext>
            </a:extLst>
          </p:cNvPr>
          <p:cNvSpPr txBox="1"/>
          <p:nvPr/>
        </p:nvSpPr>
        <p:spPr>
          <a:xfrm>
            <a:off x="66843" y="4989997"/>
            <a:ext cx="9313130" cy="1200329"/>
          </a:xfrm>
          <a:prstGeom prst="rect">
            <a:avLst/>
          </a:prstGeom>
          <a:noFill/>
        </p:spPr>
        <p:txBody>
          <a:bodyPr wrap="square">
            <a:spAutoFit/>
          </a:bodyPr>
          <a:lstStyle/>
          <a:p>
            <a:pPr lvl="1">
              <a:buClr>
                <a:srgbClr val="DC0000"/>
              </a:buClr>
            </a:pPr>
            <a:r>
              <a:rPr lang="en-US" b="1" dirty="0">
                <a:ea typeface="+mj-ea"/>
                <a:cs typeface="+mj-cs"/>
              </a:rPr>
              <a:t>Note: </a:t>
            </a:r>
            <a:r>
              <a:rPr lang="en-US" i="1" dirty="0">
                <a:ea typeface="+mj-ea"/>
                <a:cs typeface="+mj-cs"/>
              </a:rPr>
              <a:t>“Clearances due to wear” </a:t>
            </a:r>
            <a:r>
              <a:rPr lang="en-US" dirty="0">
                <a:ea typeface="+mj-ea"/>
                <a:cs typeface="+mj-cs"/>
              </a:rPr>
              <a:t>values are applicable after tests like:</a:t>
            </a:r>
          </a:p>
          <a:p>
            <a:pPr marL="800100" lvl="1" indent="-342900">
              <a:buClr>
                <a:srgbClr val="DC0000"/>
              </a:buClr>
              <a:buFont typeface="Arial" panose="020B0604020202020204" pitchFamily="34" charset="0"/>
              <a:buChar char="•"/>
            </a:pPr>
            <a:r>
              <a:rPr lang="en-US" dirty="0">
                <a:solidFill>
                  <a:srgbClr val="FF0000"/>
                </a:solidFill>
              </a:rPr>
              <a:t> </a:t>
            </a:r>
            <a:r>
              <a:rPr lang="en-US" dirty="0">
                <a:ea typeface="+mj-ea"/>
                <a:cs typeface="+mj-cs"/>
              </a:rPr>
              <a:t>1000 N static test, </a:t>
            </a:r>
            <a:r>
              <a:rPr lang="en-US" i="1" dirty="0">
                <a:ea typeface="+mj-ea"/>
                <a:cs typeface="+mj-cs"/>
              </a:rPr>
              <a:t>4.3.5.2.1 b)</a:t>
            </a:r>
          </a:p>
          <a:p>
            <a:pPr marL="800100" lvl="1" indent="-342900">
              <a:buClr>
                <a:srgbClr val="DC0000"/>
              </a:buClr>
              <a:buFont typeface="Arial" panose="020B0604020202020204" pitchFamily="34" charset="0"/>
              <a:buChar char="•"/>
            </a:pPr>
            <a:r>
              <a:rPr lang="en-US" dirty="0">
                <a:ea typeface="+mj-ea"/>
                <a:cs typeface="+mj-cs"/>
              </a:rPr>
              <a:t> Shock pendulum test according to </a:t>
            </a:r>
            <a:r>
              <a:rPr lang="en-US" i="1" dirty="0">
                <a:ea typeface="+mj-ea"/>
                <a:cs typeface="+mj-cs"/>
              </a:rPr>
              <a:t>EN 81-71</a:t>
            </a:r>
            <a:r>
              <a:rPr lang="en-US" dirty="0">
                <a:ea typeface="+mj-ea"/>
                <a:cs typeface="+mj-cs"/>
              </a:rPr>
              <a:t>, Vandal resistant lifts, </a:t>
            </a:r>
            <a:r>
              <a:rPr lang="en-US" i="1" dirty="0">
                <a:ea typeface="+mj-ea"/>
                <a:cs typeface="+mj-cs"/>
              </a:rPr>
              <a:t>5.4.1.2</a:t>
            </a:r>
            <a:r>
              <a:rPr lang="en-US" dirty="0">
                <a:ea typeface="+mj-ea"/>
                <a:cs typeface="+mj-cs"/>
              </a:rPr>
              <a:t>: </a:t>
            </a:r>
            <a:r>
              <a:rPr lang="en-US" i="1" dirty="0">
                <a:ea typeface="+mj-ea"/>
                <a:cs typeface="+mj-cs"/>
              </a:rPr>
              <a:t>“The door assemblies shall remain operative after the test” </a:t>
            </a:r>
          </a:p>
        </p:txBody>
      </p:sp>
      <p:sp>
        <p:nvSpPr>
          <p:cNvPr id="2" name="TextBox 1">
            <a:extLst>
              <a:ext uri="{FF2B5EF4-FFF2-40B4-BE49-F238E27FC236}">
                <a16:creationId xmlns:a16="http://schemas.microsoft.com/office/drawing/2014/main" id="{CF8D27E5-3FC8-9AF2-80D9-24E4CF6117DD}"/>
              </a:ext>
            </a:extLst>
          </p:cNvPr>
          <p:cNvSpPr txBox="1"/>
          <p:nvPr/>
        </p:nvSpPr>
        <p:spPr>
          <a:xfrm>
            <a:off x="6760887" y="1213602"/>
            <a:ext cx="4904164" cy="307777"/>
          </a:xfrm>
          <a:prstGeom prst="rect">
            <a:avLst/>
          </a:prstGeom>
          <a:noFill/>
        </p:spPr>
        <p:txBody>
          <a:bodyPr wrap="none" rtlCol="0">
            <a:spAutoFit/>
          </a:bodyPr>
          <a:lstStyle/>
          <a:p>
            <a:pPr algn="ctr"/>
            <a:r>
              <a:rPr lang="de-CH" sz="1400" b="1"/>
              <a:t>Table 4 </a:t>
            </a:r>
            <a:r>
              <a:rPr lang="de-CH" sz="1400"/>
              <a:t>with modifications: </a:t>
            </a:r>
            <a:r>
              <a:rPr lang="de-CH" sz="1400" u="sng"/>
              <a:t>underlined</a:t>
            </a:r>
            <a:r>
              <a:rPr lang="de-CH" sz="1400"/>
              <a:t> texts are added for clarity</a:t>
            </a:r>
          </a:p>
        </p:txBody>
      </p:sp>
      <p:pic>
        <p:nvPicPr>
          <p:cNvPr id="3" name="Picture 2">
            <a:extLst>
              <a:ext uri="{FF2B5EF4-FFF2-40B4-BE49-F238E27FC236}">
                <a16:creationId xmlns:a16="http://schemas.microsoft.com/office/drawing/2014/main" id="{988DB169-9B82-CCEC-5C56-8B7A6689E776}"/>
              </a:ext>
            </a:extLst>
          </p:cNvPr>
          <p:cNvPicPr>
            <a:picLocks noChangeAspect="1"/>
          </p:cNvPicPr>
          <p:nvPr/>
        </p:nvPicPr>
        <p:blipFill>
          <a:blip r:embed="rId3"/>
          <a:stretch>
            <a:fillRect/>
          </a:stretch>
        </p:blipFill>
        <p:spPr>
          <a:xfrm>
            <a:off x="6225788" y="1542426"/>
            <a:ext cx="5748001" cy="3535104"/>
          </a:xfrm>
          <a:prstGeom prst="rect">
            <a:avLst/>
          </a:prstGeom>
          <a:solidFill>
            <a:schemeClr val="bg1"/>
          </a:solidFill>
          <a:effectLst>
            <a:glow rad="127000">
              <a:srgbClr val="DCE6F2"/>
            </a:glow>
          </a:effectLst>
        </p:spPr>
      </p:pic>
    </p:spTree>
    <p:extLst>
      <p:ext uri="{BB962C8B-B14F-4D97-AF65-F5344CB8AC3E}">
        <p14:creationId xmlns:p14="http://schemas.microsoft.com/office/powerpoint/2010/main" val="3570471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25846" y="1586464"/>
            <a:ext cx="9889308" cy="1988365"/>
          </a:xfrm>
          <a:prstGeom prst="rect">
            <a:avLst/>
          </a:prstGeom>
          <a:noFill/>
        </p:spPr>
        <p:txBody>
          <a:bodyPr wrap="square">
            <a:spAutoFit/>
          </a:bodyPr>
          <a:lstStyle/>
          <a:p>
            <a:pPr lvl="1">
              <a:buClr>
                <a:srgbClr val="DC0000"/>
              </a:buClr>
            </a:pPr>
            <a:r>
              <a:rPr lang="en-US" b="1" dirty="0">
                <a:ea typeface="+mj-ea"/>
                <a:cs typeface="+mj-cs"/>
              </a:rPr>
              <a:t>Opening force limiter</a:t>
            </a:r>
            <a:r>
              <a:rPr lang="en-US" dirty="0">
                <a:ea typeface="+mj-ea"/>
                <a:cs typeface="+mj-cs"/>
              </a:rPr>
              <a:t>,</a:t>
            </a:r>
            <a:r>
              <a:rPr lang="en-US" b="1" dirty="0">
                <a:ea typeface="+mj-ea"/>
                <a:cs typeface="+mj-cs"/>
              </a:rPr>
              <a:t> </a:t>
            </a:r>
            <a:r>
              <a:rPr lang="en-US" i="1" dirty="0">
                <a:ea typeface="+mj-ea"/>
                <a:cs typeface="+mj-cs"/>
              </a:rPr>
              <a:t>4.3.6.2.2.1 h) </a:t>
            </a:r>
          </a:p>
          <a:p>
            <a:pPr marL="800100" lvl="1" indent="-342900">
              <a:lnSpc>
                <a:spcPct val="150000"/>
              </a:lnSpc>
              <a:buClr>
                <a:srgbClr val="DC0000"/>
              </a:buClr>
              <a:buFont typeface="Arial" panose="020B0604020202020204" pitchFamily="34" charset="0"/>
              <a:buChar char="•"/>
            </a:pPr>
            <a:r>
              <a:rPr lang="en-US" i="1" dirty="0">
                <a:ea typeface="+mj-ea"/>
                <a:cs typeface="+mj-cs"/>
              </a:rPr>
              <a:t>EN 81-20 </a:t>
            </a:r>
            <a:r>
              <a:rPr lang="en-US" dirty="0">
                <a:ea typeface="+mj-ea"/>
                <a:cs typeface="+mj-cs"/>
              </a:rPr>
              <a:t>requires that glass doors have max 150 N opening force limiter</a:t>
            </a:r>
          </a:p>
          <a:p>
            <a:pPr marL="800100" lvl="1" indent="-342900">
              <a:lnSpc>
                <a:spcPct val="150000"/>
              </a:lnSpc>
              <a:buClr>
                <a:srgbClr val="DC0000"/>
              </a:buClr>
              <a:buFont typeface="Arial" panose="020B0604020202020204" pitchFamily="34" charset="0"/>
              <a:buChar char="•"/>
            </a:pPr>
            <a:r>
              <a:rPr lang="en-US" i="1" dirty="0">
                <a:ea typeface="+mj-ea"/>
                <a:cs typeface="+mj-cs"/>
              </a:rPr>
              <a:t>ISO 8100-1 </a:t>
            </a:r>
            <a:r>
              <a:rPr lang="en-US" dirty="0">
                <a:ea typeface="+mj-ea"/>
                <a:cs typeface="+mj-cs"/>
              </a:rPr>
              <a:t>gives 150 N limit to all panel types</a:t>
            </a:r>
          </a:p>
          <a:p>
            <a:pPr marL="800100" lvl="1" indent="-342900">
              <a:lnSpc>
                <a:spcPct val="150000"/>
              </a:lnSpc>
              <a:buClr>
                <a:srgbClr val="DC0000"/>
              </a:buClr>
              <a:buFont typeface="Arial" panose="020B0604020202020204" pitchFamily="34" charset="0"/>
              <a:buChar char="•"/>
            </a:pPr>
            <a:r>
              <a:rPr lang="en-US" dirty="0">
                <a:ea typeface="+mj-ea"/>
                <a:cs typeface="+mj-cs"/>
              </a:rPr>
              <a:t>Additionally, door movement shall be prevented for at least 20 seconds (door motor torque is removed), </a:t>
            </a:r>
            <a:r>
              <a:rPr lang="en-US" i="1" dirty="0">
                <a:ea typeface="+mj-ea"/>
                <a:cs typeface="+mj-cs"/>
              </a:rPr>
              <a:t>4.3.6.2.2.1</a:t>
            </a:r>
          </a:p>
        </p:txBody>
      </p:sp>
      <p:sp>
        <p:nvSpPr>
          <p:cNvPr id="2" name="Espace réservé du titre 1">
            <a:extLst>
              <a:ext uri="{FF2B5EF4-FFF2-40B4-BE49-F238E27FC236}">
                <a16:creationId xmlns:a16="http://schemas.microsoft.com/office/drawing/2014/main" id="{2CACE2E3-3FBB-9CA6-48AE-F74D63847AE7}"/>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4000" dirty="0">
              <a:solidFill>
                <a:srgbClr val="394393"/>
              </a:solidFill>
            </a:endParaRPr>
          </a:p>
        </p:txBody>
      </p:sp>
      <p:sp>
        <p:nvSpPr>
          <p:cNvPr id="3" name="Titel 2">
            <a:extLst>
              <a:ext uri="{FF2B5EF4-FFF2-40B4-BE49-F238E27FC236}">
                <a16:creationId xmlns:a16="http://schemas.microsoft.com/office/drawing/2014/main" id="{E4A5E4FA-F2EC-31C7-3B3F-93ADD3F49D59}"/>
              </a:ext>
            </a:extLst>
          </p:cNvPr>
          <p:cNvSpPr>
            <a:spLocks noGrp="1"/>
          </p:cNvSpPr>
          <p:nvPr>
            <p:ph type="title"/>
          </p:nvPr>
        </p:nvSpPr>
        <p:spPr/>
        <p:txBody>
          <a:bodyPr>
            <a:normAutofit fontScale="90000"/>
          </a:bodyPr>
          <a:lstStyle/>
          <a:p>
            <a:r>
              <a:rPr lang="en-GB" dirty="0">
                <a:solidFill>
                  <a:srgbClr val="394393"/>
                </a:solidFill>
              </a:rPr>
              <a:t>Landing doors and car doors</a:t>
            </a:r>
            <a:br>
              <a:rPr lang="en-GB" dirty="0">
                <a:solidFill>
                  <a:srgbClr val="394393"/>
                </a:solidFill>
              </a:rPr>
            </a:br>
            <a:r>
              <a:rPr lang="nl-BE" dirty="0">
                <a:solidFill>
                  <a:srgbClr val="394393"/>
                </a:solidFill>
              </a:rPr>
              <a:t>Finger safety 2/3</a:t>
            </a:r>
            <a:endParaRPr lang="de-DE" dirty="0"/>
          </a:p>
        </p:txBody>
      </p:sp>
    </p:spTree>
    <p:extLst>
      <p:ext uri="{BB962C8B-B14F-4D97-AF65-F5344CB8AC3E}">
        <p14:creationId xmlns:p14="http://schemas.microsoft.com/office/powerpoint/2010/main" val="4481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12751" y="1586464"/>
            <a:ext cx="7115776" cy="2819362"/>
          </a:xfrm>
          <a:prstGeom prst="rect">
            <a:avLst/>
          </a:prstGeom>
          <a:noFill/>
        </p:spPr>
        <p:txBody>
          <a:bodyPr wrap="square">
            <a:spAutoFit/>
          </a:bodyPr>
          <a:lstStyle/>
          <a:p>
            <a:pPr lvl="1">
              <a:buClr>
                <a:srgbClr val="DC0000"/>
              </a:buClr>
            </a:pPr>
            <a:r>
              <a:rPr lang="en-US" b="1" dirty="0">
                <a:ea typeface="+mj-ea"/>
                <a:cs typeface="+mj-cs"/>
              </a:rPr>
              <a:t>Removal of sharp vertical hidden edges</a:t>
            </a:r>
            <a:r>
              <a:rPr lang="en-US" dirty="0"/>
              <a:t>,</a:t>
            </a:r>
            <a:r>
              <a:rPr lang="en-US" b="1" dirty="0">
                <a:ea typeface="+mj-ea"/>
                <a:cs typeface="+mj-cs"/>
              </a:rPr>
              <a:t> </a:t>
            </a:r>
            <a:r>
              <a:rPr lang="en-US" i="1" dirty="0">
                <a:ea typeface="+mj-ea"/>
                <a:cs typeface="+mj-cs"/>
              </a:rPr>
              <a:t>4.3.6.2.2.1 k) </a:t>
            </a:r>
          </a:p>
          <a:p>
            <a:pPr lvl="1">
              <a:lnSpc>
                <a:spcPct val="150000"/>
              </a:lnSpc>
              <a:buClr>
                <a:srgbClr val="DC0000"/>
              </a:buClr>
            </a:pPr>
            <a:r>
              <a:rPr lang="en-US" dirty="0">
                <a:ea typeface="+mj-ea"/>
                <a:cs typeface="+mj-cs"/>
              </a:rPr>
              <a:t>Sharp edges must be removed from car and landing door panels and from car and landing uprights by </a:t>
            </a:r>
            <a:r>
              <a:rPr lang="en-US" i="1" dirty="0">
                <a:ea typeface="+mj-ea"/>
                <a:cs typeface="+mj-cs"/>
              </a:rPr>
              <a:t>(Figure 21)</a:t>
            </a:r>
          </a:p>
          <a:p>
            <a:pPr marL="800100" lvl="1" indent="-342900">
              <a:lnSpc>
                <a:spcPct val="150000"/>
              </a:lnSpc>
              <a:buClr>
                <a:srgbClr val="DC0000"/>
              </a:buClr>
              <a:buFont typeface="Arial" panose="020B0604020202020204" pitchFamily="34" charset="0"/>
              <a:buChar char="•"/>
            </a:pPr>
            <a:r>
              <a:rPr lang="en-US" dirty="0">
                <a:ea typeface="+mj-ea"/>
                <a:cs typeface="+mj-cs"/>
              </a:rPr>
              <a:t>Bending or</a:t>
            </a:r>
          </a:p>
          <a:p>
            <a:pPr marL="800100" lvl="1" indent="-342900">
              <a:lnSpc>
                <a:spcPct val="150000"/>
              </a:lnSpc>
              <a:buClr>
                <a:srgbClr val="DC0000"/>
              </a:buClr>
              <a:buFont typeface="Arial" panose="020B0604020202020204" pitchFamily="34" charset="0"/>
              <a:buChar char="•"/>
            </a:pPr>
            <a:r>
              <a:rPr lang="en-US" dirty="0">
                <a:ea typeface="+mj-ea"/>
                <a:cs typeface="+mj-cs"/>
              </a:rPr>
              <a:t>Rounding / chamfering the edges or</a:t>
            </a:r>
          </a:p>
          <a:p>
            <a:pPr marL="800100" lvl="1" indent="-342900">
              <a:lnSpc>
                <a:spcPct val="150000"/>
              </a:lnSpc>
              <a:buClr>
                <a:srgbClr val="DC0000"/>
              </a:buClr>
              <a:buFont typeface="Arial" panose="020B0604020202020204" pitchFamily="34" charset="0"/>
              <a:buChar char="•"/>
            </a:pPr>
            <a:r>
              <a:rPr lang="en-US" dirty="0">
                <a:ea typeface="+mj-ea"/>
                <a:cs typeface="+mj-cs"/>
              </a:rPr>
              <a:t>Closed structure or</a:t>
            </a:r>
          </a:p>
          <a:p>
            <a:pPr marL="800100" lvl="1" indent="-342900">
              <a:lnSpc>
                <a:spcPct val="150000"/>
              </a:lnSpc>
              <a:buClr>
                <a:srgbClr val="DC0000"/>
              </a:buClr>
              <a:buFont typeface="Arial" panose="020B0604020202020204" pitchFamily="34" charset="0"/>
              <a:buChar char="•"/>
            </a:pPr>
            <a:r>
              <a:rPr lang="en-US" dirty="0">
                <a:ea typeface="+mj-ea"/>
                <a:cs typeface="+mj-cs"/>
              </a:rPr>
              <a:t>Rounding the cladding</a:t>
            </a:r>
            <a:endParaRPr lang="en-US" sz="2000" dirty="0">
              <a:ea typeface="+mj-ea"/>
              <a:cs typeface="+mj-cs"/>
            </a:endParaRPr>
          </a:p>
        </p:txBody>
      </p:sp>
      <p:sp>
        <p:nvSpPr>
          <p:cNvPr id="13" name="TextBox 12">
            <a:extLst>
              <a:ext uri="{FF2B5EF4-FFF2-40B4-BE49-F238E27FC236}">
                <a16:creationId xmlns:a16="http://schemas.microsoft.com/office/drawing/2014/main" id="{B5E4229D-0977-E010-D0AD-4539E6F79778}"/>
              </a:ext>
            </a:extLst>
          </p:cNvPr>
          <p:cNvSpPr txBox="1"/>
          <p:nvPr/>
        </p:nvSpPr>
        <p:spPr>
          <a:xfrm>
            <a:off x="700220" y="4900666"/>
            <a:ext cx="4135218" cy="923330"/>
          </a:xfrm>
          <a:prstGeom prst="rect">
            <a:avLst/>
          </a:prstGeom>
          <a:noFill/>
        </p:spPr>
        <p:txBody>
          <a:bodyPr wrap="square">
            <a:spAutoFit/>
          </a:bodyPr>
          <a:lstStyle/>
          <a:p>
            <a:r>
              <a:rPr lang="en-US" b="1" dirty="0"/>
              <a:t>Note: </a:t>
            </a:r>
            <a:r>
              <a:rPr lang="en-US" dirty="0"/>
              <a:t>These requirements are valid for automatic horizontally sliding car and landing doors</a:t>
            </a:r>
          </a:p>
        </p:txBody>
      </p:sp>
      <p:sp>
        <p:nvSpPr>
          <p:cNvPr id="14" name="TextBox 13">
            <a:extLst>
              <a:ext uri="{FF2B5EF4-FFF2-40B4-BE49-F238E27FC236}">
                <a16:creationId xmlns:a16="http://schemas.microsoft.com/office/drawing/2014/main" id="{F4FE5AD8-3632-B365-FACD-B359A88CED5D}"/>
              </a:ext>
            </a:extLst>
          </p:cNvPr>
          <p:cNvSpPr txBox="1"/>
          <p:nvPr/>
        </p:nvSpPr>
        <p:spPr>
          <a:xfrm>
            <a:off x="7002533" y="5817880"/>
            <a:ext cx="1555995" cy="261610"/>
          </a:xfrm>
          <a:prstGeom prst="rect">
            <a:avLst/>
          </a:prstGeom>
          <a:noFill/>
        </p:spPr>
        <p:txBody>
          <a:bodyPr wrap="square" rtlCol="0">
            <a:spAutoFit/>
          </a:bodyPr>
          <a:lstStyle/>
          <a:p>
            <a:pPr algn="ctr"/>
            <a:r>
              <a:rPr lang="fi-FI" sz="1100" b="1"/>
              <a:t>Rounding the cladding</a:t>
            </a:r>
          </a:p>
        </p:txBody>
      </p:sp>
      <p:sp>
        <p:nvSpPr>
          <p:cNvPr id="15" name="TextBox 14">
            <a:extLst>
              <a:ext uri="{FF2B5EF4-FFF2-40B4-BE49-F238E27FC236}">
                <a16:creationId xmlns:a16="http://schemas.microsoft.com/office/drawing/2014/main" id="{6A0F3247-322A-4DDE-4A5E-609B04EFA27E}"/>
              </a:ext>
            </a:extLst>
          </p:cNvPr>
          <p:cNvSpPr txBox="1"/>
          <p:nvPr/>
        </p:nvSpPr>
        <p:spPr>
          <a:xfrm>
            <a:off x="5835709" y="4639056"/>
            <a:ext cx="820791" cy="261610"/>
          </a:xfrm>
          <a:prstGeom prst="rect">
            <a:avLst/>
          </a:prstGeom>
          <a:noFill/>
        </p:spPr>
        <p:txBody>
          <a:bodyPr wrap="square" rtlCol="0">
            <a:spAutoFit/>
          </a:bodyPr>
          <a:lstStyle/>
          <a:p>
            <a:pPr algn="ctr"/>
            <a:r>
              <a:rPr lang="fi-FI" sz="1100" b="1"/>
              <a:t>Bending</a:t>
            </a:r>
          </a:p>
        </p:txBody>
      </p:sp>
      <p:sp>
        <p:nvSpPr>
          <p:cNvPr id="16" name="TextBox 15">
            <a:extLst>
              <a:ext uri="{FF2B5EF4-FFF2-40B4-BE49-F238E27FC236}">
                <a16:creationId xmlns:a16="http://schemas.microsoft.com/office/drawing/2014/main" id="{2F65E7A0-0BAD-194C-A620-1E857C517CF3}"/>
              </a:ext>
            </a:extLst>
          </p:cNvPr>
          <p:cNvSpPr txBox="1"/>
          <p:nvPr/>
        </p:nvSpPr>
        <p:spPr>
          <a:xfrm>
            <a:off x="10120181" y="4792316"/>
            <a:ext cx="1297791" cy="261610"/>
          </a:xfrm>
          <a:prstGeom prst="rect">
            <a:avLst/>
          </a:prstGeom>
          <a:noFill/>
        </p:spPr>
        <p:txBody>
          <a:bodyPr wrap="square" rtlCol="0">
            <a:spAutoFit/>
          </a:bodyPr>
          <a:lstStyle/>
          <a:p>
            <a:pPr algn="ctr"/>
            <a:r>
              <a:rPr lang="fi-FI" sz="1100" b="1"/>
              <a:t>Closed structure</a:t>
            </a:r>
          </a:p>
        </p:txBody>
      </p:sp>
      <p:pic>
        <p:nvPicPr>
          <p:cNvPr id="23" name="Picture 22">
            <a:extLst>
              <a:ext uri="{FF2B5EF4-FFF2-40B4-BE49-F238E27FC236}">
                <a16:creationId xmlns:a16="http://schemas.microsoft.com/office/drawing/2014/main" id="{59D60F47-0D88-7D94-4977-D603955EC22C}"/>
              </a:ext>
            </a:extLst>
          </p:cNvPr>
          <p:cNvPicPr>
            <a:picLocks noChangeAspect="1"/>
          </p:cNvPicPr>
          <p:nvPr/>
        </p:nvPicPr>
        <p:blipFill>
          <a:blip r:embed="rId2"/>
          <a:stretch>
            <a:fillRect/>
          </a:stretch>
        </p:blipFill>
        <p:spPr>
          <a:xfrm>
            <a:off x="5645613" y="3492553"/>
            <a:ext cx="1297790" cy="1169363"/>
          </a:xfrm>
          <a:prstGeom prst="rect">
            <a:avLst/>
          </a:prstGeom>
        </p:spPr>
      </p:pic>
      <p:pic>
        <p:nvPicPr>
          <p:cNvPr id="25" name="Picture 24">
            <a:extLst>
              <a:ext uri="{FF2B5EF4-FFF2-40B4-BE49-F238E27FC236}">
                <a16:creationId xmlns:a16="http://schemas.microsoft.com/office/drawing/2014/main" id="{02FD0804-54C3-D118-BBF3-AFAA47FB7D5D}"/>
              </a:ext>
            </a:extLst>
          </p:cNvPr>
          <p:cNvPicPr>
            <a:picLocks noChangeAspect="1"/>
          </p:cNvPicPr>
          <p:nvPr/>
        </p:nvPicPr>
        <p:blipFill>
          <a:blip r:embed="rId3"/>
          <a:stretch>
            <a:fillRect/>
          </a:stretch>
        </p:blipFill>
        <p:spPr>
          <a:xfrm>
            <a:off x="7913651" y="3646512"/>
            <a:ext cx="1297791" cy="736585"/>
          </a:xfrm>
          <a:prstGeom prst="rect">
            <a:avLst/>
          </a:prstGeom>
        </p:spPr>
      </p:pic>
      <p:sp>
        <p:nvSpPr>
          <p:cNvPr id="26" name="TextBox 25">
            <a:extLst>
              <a:ext uri="{FF2B5EF4-FFF2-40B4-BE49-F238E27FC236}">
                <a16:creationId xmlns:a16="http://schemas.microsoft.com/office/drawing/2014/main" id="{A9322A27-BA55-DF47-3F78-7FB28CFDFDFC}"/>
              </a:ext>
            </a:extLst>
          </p:cNvPr>
          <p:cNvSpPr txBox="1"/>
          <p:nvPr/>
        </p:nvSpPr>
        <p:spPr>
          <a:xfrm>
            <a:off x="8183394" y="4313785"/>
            <a:ext cx="820791" cy="261610"/>
          </a:xfrm>
          <a:prstGeom prst="rect">
            <a:avLst/>
          </a:prstGeom>
          <a:noFill/>
        </p:spPr>
        <p:txBody>
          <a:bodyPr wrap="square" rtlCol="0">
            <a:spAutoFit/>
          </a:bodyPr>
          <a:lstStyle/>
          <a:p>
            <a:pPr algn="ctr"/>
            <a:r>
              <a:rPr lang="fi-FI" sz="1100" b="1"/>
              <a:t>Rounding</a:t>
            </a:r>
          </a:p>
        </p:txBody>
      </p:sp>
      <p:pic>
        <p:nvPicPr>
          <p:cNvPr id="28" name="Picture 27">
            <a:extLst>
              <a:ext uri="{FF2B5EF4-FFF2-40B4-BE49-F238E27FC236}">
                <a16:creationId xmlns:a16="http://schemas.microsoft.com/office/drawing/2014/main" id="{B9CBB5C7-9BDF-9F94-F4B9-6625239F2D6E}"/>
              </a:ext>
            </a:extLst>
          </p:cNvPr>
          <p:cNvPicPr>
            <a:picLocks noChangeAspect="1"/>
          </p:cNvPicPr>
          <p:nvPr/>
        </p:nvPicPr>
        <p:blipFill>
          <a:blip r:embed="rId4"/>
          <a:stretch>
            <a:fillRect/>
          </a:stretch>
        </p:blipFill>
        <p:spPr>
          <a:xfrm>
            <a:off x="10175133" y="3509248"/>
            <a:ext cx="1260947" cy="1280857"/>
          </a:xfrm>
          <a:prstGeom prst="rect">
            <a:avLst/>
          </a:prstGeom>
        </p:spPr>
      </p:pic>
      <p:pic>
        <p:nvPicPr>
          <p:cNvPr id="30" name="Picture 29">
            <a:extLst>
              <a:ext uri="{FF2B5EF4-FFF2-40B4-BE49-F238E27FC236}">
                <a16:creationId xmlns:a16="http://schemas.microsoft.com/office/drawing/2014/main" id="{765F6CFD-3E9D-3AF6-C343-FC31D7F8FA5C}"/>
              </a:ext>
            </a:extLst>
          </p:cNvPr>
          <p:cNvPicPr>
            <a:picLocks noChangeAspect="1"/>
          </p:cNvPicPr>
          <p:nvPr/>
        </p:nvPicPr>
        <p:blipFill>
          <a:blip r:embed="rId5"/>
          <a:stretch>
            <a:fillRect/>
          </a:stretch>
        </p:blipFill>
        <p:spPr>
          <a:xfrm>
            <a:off x="6703557" y="5089536"/>
            <a:ext cx="2327634" cy="771696"/>
          </a:xfrm>
          <a:prstGeom prst="rect">
            <a:avLst/>
          </a:prstGeom>
        </p:spPr>
      </p:pic>
      <p:pic>
        <p:nvPicPr>
          <p:cNvPr id="32" name="Picture 31">
            <a:extLst>
              <a:ext uri="{FF2B5EF4-FFF2-40B4-BE49-F238E27FC236}">
                <a16:creationId xmlns:a16="http://schemas.microsoft.com/office/drawing/2014/main" id="{83ABB65F-F51A-1D73-78A3-FD263692EC57}"/>
              </a:ext>
            </a:extLst>
          </p:cNvPr>
          <p:cNvPicPr>
            <a:picLocks noChangeAspect="1"/>
          </p:cNvPicPr>
          <p:nvPr/>
        </p:nvPicPr>
        <p:blipFill>
          <a:blip r:embed="rId6"/>
          <a:stretch>
            <a:fillRect/>
          </a:stretch>
        </p:blipFill>
        <p:spPr>
          <a:xfrm>
            <a:off x="7428527" y="1625944"/>
            <a:ext cx="3968331" cy="1822434"/>
          </a:xfrm>
          <a:prstGeom prst="rect">
            <a:avLst/>
          </a:prstGeom>
          <a:effectLst>
            <a:innerShdw blurRad="114300">
              <a:prstClr val="black"/>
            </a:innerShdw>
          </a:effectLst>
        </p:spPr>
      </p:pic>
      <p:sp>
        <p:nvSpPr>
          <p:cNvPr id="2" name="Espace réservé du titre 1">
            <a:extLst>
              <a:ext uri="{FF2B5EF4-FFF2-40B4-BE49-F238E27FC236}">
                <a16:creationId xmlns:a16="http://schemas.microsoft.com/office/drawing/2014/main" id="{A45E16BC-54DD-4ACB-23D2-E0590EA7EA65}"/>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4000" dirty="0">
              <a:solidFill>
                <a:srgbClr val="394393"/>
              </a:solidFill>
            </a:endParaRPr>
          </a:p>
        </p:txBody>
      </p:sp>
      <p:sp>
        <p:nvSpPr>
          <p:cNvPr id="3" name="Titel 2">
            <a:extLst>
              <a:ext uri="{FF2B5EF4-FFF2-40B4-BE49-F238E27FC236}">
                <a16:creationId xmlns:a16="http://schemas.microsoft.com/office/drawing/2014/main" id="{6A354B05-E1FD-961C-F186-1B03806B7E68}"/>
              </a:ext>
            </a:extLst>
          </p:cNvPr>
          <p:cNvSpPr>
            <a:spLocks noGrp="1"/>
          </p:cNvSpPr>
          <p:nvPr>
            <p:ph type="title"/>
          </p:nvPr>
        </p:nvSpPr>
        <p:spPr/>
        <p:txBody>
          <a:bodyPr>
            <a:normAutofit fontScale="90000"/>
          </a:bodyPr>
          <a:lstStyle/>
          <a:p>
            <a:r>
              <a:rPr lang="en-GB" dirty="0">
                <a:solidFill>
                  <a:srgbClr val="394393"/>
                </a:solidFill>
              </a:rPr>
              <a:t>Landing doors and car doors</a:t>
            </a:r>
            <a:br>
              <a:rPr lang="en-GB" dirty="0">
                <a:solidFill>
                  <a:srgbClr val="394393"/>
                </a:solidFill>
              </a:rPr>
            </a:br>
            <a:r>
              <a:rPr lang="nl-BE" dirty="0">
                <a:solidFill>
                  <a:srgbClr val="394393"/>
                </a:solidFill>
              </a:rPr>
              <a:t>Finger safety 3/3</a:t>
            </a:r>
            <a:endParaRPr lang="de-DE" dirty="0"/>
          </a:p>
        </p:txBody>
      </p:sp>
    </p:spTree>
    <p:extLst>
      <p:ext uri="{BB962C8B-B14F-4D97-AF65-F5344CB8AC3E}">
        <p14:creationId xmlns:p14="http://schemas.microsoft.com/office/powerpoint/2010/main" val="4203872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3918973" y="3200396"/>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2" y="1286045"/>
            <a:ext cx="6261042" cy="2542363"/>
          </a:xfrm>
          <a:prstGeom prst="rect">
            <a:avLst/>
          </a:prstGeom>
          <a:noFill/>
        </p:spPr>
        <p:txBody>
          <a:bodyPr wrap="square">
            <a:spAutoFit/>
          </a:bodyPr>
          <a:lstStyle/>
          <a:p>
            <a:pPr lvl="1">
              <a:lnSpc>
                <a:spcPct val="150000"/>
              </a:lnSpc>
              <a:buClr>
                <a:srgbClr val="DC0000"/>
              </a:buClr>
            </a:pPr>
            <a:r>
              <a:rPr lang="en-US" b="1" dirty="0">
                <a:ea typeface="+mj-ea"/>
                <a:cs typeface="+mj-cs"/>
              </a:rPr>
              <a:t>Horizontal distance </a:t>
            </a:r>
          </a:p>
          <a:p>
            <a:pPr lvl="1">
              <a:lnSpc>
                <a:spcPct val="150000"/>
              </a:lnSpc>
              <a:buClr>
                <a:srgbClr val="DC0000"/>
              </a:buClr>
            </a:pPr>
            <a:r>
              <a:rPr lang="en-US" dirty="0">
                <a:ea typeface="+mj-ea"/>
                <a:cs typeface="+mj-cs"/>
              </a:rPr>
              <a:t>Distance between </a:t>
            </a:r>
          </a:p>
          <a:p>
            <a:pPr marL="742950" lvl="1" indent="-285750">
              <a:lnSpc>
                <a:spcPct val="150000"/>
              </a:lnSpc>
              <a:buClr>
                <a:srgbClr val="DC0000"/>
              </a:buClr>
              <a:buFont typeface="Arial" panose="020B0604020202020204" pitchFamily="34" charset="0"/>
              <a:buChar char="•"/>
            </a:pPr>
            <a:r>
              <a:rPr lang="en-US" dirty="0">
                <a:ea typeface="+mj-ea"/>
                <a:cs typeface="+mj-cs"/>
              </a:rPr>
              <a:t>Car door and landing door panels</a:t>
            </a:r>
          </a:p>
          <a:p>
            <a:pPr marL="742950" lvl="1" indent="-285750">
              <a:lnSpc>
                <a:spcPct val="150000"/>
              </a:lnSpc>
              <a:buClr>
                <a:srgbClr val="DC0000"/>
              </a:buClr>
              <a:buFont typeface="Arial" panose="020B0604020202020204" pitchFamily="34" charset="0"/>
              <a:buChar char="•"/>
            </a:pPr>
            <a:r>
              <a:rPr lang="en-US" dirty="0">
                <a:ea typeface="+mj-ea"/>
                <a:cs typeface="+mj-cs"/>
              </a:rPr>
              <a:t>Door uprights</a:t>
            </a:r>
          </a:p>
          <a:p>
            <a:pPr lvl="1">
              <a:lnSpc>
                <a:spcPct val="150000"/>
              </a:lnSpc>
              <a:buClr>
                <a:srgbClr val="DC0000"/>
              </a:buClr>
            </a:pPr>
            <a:r>
              <a:rPr lang="en-US" dirty="0">
                <a:ea typeface="+mj-ea"/>
                <a:cs typeface="+mj-cs"/>
              </a:rPr>
              <a:t>has been reduced (from 0,12 m and 0,15 m) to 0,10 m (distance </a:t>
            </a:r>
            <a:r>
              <a:rPr lang="en-US" i="1" dirty="0">
                <a:ea typeface="+mj-ea"/>
                <a:cs typeface="Angsana New" panose="020B0502040204020203" pitchFamily="18" charset="-34"/>
              </a:rPr>
              <a:t>l</a:t>
            </a:r>
            <a:r>
              <a:rPr lang="en-US" baseline="-25000" dirty="0">
                <a:cs typeface="Angsana New" panose="020B0502040204020203" pitchFamily="18" charset="-34"/>
              </a:rPr>
              <a:t>1</a:t>
            </a:r>
            <a:r>
              <a:rPr lang="en-US" dirty="0">
                <a:ea typeface="+mj-ea"/>
                <a:cs typeface="+mj-cs"/>
              </a:rPr>
              <a:t>), </a:t>
            </a:r>
            <a:r>
              <a:rPr lang="en-US" i="1" dirty="0">
                <a:ea typeface="+mj-ea"/>
                <a:cs typeface="+mj-cs"/>
              </a:rPr>
              <a:t>4.3.4.2</a:t>
            </a:r>
            <a:r>
              <a:rPr lang="en-US" dirty="0">
                <a:ea typeface="+mj-ea"/>
                <a:cs typeface="+mj-cs"/>
              </a:rPr>
              <a:t> and </a:t>
            </a:r>
            <a:r>
              <a:rPr lang="en-US" i="1" dirty="0">
                <a:ea typeface="+mj-ea"/>
                <a:cs typeface="+mj-cs"/>
              </a:rPr>
              <a:t>Figure 5</a:t>
            </a:r>
            <a:r>
              <a:rPr lang="en-US" dirty="0">
                <a:ea typeface="+mj-ea"/>
                <a:cs typeface="+mj-cs"/>
              </a:rPr>
              <a:t> in </a:t>
            </a:r>
            <a:r>
              <a:rPr lang="en-US" i="1" dirty="0">
                <a:ea typeface="+mj-ea"/>
                <a:cs typeface="+mj-cs"/>
              </a:rPr>
              <a:t>4.2.5.3.1</a:t>
            </a:r>
          </a:p>
        </p:txBody>
      </p:sp>
      <p:pic>
        <p:nvPicPr>
          <p:cNvPr id="6" name="Picture 5">
            <a:extLst>
              <a:ext uri="{FF2B5EF4-FFF2-40B4-BE49-F238E27FC236}">
                <a16:creationId xmlns:a16="http://schemas.microsoft.com/office/drawing/2014/main" id="{512009B1-35C9-9280-A3F5-263BC1B54836}"/>
              </a:ext>
            </a:extLst>
          </p:cNvPr>
          <p:cNvPicPr>
            <a:picLocks noChangeAspect="1"/>
          </p:cNvPicPr>
          <p:nvPr/>
        </p:nvPicPr>
        <p:blipFill>
          <a:blip r:embed="rId2"/>
          <a:stretch>
            <a:fillRect/>
          </a:stretch>
        </p:blipFill>
        <p:spPr>
          <a:xfrm>
            <a:off x="6688529" y="1026995"/>
            <a:ext cx="5391902" cy="3400900"/>
          </a:xfrm>
          <a:prstGeom prst="rect">
            <a:avLst/>
          </a:prstGeom>
          <a:effectLst>
            <a:outerShdw blurRad="50800" dist="38100" dir="13500000" algn="br" rotWithShape="0">
              <a:prstClr val="black">
                <a:alpha val="40000"/>
              </a:prstClr>
            </a:outerShdw>
          </a:effectLst>
        </p:spPr>
      </p:pic>
      <p:pic>
        <p:nvPicPr>
          <p:cNvPr id="11" name="Picture 10">
            <a:extLst>
              <a:ext uri="{FF2B5EF4-FFF2-40B4-BE49-F238E27FC236}">
                <a16:creationId xmlns:a16="http://schemas.microsoft.com/office/drawing/2014/main" id="{F56C6E22-BEAC-C445-2D6B-A13678647CD4}"/>
              </a:ext>
            </a:extLst>
          </p:cNvPr>
          <p:cNvPicPr>
            <a:picLocks noChangeAspect="1"/>
          </p:cNvPicPr>
          <p:nvPr/>
        </p:nvPicPr>
        <p:blipFill>
          <a:blip r:embed="rId3"/>
          <a:stretch>
            <a:fillRect/>
          </a:stretch>
        </p:blipFill>
        <p:spPr>
          <a:xfrm>
            <a:off x="7082093" y="4505619"/>
            <a:ext cx="3988338" cy="229385"/>
          </a:xfrm>
          <a:prstGeom prst="rect">
            <a:avLst/>
          </a:prstGeom>
        </p:spPr>
      </p:pic>
      <p:pic>
        <p:nvPicPr>
          <p:cNvPr id="14" name="Picture 13">
            <a:extLst>
              <a:ext uri="{FF2B5EF4-FFF2-40B4-BE49-F238E27FC236}">
                <a16:creationId xmlns:a16="http://schemas.microsoft.com/office/drawing/2014/main" id="{41C6EBDF-8F58-1E50-CD55-FC9103C359BF}"/>
              </a:ext>
            </a:extLst>
          </p:cNvPr>
          <p:cNvPicPr>
            <a:picLocks noChangeAspect="1"/>
          </p:cNvPicPr>
          <p:nvPr/>
        </p:nvPicPr>
        <p:blipFill>
          <a:blip r:embed="rId4"/>
          <a:stretch>
            <a:fillRect/>
          </a:stretch>
        </p:blipFill>
        <p:spPr>
          <a:xfrm>
            <a:off x="4290494" y="3828408"/>
            <a:ext cx="2398035" cy="2269897"/>
          </a:xfrm>
          <a:prstGeom prst="rect">
            <a:avLst/>
          </a:prstGeom>
          <a:effectLst>
            <a:outerShdw blurRad="50800" dist="38100" dir="13500000" algn="br" rotWithShape="0">
              <a:prstClr val="black">
                <a:alpha val="40000"/>
              </a:prstClr>
            </a:outerShdw>
          </a:effectLst>
        </p:spPr>
      </p:pic>
      <p:sp>
        <p:nvSpPr>
          <p:cNvPr id="2" name="Espace réservé du titre 1">
            <a:extLst>
              <a:ext uri="{FF2B5EF4-FFF2-40B4-BE49-F238E27FC236}">
                <a16:creationId xmlns:a16="http://schemas.microsoft.com/office/drawing/2014/main" id="{65A5C394-EAA9-F57F-F404-B17C93460AC4}"/>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343384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286045"/>
            <a:ext cx="10468429" cy="1754326"/>
          </a:xfrm>
          <a:prstGeom prst="rect">
            <a:avLst/>
          </a:prstGeom>
          <a:noFill/>
        </p:spPr>
        <p:txBody>
          <a:bodyPr wrap="square">
            <a:spAutoFit/>
          </a:bodyPr>
          <a:lstStyle/>
          <a:p>
            <a:pPr marL="171450" lvl="1">
              <a:buClr>
                <a:srgbClr val="DC0000"/>
              </a:buClr>
            </a:pPr>
            <a:r>
              <a:rPr lang="en-US" b="1" dirty="0">
                <a:ea typeface="+mj-ea"/>
                <a:cs typeface="+mj-cs"/>
              </a:rPr>
              <a:t>Gaps between closed car and hinged landing doors</a:t>
            </a:r>
          </a:p>
          <a:p>
            <a:pPr marL="171450" lvl="1">
              <a:buClr>
                <a:srgbClr val="DC0000"/>
              </a:buClr>
            </a:pPr>
            <a:r>
              <a:rPr lang="en-US" dirty="0">
                <a:ea typeface="+mj-ea"/>
                <a:cs typeface="+mj-cs"/>
              </a:rPr>
              <a:t>When there is a risk child can go between car and landing door (e.g. in case of hinged landing door and horizontally sliding or folding car door), free space is reduced from max 0,15 m to 0,12 m, </a:t>
            </a:r>
            <a:r>
              <a:rPr lang="en-US" i="1" dirty="0">
                <a:ea typeface="+mj-ea"/>
                <a:cs typeface="+mj-cs"/>
              </a:rPr>
              <a:t>4.3.4.3</a:t>
            </a:r>
          </a:p>
          <a:p>
            <a:pPr lvl="1" indent="-285750">
              <a:buClr>
                <a:srgbClr val="DC0000"/>
              </a:buClr>
              <a:buFont typeface="Arial" panose="020B0604020202020204" pitchFamily="34" charset="0"/>
              <a:buChar char="•"/>
            </a:pPr>
            <a:r>
              <a:rPr lang="en-US" dirty="0">
                <a:ea typeface="+mj-ea"/>
                <a:cs typeface="+mj-cs"/>
              </a:rPr>
              <a:t>For vertical doors space is max 0,15 m (is a new requirement)</a:t>
            </a:r>
          </a:p>
          <a:p>
            <a:pPr lvl="1" indent="-285750">
              <a:buClr>
                <a:srgbClr val="DC0000"/>
              </a:buClr>
              <a:buFont typeface="Arial" panose="020B0604020202020204" pitchFamily="34" charset="0"/>
              <a:buChar char="•"/>
            </a:pPr>
            <a:r>
              <a:rPr lang="en-US" dirty="0">
                <a:ea typeface="+mj-ea"/>
                <a:cs typeface="+mj-cs"/>
              </a:rPr>
              <a:t>Furthermore, requirements have been added to </a:t>
            </a:r>
            <a:r>
              <a:rPr lang="en-US" i="1" dirty="0">
                <a:ea typeface="+mj-ea"/>
                <a:cs typeface="+mj-cs"/>
              </a:rPr>
              <a:t>ISO 8100-1 </a:t>
            </a:r>
            <a:r>
              <a:rPr lang="en-US" dirty="0">
                <a:ea typeface="+mj-ea"/>
                <a:cs typeface="+mj-cs"/>
              </a:rPr>
              <a:t>regarding door opening and locking sequences  </a:t>
            </a:r>
            <a:r>
              <a:rPr lang="en-US" i="1" dirty="0">
                <a:ea typeface="+mj-ea"/>
                <a:cs typeface="+mj-cs"/>
              </a:rPr>
              <a:t>4.3.6.2.1.2</a:t>
            </a:r>
          </a:p>
        </p:txBody>
      </p:sp>
      <p:pic>
        <p:nvPicPr>
          <p:cNvPr id="3" name="Picture 2">
            <a:extLst>
              <a:ext uri="{FF2B5EF4-FFF2-40B4-BE49-F238E27FC236}">
                <a16:creationId xmlns:a16="http://schemas.microsoft.com/office/drawing/2014/main" id="{1682A04B-B1BB-CEFB-C767-64A3EB02AE84}"/>
              </a:ext>
            </a:extLst>
          </p:cNvPr>
          <p:cNvPicPr>
            <a:picLocks noChangeAspect="1"/>
          </p:cNvPicPr>
          <p:nvPr/>
        </p:nvPicPr>
        <p:blipFill>
          <a:blip r:embed="rId2"/>
          <a:stretch>
            <a:fillRect/>
          </a:stretch>
        </p:blipFill>
        <p:spPr>
          <a:xfrm>
            <a:off x="641887" y="3742889"/>
            <a:ext cx="2839024" cy="1571051"/>
          </a:xfrm>
          <a:prstGeom prst="rect">
            <a:avLst/>
          </a:prstGeom>
          <a:effectLst>
            <a:outerShdw blurRad="50800" dist="38100" dir="13500000" algn="br" rotWithShape="0">
              <a:prstClr val="black">
                <a:alpha val="40000"/>
              </a:prstClr>
            </a:outerShdw>
          </a:effectLst>
        </p:spPr>
      </p:pic>
      <p:pic>
        <p:nvPicPr>
          <p:cNvPr id="4" name="Picture 3">
            <a:extLst>
              <a:ext uri="{FF2B5EF4-FFF2-40B4-BE49-F238E27FC236}">
                <a16:creationId xmlns:a16="http://schemas.microsoft.com/office/drawing/2014/main" id="{3E6B84E8-5303-0D09-1510-12F4CF734FF4}"/>
              </a:ext>
            </a:extLst>
          </p:cNvPr>
          <p:cNvPicPr>
            <a:picLocks noChangeAspect="1"/>
          </p:cNvPicPr>
          <p:nvPr/>
        </p:nvPicPr>
        <p:blipFill>
          <a:blip r:embed="rId3"/>
          <a:stretch>
            <a:fillRect/>
          </a:stretch>
        </p:blipFill>
        <p:spPr>
          <a:xfrm>
            <a:off x="3723695" y="3202936"/>
            <a:ext cx="3220322" cy="2841070"/>
          </a:xfrm>
          <a:prstGeom prst="rect">
            <a:avLst/>
          </a:prstGeom>
          <a:effectLst>
            <a:outerShdw blurRad="50800" dist="38100" dir="13500000" algn="br" rotWithShape="0">
              <a:prstClr val="black">
                <a:alpha val="40000"/>
              </a:prstClr>
            </a:outerShdw>
          </a:effectLst>
        </p:spPr>
      </p:pic>
      <p:sp>
        <p:nvSpPr>
          <p:cNvPr id="13" name="TextBox 12">
            <a:extLst>
              <a:ext uri="{FF2B5EF4-FFF2-40B4-BE49-F238E27FC236}">
                <a16:creationId xmlns:a16="http://schemas.microsoft.com/office/drawing/2014/main" id="{2FB6FD2A-284A-C5F9-6BA0-E0A6C896F94A}"/>
              </a:ext>
            </a:extLst>
          </p:cNvPr>
          <p:cNvSpPr txBox="1"/>
          <p:nvPr/>
        </p:nvSpPr>
        <p:spPr>
          <a:xfrm>
            <a:off x="7746602" y="5652716"/>
            <a:ext cx="3220322" cy="430887"/>
          </a:xfrm>
          <a:prstGeom prst="rect">
            <a:avLst/>
          </a:prstGeom>
          <a:noFill/>
        </p:spPr>
        <p:txBody>
          <a:bodyPr wrap="square">
            <a:spAutoFit/>
          </a:bodyPr>
          <a:lstStyle/>
          <a:p>
            <a:r>
              <a:rPr lang="en-US" sz="1100" b="1"/>
              <a:t>Figure 16 — Vertically sliding landing door and vertically sliding car door, not mechanically coupled</a:t>
            </a:r>
            <a:endParaRPr lang="fi-FI" sz="1100" b="1"/>
          </a:p>
        </p:txBody>
      </p:sp>
      <p:pic>
        <p:nvPicPr>
          <p:cNvPr id="15" name="Picture 14">
            <a:extLst>
              <a:ext uri="{FF2B5EF4-FFF2-40B4-BE49-F238E27FC236}">
                <a16:creationId xmlns:a16="http://schemas.microsoft.com/office/drawing/2014/main" id="{3E82B8ED-CCD4-F51B-A0FB-BE21158F227A}"/>
              </a:ext>
            </a:extLst>
          </p:cNvPr>
          <p:cNvPicPr>
            <a:picLocks noChangeAspect="1"/>
          </p:cNvPicPr>
          <p:nvPr/>
        </p:nvPicPr>
        <p:blipFill>
          <a:blip r:embed="rId4"/>
          <a:stretch>
            <a:fillRect/>
          </a:stretch>
        </p:blipFill>
        <p:spPr>
          <a:xfrm>
            <a:off x="8490742" y="3036465"/>
            <a:ext cx="2267266" cy="2629267"/>
          </a:xfrm>
          <a:prstGeom prst="rect">
            <a:avLst/>
          </a:prstGeom>
          <a:effectLst>
            <a:outerShdw blurRad="50800" dist="38100" dir="13500000" algn="br" rotWithShape="0">
              <a:prstClr val="black">
                <a:alpha val="40000"/>
              </a:prstClr>
            </a:outerShdw>
          </a:effectLst>
        </p:spPr>
      </p:pic>
      <p:pic>
        <p:nvPicPr>
          <p:cNvPr id="11" name="Picture 10">
            <a:extLst>
              <a:ext uri="{FF2B5EF4-FFF2-40B4-BE49-F238E27FC236}">
                <a16:creationId xmlns:a16="http://schemas.microsoft.com/office/drawing/2014/main" id="{750093C8-CD9F-9352-3E62-F8F1E0803513}"/>
              </a:ext>
            </a:extLst>
          </p:cNvPr>
          <p:cNvPicPr>
            <a:picLocks noChangeAspect="1"/>
          </p:cNvPicPr>
          <p:nvPr/>
        </p:nvPicPr>
        <p:blipFill>
          <a:blip r:embed="rId5"/>
          <a:stretch>
            <a:fillRect/>
          </a:stretch>
        </p:blipFill>
        <p:spPr>
          <a:xfrm>
            <a:off x="7384674" y="4724369"/>
            <a:ext cx="1542179" cy="443740"/>
          </a:xfrm>
          <a:prstGeom prst="rect">
            <a:avLst/>
          </a:prstGeom>
          <a:effectLst>
            <a:outerShdw blurRad="50800" dist="38100" dir="13500000" algn="br" rotWithShape="0">
              <a:prstClr val="black">
                <a:alpha val="40000"/>
              </a:prstClr>
            </a:outerShdw>
          </a:effectLst>
        </p:spPr>
      </p:pic>
      <p:sp>
        <p:nvSpPr>
          <p:cNvPr id="2" name="Espace réservé du titre 1">
            <a:extLst>
              <a:ext uri="{FF2B5EF4-FFF2-40B4-BE49-F238E27FC236}">
                <a16:creationId xmlns:a16="http://schemas.microsoft.com/office/drawing/2014/main" id="{0CAA07CF-4093-B9B2-96B4-874CEF8BCD6B}"/>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11180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286045"/>
            <a:ext cx="11115752" cy="1754326"/>
          </a:xfrm>
          <a:prstGeom prst="rect">
            <a:avLst/>
          </a:prstGeom>
          <a:noFill/>
        </p:spPr>
        <p:txBody>
          <a:bodyPr wrap="square">
            <a:spAutoFit/>
          </a:bodyPr>
          <a:lstStyle/>
          <a:p>
            <a:pPr marL="171450" lvl="1">
              <a:buClr>
                <a:srgbClr val="DC0000"/>
              </a:buClr>
            </a:pPr>
            <a:r>
              <a:rPr lang="en-US" b="1" dirty="0">
                <a:ea typeface="+mj-ea"/>
                <a:cs typeface="+mj-cs"/>
              </a:rPr>
              <a:t>Door mechanical strength</a:t>
            </a:r>
            <a:r>
              <a:rPr lang="en-US" dirty="0">
                <a:ea typeface="+mj-ea"/>
                <a:cs typeface="+mj-cs"/>
              </a:rPr>
              <a:t>,</a:t>
            </a:r>
            <a:r>
              <a:rPr lang="en-US" b="1" dirty="0">
                <a:ea typeface="+mj-ea"/>
                <a:cs typeface="+mj-cs"/>
              </a:rPr>
              <a:t> </a:t>
            </a:r>
            <a:r>
              <a:rPr lang="en-US" i="1" dirty="0">
                <a:ea typeface="+mj-ea"/>
                <a:cs typeface="+mj-cs"/>
              </a:rPr>
              <a:t>4.3.5.2.2</a:t>
            </a:r>
          </a:p>
          <a:p>
            <a:pPr marL="171450" lvl="1">
              <a:buClr>
                <a:srgbClr val="DC0000"/>
              </a:buClr>
            </a:pPr>
            <a:r>
              <a:rPr lang="en-US" dirty="0">
                <a:ea typeface="+mj-ea"/>
                <a:cs typeface="+mj-cs"/>
              </a:rPr>
              <a:t>New requirements have been added, and existing requirements are defined more detailed, e.g.</a:t>
            </a:r>
          </a:p>
          <a:p>
            <a:pPr lvl="1" indent="-285750">
              <a:buClr>
                <a:srgbClr val="DC0000"/>
              </a:buClr>
              <a:buFont typeface="Arial" panose="020B0604020202020204" pitchFamily="34" charset="0"/>
              <a:buChar char="•"/>
            </a:pPr>
            <a:r>
              <a:rPr lang="en-US" dirty="0">
                <a:ea typeface="+mj-ea"/>
                <a:cs typeface="+mj-cs"/>
              </a:rPr>
              <a:t>Retainers need to be metallic, structural part of door panel, secured against self-loosening and marked indicating correct engagement</a:t>
            </a:r>
          </a:p>
          <a:p>
            <a:pPr lvl="1" indent="-285750">
              <a:buClr>
                <a:srgbClr val="DC0000"/>
              </a:buClr>
              <a:buFont typeface="Arial" panose="020B0604020202020204" pitchFamily="34" charset="0"/>
              <a:buChar char="•"/>
            </a:pPr>
            <a:r>
              <a:rPr lang="en-US" dirty="0">
                <a:ea typeface="+mj-ea"/>
                <a:cs typeface="+mj-cs"/>
              </a:rPr>
              <a:t>Folding door are clearly mentioned, requirements being the same as for the horizontal sliding doors</a:t>
            </a:r>
          </a:p>
          <a:p>
            <a:pPr marL="171450" lvl="1">
              <a:buClr>
                <a:srgbClr val="DC0000"/>
              </a:buClr>
            </a:pPr>
            <a:r>
              <a:rPr lang="en-US" dirty="0">
                <a:ea typeface="+mj-ea"/>
                <a:cs typeface="+mj-cs"/>
              </a:rPr>
              <a:t>(Note: Vertical sliding door mechanical strength requirements have been added to </a:t>
            </a:r>
            <a:r>
              <a:rPr lang="en-US" i="1" dirty="0">
                <a:ea typeface="+mj-ea"/>
                <a:cs typeface="+mj-cs"/>
              </a:rPr>
              <a:t>ISO 8100-1</a:t>
            </a:r>
            <a:r>
              <a:rPr lang="en-US" dirty="0">
                <a:ea typeface="+mj-ea"/>
                <a:cs typeface="+mj-cs"/>
              </a:rPr>
              <a:t>. </a:t>
            </a:r>
            <a:r>
              <a:rPr lang="en-US" i="1" dirty="0">
                <a:ea typeface="+mj-ea"/>
                <a:cs typeface="+mj-cs"/>
              </a:rPr>
              <a:t>Table 6</a:t>
            </a:r>
            <a:r>
              <a:rPr lang="en-US" dirty="0">
                <a:ea typeface="+mj-ea"/>
                <a:cs typeface="+mj-cs"/>
              </a:rPr>
              <a:t>, </a:t>
            </a:r>
            <a:r>
              <a:rPr lang="en-US" i="1" dirty="0">
                <a:ea typeface="+mj-ea"/>
                <a:cs typeface="+mj-cs"/>
              </a:rPr>
              <a:t>Figure 19</a:t>
            </a:r>
            <a:r>
              <a:rPr lang="en-US" dirty="0">
                <a:ea typeface="+mj-ea"/>
                <a:cs typeface="+mj-cs"/>
              </a:rPr>
              <a:t>.)</a:t>
            </a:r>
          </a:p>
        </p:txBody>
      </p:sp>
      <p:sp>
        <p:nvSpPr>
          <p:cNvPr id="2" name="Content Placeholder 7">
            <a:extLst>
              <a:ext uri="{FF2B5EF4-FFF2-40B4-BE49-F238E27FC236}">
                <a16:creationId xmlns:a16="http://schemas.microsoft.com/office/drawing/2014/main" id="{E6A809F1-7C01-79CA-3581-2E814124D3F5}"/>
              </a:ext>
            </a:extLst>
          </p:cNvPr>
          <p:cNvSpPr txBox="1">
            <a:spLocks/>
          </p:cNvSpPr>
          <p:nvPr/>
        </p:nvSpPr>
        <p:spPr>
          <a:xfrm>
            <a:off x="351971" y="3116202"/>
            <a:ext cx="6385748" cy="10156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r>
              <a:rPr lang="en-US" sz="1800" b="1" dirty="0">
                <a:ea typeface="+mj-ea"/>
                <a:cs typeface="+mj-cs"/>
              </a:rPr>
              <a:t>Glass door markings</a:t>
            </a:r>
          </a:p>
          <a:p>
            <a:pPr marL="457200" lvl="1">
              <a:buClr>
                <a:srgbClr val="DC0000"/>
              </a:buClr>
              <a:buFont typeface="Arial" panose="020B0604020202020204" pitchFamily="34" charset="0"/>
              <a:buChar char="•"/>
            </a:pPr>
            <a:r>
              <a:rPr lang="en-US" sz="1800" dirty="0">
                <a:ea typeface="+mj-ea"/>
                <a:cs typeface="+mj-cs"/>
              </a:rPr>
              <a:t>Door glass panel marking requirement have been revised and aligned with other lift glass parts, </a:t>
            </a:r>
            <a:r>
              <a:rPr lang="en-US" sz="1800" i="1" dirty="0">
                <a:ea typeface="+mj-ea"/>
                <a:cs typeface="+mj-cs"/>
              </a:rPr>
              <a:t>4.3.5.2.7</a:t>
            </a:r>
          </a:p>
        </p:txBody>
      </p:sp>
      <p:sp>
        <p:nvSpPr>
          <p:cNvPr id="6" name="TextBox 5">
            <a:extLst>
              <a:ext uri="{FF2B5EF4-FFF2-40B4-BE49-F238E27FC236}">
                <a16:creationId xmlns:a16="http://schemas.microsoft.com/office/drawing/2014/main" id="{41CE2C31-79E0-0A7B-CEE9-55798B06BB4A}"/>
              </a:ext>
            </a:extLst>
          </p:cNvPr>
          <p:cNvSpPr txBox="1"/>
          <p:nvPr/>
        </p:nvSpPr>
        <p:spPr>
          <a:xfrm>
            <a:off x="351971" y="4361994"/>
            <a:ext cx="5744029" cy="1754326"/>
          </a:xfrm>
          <a:prstGeom prst="rect">
            <a:avLst/>
          </a:prstGeom>
          <a:noFill/>
        </p:spPr>
        <p:txBody>
          <a:bodyPr wrap="square">
            <a:spAutoFit/>
          </a:bodyPr>
          <a:lstStyle/>
          <a:p>
            <a:pPr marL="171450" lvl="1">
              <a:spcBef>
                <a:spcPct val="20000"/>
              </a:spcBef>
              <a:buClr>
                <a:srgbClr val="DC0000"/>
              </a:buClr>
            </a:pPr>
            <a:r>
              <a:rPr lang="en-US" b="1" dirty="0">
                <a:ea typeface="+mj-ea"/>
                <a:cs typeface="+mj-cs"/>
              </a:rPr>
              <a:t>Folding doors</a:t>
            </a:r>
          </a:p>
          <a:p>
            <a:pPr marL="171450" lvl="1">
              <a:buClr>
                <a:srgbClr val="DC0000"/>
              </a:buClr>
            </a:pPr>
            <a:r>
              <a:rPr lang="en-US" dirty="0">
                <a:ea typeface="+mj-ea"/>
                <a:cs typeface="+mj-cs"/>
              </a:rPr>
              <a:t>Modified requirements for folding door design, </a:t>
            </a:r>
            <a:r>
              <a:rPr lang="en-US" i="1" dirty="0">
                <a:ea typeface="+mj-ea"/>
                <a:cs typeface="+mj-cs"/>
                <a:sym typeface="Wingdings" panose="05000000000000000000" pitchFamily="2" charset="2"/>
              </a:rPr>
              <a:t>4.3.6.2.2.1</a:t>
            </a:r>
            <a:r>
              <a:rPr lang="en-US" dirty="0">
                <a:ea typeface="+mj-ea"/>
                <a:cs typeface="+mj-cs"/>
                <a:sym typeface="Wingdings" panose="05000000000000000000" pitchFamily="2" charset="2"/>
              </a:rPr>
              <a:t> and </a:t>
            </a:r>
            <a:r>
              <a:rPr lang="en-US" i="1" dirty="0">
                <a:ea typeface="+mj-ea"/>
                <a:cs typeface="+mj-cs"/>
                <a:sym typeface="Wingdings" panose="05000000000000000000" pitchFamily="2" charset="2"/>
              </a:rPr>
              <a:t>Figure 20</a:t>
            </a:r>
            <a:endParaRPr lang="en-US" i="1" dirty="0">
              <a:ea typeface="+mj-ea"/>
              <a:cs typeface="+mj-cs"/>
            </a:endParaRPr>
          </a:p>
          <a:p>
            <a:pPr lvl="1" indent="-285750">
              <a:buClr>
                <a:srgbClr val="DC0000"/>
              </a:buClr>
              <a:buFont typeface="Arial" panose="020B0604020202020204" pitchFamily="34" charset="0"/>
              <a:buChar char="•"/>
            </a:pPr>
            <a:r>
              <a:rPr lang="en-US" dirty="0">
                <a:ea typeface="+mj-ea"/>
                <a:cs typeface="+mj-cs"/>
                <a:sym typeface="Wingdings" panose="05000000000000000000" pitchFamily="2" charset="2"/>
              </a:rPr>
              <a:t>Min 15 mm distance has been increased to </a:t>
            </a:r>
          </a:p>
          <a:p>
            <a:pPr lvl="2" indent="-285750">
              <a:buClr>
                <a:srgbClr val="DC0000"/>
              </a:buClr>
              <a:buFont typeface="Arial" panose="020B0604020202020204" pitchFamily="34" charset="0"/>
              <a:buChar char="•"/>
            </a:pPr>
            <a:r>
              <a:rPr lang="en-US" dirty="0">
                <a:ea typeface="+mj-ea"/>
                <a:cs typeface="+mj-cs"/>
                <a:sym typeface="Wingdings" panose="05000000000000000000" pitchFamily="2" charset="2"/>
              </a:rPr>
              <a:t>25 mm for chamfered recess and </a:t>
            </a:r>
          </a:p>
          <a:p>
            <a:pPr lvl="2" indent="-285750">
              <a:buClr>
                <a:srgbClr val="DC0000"/>
              </a:buClr>
              <a:buFont typeface="Arial" panose="020B0604020202020204" pitchFamily="34" charset="0"/>
              <a:buChar char="•"/>
            </a:pPr>
            <a:r>
              <a:rPr lang="en-US" dirty="0">
                <a:ea typeface="+mj-ea"/>
                <a:cs typeface="+mj-cs"/>
                <a:sym typeface="Wingdings" panose="05000000000000000000" pitchFamily="2" charset="2"/>
              </a:rPr>
              <a:t>35 mm for 90  ̊ recess</a:t>
            </a:r>
          </a:p>
        </p:txBody>
      </p:sp>
      <p:pic>
        <p:nvPicPr>
          <p:cNvPr id="11" name="Picture 10">
            <a:extLst>
              <a:ext uri="{FF2B5EF4-FFF2-40B4-BE49-F238E27FC236}">
                <a16:creationId xmlns:a16="http://schemas.microsoft.com/office/drawing/2014/main" id="{AA1CFEF8-7EA8-CBCF-C8A4-37765F593BF0}"/>
              </a:ext>
            </a:extLst>
          </p:cNvPr>
          <p:cNvPicPr>
            <a:picLocks noChangeAspect="1"/>
          </p:cNvPicPr>
          <p:nvPr/>
        </p:nvPicPr>
        <p:blipFill>
          <a:blip r:embed="rId2"/>
          <a:stretch>
            <a:fillRect/>
          </a:stretch>
        </p:blipFill>
        <p:spPr>
          <a:xfrm>
            <a:off x="5772338" y="3988785"/>
            <a:ext cx="4931008" cy="2125548"/>
          </a:xfrm>
          <a:prstGeom prst="rect">
            <a:avLst/>
          </a:prstGeom>
          <a:effectLst>
            <a:outerShdw blurRad="50800" dist="38100" dir="13500000" algn="br" rotWithShape="0">
              <a:prstClr val="black">
                <a:alpha val="40000"/>
              </a:prstClr>
            </a:outerShdw>
          </a:effectLst>
        </p:spPr>
      </p:pic>
      <p:sp>
        <p:nvSpPr>
          <p:cNvPr id="3" name="Espace réservé du titre 1">
            <a:extLst>
              <a:ext uri="{FF2B5EF4-FFF2-40B4-BE49-F238E27FC236}">
                <a16:creationId xmlns:a16="http://schemas.microsoft.com/office/drawing/2014/main" id="{8BC353B6-4AE1-E955-82F8-B955F2024CE8}"/>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9299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048051"/>
            <a:ext cx="10904293" cy="2126864"/>
          </a:xfrm>
          <a:prstGeom prst="rect">
            <a:avLst/>
          </a:prstGeom>
          <a:noFill/>
        </p:spPr>
        <p:txBody>
          <a:bodyPr wrap="square">
            <a:spAutoFit/>
          </a:bodyPr>
          <a:lstStyle/>
          <a:p>
            <a:pPr marL="171450" marR="0" lvl="1" fontAlgn="auto">
              <a:lnSpc>
                <a:spcPct val="150000"/>
              </a:lnSpc>
              <a:spcBef>
                <a:spcPts val="0"/>
              </a:spcBef>
              <a:spcAft>
                <a:spcPts val="0"/>
              </a:spcAft>
              <a:buClr>
                <a:srgbClr val="DC0000"/>
              </a:buClr>
              <a:buSzTx/>
              <a:tabLst/>
              <a:defRPr/>
            </a:pPr>
            <a:endParaRPr lang="en-US" i="1" dirty="0">
              <a:ea typeface="+mj-ea"/>
              <a:cs typeface="+mj-cs"/>
            </a:endParaRPr>
          </a:p>
          <a:p>
            <a:pPr marL="171450" lvl="1">
              <a:lnSpc>
                <a:spcPct val="150000"/>
              </a:lnSpc>
              <a:buClr>
                <a:srgbClr val="DC0000"/>
              </a:buClr>
            </a:pPr>
            <a:r>
              <a:rPr lang="en-US" b="1" dirty="0">
                <a:ea typeface="+mj-ea"/>
                <a:cs typeface="+mj-cs"/>
              </a:rPr>
              <a:t>Protection against misuse of door locks </a:t>
            </a:r>
          </a:p>
          <a:p>
            <a:pPr marL="171450" lvl="1">
              <a:lnSpc>
                <a:spcPct val="150000"/>
              </a:lnSpc>
              <a:buClr>
                <a:srgbClr val="DC0000"/>
              </a:buClr>
            </a:pPr>
            <a:r>
              <a:rPr lang="en-US" dirty="0">
                <a:ea typeface="+mj-ea"/>
                <a:cs typeface="+mj-cs"/>
              </a:rPr>
              <a:t>Requirement for locking element </a:t>
            </a:r>
            <a:r>
              <a:rPr lang="en-US" i="1" dirty="0">
                <a:ea typeface="+mj-ea"/>
                <a:cs typeface="+mj-cs"/>
              </a:rPr>
              <a:t>“shall be protected against deliberate misuse” </a:t>
            </a:r>
            <a:r>
              <a:rPr lang="en-US" dirty="0">
                <a:ea typeface="+mj-ea"/>
                <a:cs typeface="+mj-cs"/>
              </a:rPr>
              <a:t>in </a:t>
            </a:r>
            <a:r>
              <a:rPr lang="en-US" i="1" dirty="0">
                <a:ea typeface="+mj-ea"/>
                <a:cs typeface="+mj-cs"/>
              </a:rPr>
              <a:t>EN 81-20 </a:t>
            </a:r>
            <a:r>
              <a:rPr lang="en-US" dirty="0">
                <a:ea typeface="+mj-ea"/>
                <a:cs typeface="+mj-cs"/>
              </a:rPr>
              <a:t>has been defined more clearly: </a:t>
            </a:r>
          </a:p>
          <a:p>
            <a:pPr lvl="1" indent="-285750">
              <a:lnSpc>
                <a:spcPct val="150000"/>
              </a:lnSpc>
              <a:buClr>
                <a:srgbClr val="DC0000"/>
              </a:buClr>
              <a:buFont typeface="Arial" panose="020B0604020202020204" pitchFamily="34" charset="0"/>
              <a:buChar char="•"/>
            </a:pPr>
            <a:r>
              <a:rPr lang="en-US" i="1" dirty="0">
                <a:ea typeface="+mj-ea"/>
                <a:cs typeface="+mj-cs"/>
              </a:rPr>
              <a:t>“straight round object 300 mm long and with a diameter of 1 mm”, 4.3.9.1.1</a:t>
            </a:r>
          </a:p>
        </p:txBody>
      </p:sp>
      <p:sp>
        <p:nvSpPr>
          <p:cNvPr id="2" name="Textfeld 18">
            <a:extLst>
              <a:ext uri="{FF2B5EF4-FFF2-40B4-BE49-F238E27FC236}">
                <a16:creationId xmlns:a16="http://schemas.microsoft.com/office/drawing/2014/main" id="{CD30C732-DC2E-B466-43AF-F574D6C9B5A1}"/>
              </a:ext>
            </a:extLst>
          </p:cNvPr>
          <p:cNvSpPr txBox="1"/>
          <p:nvPr/>
        </p:nvSpPr>
        <p:spPr>
          <a:xfrm>
            <a:off x="351971" y="3456566"/>
            <a:ext cx="10831141" cy="2126864"/>
          </a:xfrm>
          <a:prstGeom prst="rect">
            <a:avLst/>
          </a:prstGeom>
          <a:noFill/>
        </p:spPr>
        <p:txBody>
          <a:bodyPr wrap="square">
            <a:spAutoFit/>
          </a:bodyPr>
          <a:lstStyle/>
          <a:p>
            <a:pPr marL="171450" lvl="1">
              <a:lnSpc>
                <a:spcPct val="150000"/>
              </a:lnSpc>
              <a:buClr>
                <a:srgbClr val="DC0000"/>
              </a:buClr>
            </a:pPr>
            <a:r>
              <a:rPr lang="en-US" b="1" dirty="0">
                <a:ea typeface="+mj-ea"/>
                <a:cs typeface="+mj-cs"/>
              </a:rPr>
              <a:t>Definition of the locking device</a:t>
            </a:r>
            <a:r>
              <a:rPr lang="en-US" dirty="0">
                <a:ea typeface="+mj-ea"/>
                <a:cs typeface="+mj-cs"/>
              </a:rPr>
              <a:t>, 4</a:t>
            </a:r>
            <a:r>
              <a:rPr lang="en-US" i="1" dirty="0">
                <a:ea typeface="+mj-ea"/>
                <a:cs typeface="+mj-cs"/>
              </a:rPr>
              <a:t>.3.9.1</a:t>
            </a:r>
          </a:p>
          <a:p>
            <a:pPr marL="171450" lvl="1">
              <a:lnSpc>
                <a:spcPct val="150000"/>
              </a:lnSpc>
              <a:buClr>
                <a:srgbClr val="DC0000"/>
              </a:buClr>
            </a:pPr>
            <a:r>
              <a:rPr lang="en-US" dirty="0">
                <a:ea typeface="+mj-ea"/>
                <a:cs typeface="+mj-cs"/>
              </a:rPr>
              <a:t>Clarification what is a locking device has been added:</a:t>
            </a:r>
          </a:p>
          <a:p>
            <a:pPr marL="171450" lvl="1">
              <a:lnSpc>
                <a:spcPct val="150000"/>
              </a:lnSpc>
              <a:buClr>
                <a:srgbClr val="DC0000"/>
              </a:buClr>
            </a:pPr>
            <a:r>
              <a:rPr lang="en-US" dirty="0">
                <a:ea typeface="+mj-ea"/>
                <a:cs typeface="+mj-cs"/>
              </a:rPr>
              <a:t>“</a:t>
            </a:r>
            <a:r>
              <a:rPr lang="en-US" i="1" dirty="0"/>
              <a:t>Each component specified in 4.3.9, 4.3.10, 4.3.11, 4.3.14 forms part of the locking device.</a:t>
            </a:r>
            <a:r>
              <a:rPr lang="en-US" dirty="0"/>
              <a:t>“</a:t>
            </a: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Locking element = lock hook / pin + counter part</a:t>
            </a:r>
          </a:p>
          <a:p>
            <a:pPr lvl="1" indent="-285750">
              <a:lnSpc>
                <a:spcPct val="150000"/>
              </a:lnSpc>
              <a:buClr>
                <a:srgbClr val="DC0000"/>
              </a:buClr>
              <a:buFont typeface="Arial" panose="020B0604020202020204" pitchFamily="34" charset="0"/>
              <a:buChar char="•"/>
            </a:pPr>
            <a:r>
              <a:rPr lang="en-US" dirty="0">
                <a:ea typeface="+mj-ea"/>
                <a:cs typeface="+mj-cs"/>
              </a:rPr>
              <a:t>Locking device = all components which are ensuring the locking of a door (</a:t>
            </a:r>
            <a:r>
              <a:rPr lang="en-US" dirty="0"/>
              <a:t>entire railing /top track)</a:t>
            </a:r>
            <a:endParaRPr lang="en-US" dirty="0">
              <a:ea typeface="+mj-ea"/>
              <a:cs typeface="+mj-cs"/>
            </a:endParaRPr>
          </a:p>
        </p:txBody>
      </p:sp>
      <p:sp>
        <p:nvSpPr>
          <p:cNvPr id="3" name="Espace réservé du titre 1">
            <a:extLst>
              <a:ext uri="{FF2B5EF4-FFF2-40B4-BE49-F238E27FC236}">
                <a16:creationId xmlns:a16="http://schemas.microsoft.com/office/drawing/2014/main" id="{C7772F54-8B2C-0EC1-ECD7-66E5361B366D}"/>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3193008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286045"/>
            <a:ext cx="7191829" cy="3693319"/>
          </a:xfrm>
          <a:prstGeom prst="rect">
            <a:avLst/>
          </a:prstGeom>
          <a:noFill/>
        </p:spPr>
        <p:txBody>
          <a:bodyPr wrap="square">
            <a:spAutoFit/>
          </a:bodyPr>
          <a:lstStyle/>
          <a:p>
            <a:pPr marL="171450" lvl="1">
              <a:buClr>
                <a:srgbClr val="DC0000"/>
              </a:buClr>
            </a:pPr>
            <a:r>
              <a:rPr lang="en-US" b="1" dirty="0">
                <a:ea typeface="+mj-ea"/>
                <a:cs typeface="+mj-cs"/>
              </a:rPr>
              <a:t>Flap type hinged landing door lock</a:t>
            </a:r>
            <a:r>
              <a:rPr lang="en-US" i="1" dirty="0">
                <a:ea typeface="+mj-ea"/>
                <a:cs typeface="+mj-cs"/>
              </a:rPr>
              <a:t>, 4.3.9.1.12</a:t>
            </a:r>
          </a:p>
          <a:p>
            <a:pPr marL="171450" lvl="1">
              <a:buClr>
                <a:srgbClr val="DC0000"/>
              </a:buClr>
            </a:pPr>
            <a:endParaRPr lang="en-US" dirty="0">
              <a:ea typeface="+mj-ea"/>
              <a:cs typeface="+mj-cs"/>
            </a:endParaRPr>
          </a:p>
          <a:p>
            <a:pPr marL="171450" lvl="1">
              <a:buClr>
                <a:srgbClr val="DC0000"/>
              </a:buClr>
            </a:pPr>
            <a:r>
              <a:rPr lang="en-US" dirty="0">
                <a:ea typeface="+mj-ea"/>
                <a:cs typeface="+mj-cs"/>
              </a:rPr>
              <a:t>Certain applications use a flap type landing door lock in lifts that transport forklifts (or other material handling equipment). </a:t>
            </a:r>
          </a:p>
          <a:p>
            <a:pPr marL="171450" lvl="1">
              <a:buClr>
                <a:srgbClr val="DC0000"/>
              </a:buClr>
            </a:pPr>
            <a:endParaRPr lang="en-US" dirty="0">
              <a:ea typeface="+mj-ea"/>
              <a:cs typeface="+mj-cs"/>
            </a:endParaRPr>
          </a:p>
          <a:p>
            <a:pPr marL="171450" lvl="1">
              <a:buClr>
                <a:srgbClr val="DC0000"/>
              </a:buClr>
            </a:pPr>
            <a:r>
              <a:rPr lang="en-US" dirty="0">
                <a:ea typeface="+mj-ea"/>
                <a:cs typeface="+mj-cs"/>
              </a:rPr>
              <a:t>Flap type landing door lock has a force limiter which protects doors and locking devices from damage, in case of unintended opening without unlocking (e.g. forklift hits against landing door).</a:t>
            </a:r>
          </a:p>
          <a:p>
            <a:pPr marL="171450" lvl="1">
              <a:buClr>
                <a:srgbClr val="DC0000"/>
              </a:buClr>
            </a:pPr>
            <a:endParaRPr lang="en-US" dirty="0">
              <a:ea typeface="+mj-ea"/>
              <a:cs typeface="+mj-cs"/>
            </a:endParaRPr>
          </a:p>
          <a:p>
            <a:pPr marL="171450" lvl="1">
              <a:buClr>
                <a:srgbClr val="DC0000"/>
              </a:buClr>
            </a:pPr>
            <a:r>
              <a:rPr lang="en-US" dirty="0">
                <a:ea typeface="+mj-ea"/>
                <a:cs typeface="+mj-cs"/>
              </a:rPr>
              <a:t>Flap type locks are allowed only for goods-passenger lifts.</a:t>
            </a:r>
          </a:p>
          <a:p>
            <a:pPr marL="171450" lvl="1">
              <a:buClr>
                <a:srgbClr val="DC0000"/>
              </a:buClr>
            </a:pPr>
            <a:endParaRPr lang="en-US" dirty="0">
              <a:ea typeface="+mj-ea"/>
              <a:cs typeface="+mj-cs"/>
            </a:endParaRPr>
          </a:p>
          <a:p>
            <a:pPr marL="171450" lvl="1">
              <a:buClr>
                <a:srgbClr val="DC0000"/>
              </a:buClr>
            </a:pPr>
            <a:r>
              <a:rPr lang="en-US" i="1" dirty="0">
                <a:ea typeface="+mj-ea"/>
                <a:cs typeface="+mj-cs"/>
              </a:rPr>
              <a:t>ISO 8100–2</a:t>
            </a:r>
            <a:r>
              <a:rPr lang="en-US" dirty="0">
                <a:ea typeface="+mj-ea"/>
                <a:cs typeface="+mj-cs"/>
              </a:rPr>
              <a:t>, </a:t>
            </a:r>
            <a:r>
              <a:rPr lang="en-US" i="1" dirty="0">
                <a:ea typeface="+mj-ea"/>
                <a:cs typeface="+mj-cs"/>
              </a:rPr>
              <a:t>“4.2.2.2. Flap type locking device for hinged doors”</a:t>
            </a:r>
            <a:r>
              <a:rPr lang="en-US" dirty="0">
                <a:ea typeface="+mj-ea"/>
                <a:cs typeface="+mj-cs"/>
              </a:rPr>
              <a:t>  defines verification requirements.</a:t>
            </a:r>
          </a:p>
        </p:txBody>
      </p:sp>
      <p:pic>
        <p:nvPicPr>
          <p:cNvPr id="7" name="Picture 6">
            <a:extLst>
              <a:ext uri="{FF2B5EF4-FFF2-40B4-BE49-F238E27FC236}">
                <a16:creationId xmlns:a16="http://schemas.microsoft.com/office/drawing/2014/main" id="{B3BAA669-333E-D828-FD2A-9137F9DF59DC}"/>
              </a:ext>
            </a:extLst>
          </p:cNvPr>
          <p:cNvPicPr>
            <a:picLocks noChangeAspect="1"/>
          </p:cNvPicPr>
          <p:nvPr/>
        </p:nvPicPr>
        <p:blipFill>
          <a:blip r:embed="rId2"/>
          <a:stretch>
            <a:fillRect/>
          </a:stretch>
        </p:blipFill>
        <p:spPr>
          <a:xfrm>
            <a:off x="7600241" y="1130596"/>
            <a:ext cx="3985207" cy="3848767"/>
          </a:xfrm>
          <a:prstGeom prst="rect">
            <a:avLst/>
          </a:prstGeom>
        </p:spPr>
      </p:pic>
      <p:sp>
        <p:nvSpPr>
          <p:cNvPr id="2" name="Espace réservé du titre 1">
            <a:extLst>
              <a:ext uri="{FF2B5EF4-FFF2-40B4-BE49-F238E27FC236}">
                <a16:creationId xmlns:a16="http://schemas.microsoft.com/office/drawing/2014/main" id="{339C6833-822F-9D37-FD2A-F22E350BDF28}"/>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44615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2" y="1286045"/>
            <a:ext cx="7430536" cy="4524315"/>
          </a:xfrm>
          <a:prstGeom prst="rect">
            <a:avLst/>
          </a:prstGeom>
          <a:noFill/>
        </p:spPr>
        <p:txBody>
          <a:bodyPr wrap="square">
            <a:spAutoFit/>
          </a:bodyPr>
          <a:lstStyle/>
          <a:p>
            <a:pPr marL="171450" lvl="1">
              <a:buClr>
                <a:srgbClr val="DC0000"/>
              </a:buClr>
            </a:pPr>
            <a:r>
              <a:rPr lang="en-US" b="1" dirty="0">
                <a:ea typeface="+mj-ea"/>
                <a:cs typeface="+mj-cs"/>
              </a:rPr>
              <a:t>Vertical sliding doors, general information</a:t>
            </a:r>
          </a:p>
          <a:p>
            <a:pPr marL="171450" lvl="1">
              <a:buClr>
                <a:srgbClr val="DC0000"/>
              </a:buClr>
            </a:pPr>
            <a:r>
              <a:rPr lang="en-US" i="1" dirty="0">
                <a:ea typeface="+mj-ea"/>
                <a:cs typeface="+mj-cs"/>
              </a:rPr>
              <a:t>EN 81-20/50 </a:t>
            </a:r>
            <a:r>
              <a:rPr lang="en-US" dirty="0">
                <a:ea typeface="+mj-ea"/>
                <a:cs typeface="+mj-cs"/>
              </a:rPr>
              <a:t>did not give many requirements for vertical doors. To align with North American codes (</a:t>
            </a:r>
            <a:r>
              <a:rPr lang="en-US" i="1" dirty="0">
                <a:ea typeface="+mj-ea"/>
                <a:cs typeface="+mj-cs"/>
              </a:rPr>
              <a:t>ASME A17.1/CSA B44</a:t>
            </a:r>
            <a:r>
              <a:rPr lang="en-US" dirty="0">
                <a:ea typeface="+mj-ea"/>
                <a:cs typeface="+mj-cs"/>
              </a:rPr>
              <a:t>), </a:t>
            </a:r>
            <a:r>
              <a:rPr lang="en-US" i="1" dirty="0">
                <a:ea typeface="+mj-ea"/>
                <a:cs typeface="+mj-cs"/>
              </a:rPr>
              <a:t>ISO 8100-1 </a:t>
            </a:r>
            <a:r>
              <a:rPr lang="en-US" dirty="0">
                <a:ea typeface="+mj-ea"/>
                <a:cs typeface="+mj-cs"/>
              </a:rPr>
              <a:t>includes typical vertical doors.</a:t>
            </a:r>
          </a:p>
          <a:p>
            <a:pPr marL="171450" lvl="1">
              <a:buClr>
                <a:srgbClr val="DC0000"/>
              </a:buClr>
            </a:pPr>
            <a:endParaRPr lang="en-US" dirty="0">
              <a:ea typeface="+mj-ea"/>
              <a:cs typeface="+mj-cs"/>
            </a:endParaRPr>
          </a:p>
          <a:p>
            <a:pPr marL="171450" lvl="1">
              <a:buClr>
                <a:srgbClr val="DC0000"/>
              </a:buClr>
            </a:pPr>
            <a:r>
              <a:rPr lang="en-US" dirty="0">
                <a:ea typeface="+mj-ea"/>
                <a:cs typeface="+mj-cs"/>
              </a:rPr>
              <a:t>Most of the vertical sliding door requirements in </a:t>
            </a:r>
            <a:r>
              <a:rPr lang="en-US" i="1" dirty="0">
                <a:ea typeface="+mj-ea"/>
                <a:cs typeface="+mj-cs"/>
              </a:rPr>
              <a:t>ISO 8100-1 </a:t>
            </a:r>
            <a:r>
              <a:rPr lang="en-US" dirty="0">
                <a:ea typeface="+mj-ea"/>
                <a:cs typeface="+mj-cs"/>
              </a:rPr>
              <a:t>are incorporated with other door type requirements. Additionally,</a:t>
            </a:r>
            <a:r>
              <a:rPr lang="en-US" i="1" dirty="0">
                <a:ea typeface="+mj-ea"/>
                <a:cs typeface="+mj-cs"/>
              </a:rPr>
              <a:t> 4.3.6.2.3 </a:t>
            </a:r>
            <a:r>
              <a:rPr lang="en-US" dirty="0">
                <a:ea typeface="+mj-ea"/>
                <a:cs typeface="+mj-cs"/>
              </a:rPr>
              <a:t>is vertical door specific.</a:t>
            </a:r>
          </a:p>
          <a:p>
            <a:pPr marL="171450" lvl="1">
              <a:buClr>
                <a:srgbClr val="DC0000"/>
              </a:buClr>
            </a:pPr>
            <a:endParaRPr lang="en-US" dirty="0">
              <a:ea typeface="+mj-ea"/>
              <a:cs typeface="+mj-cs"/>
            </a:endParaRPr>
          </a:p>
          <a:p>
            <a:pPr marL="171450" lvl="1">
              <a:buClr>
                <a:srgbClr val="DC0000"/>
              </a:buClr>
            </a:pPr>
            <a:r>
              <a:rPr lang="en-US" dirty="0">
                <a:ea typeface="+mj-ea"/>
                <a:cs typeface="+mj-cs"/>
              </a:rPr>
              <a:t>Vertical doors can only be used for goods passenger lifts</a:t>
            </a:r>
          </a:p>
          <a:p>
            <a:pPr marL="171450" lvl="1">
              <a:buClr>
                <a:srgbClr val="DC0000"/>
              </a:buClr>
            </a:pPr>
            <a:endParaRPr lang="en-US" dirty="0">
              <a:ea typeface="+mj-ea"/>
              <a:cs typeface="+mj-cs"/>
            </a:endParaRPr>
          </a:p>
          <a:p>
            <a:pPr marL="171450" lvl="1">
              <a:buClr>
                <a:srgbClr val="DC0000"/>
              </a:buClr>
            </a:pPr>
            <a:r>
              <a:rPr lang="en-US" i="1" dirty="0">
                <a:ea typeface="+mj-ea"/>
                <a:cs typeface="+mj-cs"/>
              </a:rPr>
              <a:t>Figure 24 </a:t>
            </a:r>
            <a:r>
              <a:rPr lang="en-US" dirty="0">
                <a:ea typeface="+mj-ea"/>
                <a:cs typeface="+mj-cs"/>
              </a:rPr>
              <a:t>shows typical vertical sliding door types, and </a:t>
            </a:r>
          </a:p>
          <a:p>
            <a:pPr marL="171450" lvl="1">
              <a:buClr>
                <a:srgbClr val="DC0000"/>
              </a:buClr>
            </a:pPr>
            <a:r>
              <a:rPr lang="en-US" dirty="0">
                <a:ea typeface="+mj-ea"/>
                <a:cs typeface="+mj-cs"/>
              </a:rPr>
              <a:t>related protection / detection area (*) of:</a:t>
            </a:r>
          </a:p>
          <a:p>
            <a:pPr lvl="1" indent="-285750">
              <a:buClr>
                <a:srgbClr val="DC0000"/>
              </a:buClr>
              <a:buFont typeface="Arial" panose="020B0604020202020204" pitchFamily="34" charset="0"/>
              <a:buChar char="•"/>
            </a:pPr>
            <a:r>
              <a:rPr lang="en-US" dirty="0">
                <a:ea typeface="+mj-ea"/>
                <a:cs typeface="+mj-cs"/>
              </a:rPr>
              <a:t>Bi-parting landing doors sequence operation including shutter doors (a)</a:t>
            </a:r>
          </a:p>
          <a:p>
            <a:pPr lvl="1" indent="-285750">
              <a:buClr>
                <a:srgbClr val="DC0000"/>
              </a:buClr>
              <a:buFont typeface="Arial" panose="020B0604020202020204" pitchFamily="34" charset="0"/>
              <a:buChar char="•"/>
            </a:pPr>
            <a:r>
              <a:rPr lang="en-US" dirty="0">
                <a:ea typeface="+mj-ea"/>
                <a:cs typeface="+mj-cs"/>
              </a:rPr>
              <a:t>Slide-up-to-open doors parallel operation (b)</a:t>
            </a:r>
          </a:p>
          <a:p>
            <a:pPr lvl="1" indent="-285750">
              <a:buClr>
                <a:srgbClr val="DC0000"/>
              </a:buClr>
              <a:buFont typeface="Arial" panose="020B0604020202020204" pitchFamily="34" charset="0"/>
              <a:buChar char="•"/>
            </a:pPr>
            <a:r>
              <a:rPr lang="en-US" dirty="0">
                <a:ea typeface="+mj-ea"/>
                <a:cs typeface="+mj-cs"/>
              </a:rPr>
              <a:t>Vertical car door in combination with hinged landing door (c)</a:t>
            </a:r>
          </a:p>
        </p:txBody>
      </p:sp>
      <p:pic>
        <p:nvPicPr>
          <p:cNvPr id="13" name="Picture 12">
            <a:extLst>
              <a:ext uri="{FF2B5EF4-FFF2-40B4-BE49-F238E27FC236}">
                <a16:creationId xmlns:a16="http://schemas.microsoft.com/office/drawing/2014/main" id="{7D9406CF-2AA6-A906-AF48-7100B94931F3}"/>
              </a:ext>
            </a:extLst>
          </p:cNvPr>
          <p:cNvPicPr>
            <a:picLocks noChangeAspect="1"/>
          </p:cNvPicPr>
          <p:nvPr/>
        </p:nvPicPr>
        <p:blipFill>
          <a:blip r:embed="rId2"/>
          <a:stretch>
            <a:fillRect/>
          </a:stretch>
        </p:blipFill>
        <p:spPr>
          <a:xfrm>
            <a:off x="10166802" y="1130597"/>
            <a:ext cx="1534824" cy="2394324"/>
          </a:xfrm>
          <a:prstGeom prst="rect">
            <a:avLst/>
          </a:prstGeom>
        </p:spPr>
      </p:pic>
      <p:pic>
        <p:nvPicPr>
          <p:cNvPr id="17" name="Picture 16">
            <a:extLst>
              <a:ext uri="{FF2B5EF4-FFF2-40B4-BE49-F238E27FC236}">
                <a16:creationId xmlns:a16="http://schemas.microsoft.com/office/drawing/2014/main" id="{CDCD1623-2FFA-5B99-BFAA-002D5B1CB30C}"/>
              </a:ext>
            </a:extLst>
          </p:cNvPr>
          <p:cNvPicPr>
            <a:picLocks noChangeAspect="1"/>
          </p:cNvPicPr>
          <p:nvPr/>
        </p:nvPicPr>
        <p:blipFill>
          <a:blip r:embed="rId3"/>
          <a:stretch>
            <a:fillRect/>
          </a:stretch>
        </p:blipFill>
        <p:spPr>
          <a:xfrm>
            <a:off x="7996004" y="1034676"/>
            <a:ext cx="1534384" cy="2846687"/>
          </a:xfrm>
          <a:prstGeom prst="rect">
            <a:avLst/>
          </a:prstGeom>
        </p:spPr>
      </p:pic>
      <p:pic>
        <p:nvPicPr>
          <p:cNvPr id="19" name="Picture 18">
            <a:extLst>
              <a:ext uri="{FF2B5EF4-FFF2-40B4-BE49-F238E27FC236}">
                <a16:creationId xmlns:a16="http://schemas.microsoft.com/office/drawing/2014/main" id="{B2236575-E366-D919-E329-8094F1967F9A}"/>
              </a:ext>
            </a:extLst>
          </p:cNvPr>
          <p:cNvPicPr>
            <a:picLocks noChangeAspect="1"/>
          </p:cNvPicPr>
          <p:nvPr/>
        </p:nvPicPr>
        <p:blipFill>
          <a:blip r:embed="rId4"/>
          <a:stretch>
            <a:fillRect/>
          </a:stretch>
        </p:blipFill>
        <p:spPr>
          <a:xfrm>
            <a:off x="8927788" y="3825526"/>
            <a:ext cx="1494663" cy="2336960"/>
          </a:xfrm>
          <a:prstGeom prst="rect">
            <a:avLst/>
          </a:prstGeom>
        </p:spPr>
      </p:pic>
      <p:sp>
        <p:nvSpPr>
          <p:cNvPr id="2" name="Espace réservé du titre 1">
            <a:extLst>
              <a:ext uri="{FF2B5EF4-FFF2-40B4-BE49-F238E27FC236}">
                <a16:creationId xmlns:a16="http://schemas.microsoft.com/office/drawing/2014/main" id="{802487FD-BAB8-0B1F-5B79-E22D2B3C4E68}"/>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79054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DA829FA2-52FB-B279-067A-0BB23B83EAF4}"/>
              </a:ext>
            </a:extLst>
          </p:cNvPr>
          <p:cNvSpPr txBox="1">
            <a:spLocks/>
          </p:cNvSpPr>
          <p:nvPr/>
        </p:nvSpPr>
        <p:spPr>
          <a:xfrm>
            <a:off x="724277" y="1286045"/>
            <a:ext cx="10531986" cy="3333580"/>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DC0000"/>
              </a:buClr>
            </a:pPr>
            <a:r>
              <a:rPr lang="en-GB" sz="1800" dirty="0">
                <a:solidFill>
                  <a:schemeClr val="tx1"/>
                </a:solidFill>
              </a:rPr>
              <a:t>Version (year) in the name of a standard is relevant. </a:t>
            </a:r>
            <a:r>
              <a:rPr lang="en-GB" sz="1800" u="sng" dirty="0">
                <a:solidFill>
                  <a:schemeClr val="tx1"/>
                </a:solidFill>
              </a:rPr>
              <a:t>It is important to use the whole ID of the standard, </a:t>
            </a:r>
            <a:r>
              <a:rPr lang="en-GB" sz="1800" dirty="0">
                <a:solidFill>
                  <a:schemeClr val="tx1"/>
                </a:solidFill>
              </a:rPr>
              <a:t>including the year (date) marking. </a:t>
            </a:r>
          </a:p>
          <a:p>
            <a:pPr algn="l">
              <a:spcBef>
                <a:spcPts val="0"/>
              </a:spcBef>
              <a:buClr>
                <a:srgbClr val="DC0000"/>
              </a:buClr>
            </a:pPr>
            <a:endParaRPr lang="en-GB" sz="1800" b="1" dirty="0">
              <a:solidFill>
                <a:schemeClr val="tx1"/>
              </a:solidFill>
            </a:endParaRPr>
          </a:p>
          <a:p>
            <a:pPr algn="l">
              <a:spcBef>
                <a:spcPts val="0"/>
              </a:spcBef>
              <a:buClr>
                <a:srgbClr val="DC0000"/>
              </a:buClr>
            </a:pPr>
            <a:r>
              <a:rPr lang="en-GB" sz="1800" b="1" dirty="0">
                <a:solidFill>
                  <a:schemeClr val="tx1"/>
                </a:solidFill>
              </a:rPr>
              <a:t>However, to make this document shorter and easier to read, often used standard names are shown in a shorter format</a:t>
            </a:r>
          </a:p>
          <a:p>
            <a:pPr marL="742950" lvl="1" indent="-285750" algn="l">
              <a:spcBef>
                <a:spcPts val="0"/>
              </a:spcBef>
              <a:buClr>
                <a:srgbClr val="DC0000"/>
              </a:buClr>
              <a:buFont typeface="Arial" panose="020B0604020202020204" pitchFamily="34" charset="0"/>
              <a:buChar char="•"/>
            </a:pPr>
            <a:r>
              <a:rPr lang="en-US" sz="1800" i="1" dirty="0">
                <a:solidFill>
                  <a:schemeClr val="tx1"/>
                </a:solidFill>
              </a:rPr>
              <a:t>(EN) ISO 8100-1:2026</a:t>
            </a:r>
            <a:r>
              <a:rPr lang="en-GB" sz="1800" i="1" dirty="0">
                <a:solidFill>
                  <a:schemeClr val="tx1"/>
                </a:solidFill>
              </a:rPr>
              <a:t>	</a:t>
            </a:r>
            <a:r>
              <a:rPr lang="en-GB" sz="1800" dirty="0">
                <a:solidFill>
                  <a:schemeClr val="tx1"/>
                </a:solidFill>
                <a:sym typeface="Wingdings" panose="05000000000000000000" pitchFamily="2" charset="2"/>
              </a:rPr>
              <a:t>	</a:t>
            </a:r>
            <a:r>
              <a:rPr lang="en-GB" sz="1800" i="1" dirty="0">
                <a:solidFill>
                  <a:schemeClr val="tx1"/>
                </a:solidFill>
              </a:rPr>
              <a:t>ISO 8100-1</a:t>
            </a:r>
          </a:p>
          <a:p>
            <a:pPr marL="742950" lvl="1" indent="-285750" algn="l">
              <a:spcBef>
                <a:spcPts val="0"/>
              </a:spcBef>
              <a:buClr>
                <a:srgbClr val="DC0000"/>
              </a:buClr>
              <a:buFont typeface="Arial" panose="020B0604020202020204" pitchFamily="34" charset="0"/>
              <a:buChar char="•"/>
            </a:pPr>
            <a:r>
              <a:rPr lang="en-US" sz="1800" i="1" dirty="0">
                <a:solidFill>
                  <a:schemeClr val="tx1"/>
                </a:solidFill>
              </a:rPr>
              <a:t>(EN) ISO 8100-2:2026</a:t>
            </a:r>
            <a:r>
              <a:rPr lang="en-GB" sz="1800" i="1" dirty="0">
                <a:solidFill>
                  <a:schemeClr val="tx1"/>
                </a:solidFill>
              </a:rPr>
              <a:t>	</a:t>
            </a:r>
            <a:r>
              <a:rPr lang="en-GB" sz="1800" dirty="0">
                <a:solidFill>
                  <a:schemeClr val="tx1"/>
                </a:solidFill>
                <a:sym typeface="Wingdings" panose="05000000000000000000" pitchFamily="2" charset="2"/>
              </a:rPr>
              <a:t>	</a:t>
            </a:r>
            <a:r>
              <a:rPr lang="en-GB" sz="1800" i="1" dirty="0">
                <a:solidFill>
                  <a:schemeClr val="tx1"/>
                </a:solidFill>
              </a:rPr>
              <a:t>ISO 8100-2</a:t>
            </a:r>
          </a:p>
          <a:p>
            <a:pPr marL="742950" lvl="1" indent="-285750" algn="l">
              <a:spcBef>
                <a:spcPts val="0"/>
              </a:spcBef>
              <a:buClr>
                <a:srgbClr val="DC0000"/>
              </a:buClr>
              <a:buFont typeface="Arial" panose="020B0604020202020204" pitchFamily="34" charset="0"/>
              <a:buChar char="•"/>
            </a:pPr>
            <a:r>
              <a:rPr lang="en-GB" sz="1800" i="1" dirty="0">
                <a:solidFill>
                  <a:schemeClr val="tx1"/>
                </a:solidFill>
              </a:rPr>
              <a:t>EN 81-20:2020 		</a:t>
            </a:r>
            <a:r>
              <a:rPr lang="en-GB" sz="1800" dirty="0">
                <a:solidFill>
                  <a:schemeClr val="tx1"/>
                </a:solidFill>
                <a:sym typeface="Wingdings" panose="05000000000000000000" pitchFamily="2" charset="2"/>
              </a:rPr>
              <a:t>	</a:t>
            </a:r>
            <a:r>
              <a:rPr lang="en-GB" sz="1800" i="1" dirty="0">
                <a:solidFill>
                  <a:schemeClr val="tx1"/>
                </a:solidFill>
                <a:sym typeface="Wingdings" panose="05000000000000000000" pitchFamily="2" charset="2"/>
              </a:rPr>
              <a:t>EN 81-20</a:t>
            </a:r>
            <a:endParaRPr lang="en-GB" sz="1800" i="1" dirty="0">
              <a:solidFill>
                <a:schemeClr val="tx1"/>
              </a:solidFill>
            </a:endParaRPr>
          </a:p>
          <a:p>
            <a:pPr marL="742950" lvl="1" indent="-285750" algn="l">
              <a:spcBef>
                <a:spcPts val="0"/>
              </a:spcBef>
              <a:buClr>
                <a:srgbClr val="DC0000"/>
              </a:buClr>
              <a:buFont typeface="Arial" panose="020B0604020202020204" pitchFamily="34" charset="0"/>
              <a:buChar char="•"/>
            </a:pPr>
            <a:r>
              <a:rPr lang="en-GB" sz="1800" i="1" dirty="0">
                <a:solidFill>
                  <a:schemeClr val="tx1"/>
                </a:solidFill>
              </a:rPr>
              <a:t>EN 81-50:2020		</a:t>
            </a:r>
            <a:r>
              <a:rPr lang="en-GB" sz="1800" dirty="0">
                <a:solidFill>
                  <a:schemeClr val="tx1"/>
                </a:solidFill>
                <a:sym typeface="Wingdings" panose="05000000000000000000" pitchFamily="2" charset="2"/>
              </a:rPr>
              <a:t>	</a:t>
            </a:r>
            <a:r>
              <a:rPr lang="en-GB" sz="1800" i="1" dirty="0">
                <a:solidFill>
                  <a:schemeClr val="tx1"/>
                </a:solidFill>
              </a:rPr>
              <a:t>EN 81-50</a:t>
            </a:r>
            <a:endParaRPr lang="en-GB" sz="1800" b="1" dirty="0">
              <a:solidFill>
                <a:schemeClr val="tx1"/>
              </a:solidFill>
              <a:ea typeface="+mj-ea"/>
              <a:cs typeface="+mj-cs"/>
            </a:endParaRPr>
          </a:p>
          <a:p>
            <a:pPr algn="l">
              <a:lnSpc>
                <a:spcPct val="100000"/>
              </a:lnSpc>
              <a:spcBef>
                <a:spcPts val="0"/>
              </a:spcBef>
              <a:buClr>
                <a:srgbClr val="DC0000"/>
              </a:buClr>
            </a:pPr>
            <a:r>
              <a:rPr lang="en-GB" sz="1800" dirty="0">
                <a:solidFill>
                  <a:schemeClr val="tx1"/>
                </a:solidFill>
                <a:ea typeface="+mj-ea"/>
                <a:cs typeface="+mj-cs"/>
              </a:rPr>
              <a:t>Furthermore, if the clause number is written </a:t>
            </a:r>
            <a:r>
              <a:rPr lang="en-GB" sz="1800" u="sng" dirty="0">
                <a:solidFill>
                  <a:schemeClr val="tx1"/>
                </a:solidFill>
                <a:ea typeface="+mj-ea"/>
                <a:cs typeface="+mj-cs"/>
              </a:rPr>
              <a:t>without specific standard </a:t>
            </a:r>
            <a:r>
              <a:rPr lang="en-GB" sz="1800" dirty="0">
                <a:solidFill>
                  <a:schemeClr val="tx1"/>
                </a:solidFill>
                <a:ea typeface="+mj-ea"/>
                <a:cs typeface="+mj-cs"/>
              </a:rPr>
              <a:t>next to it, the clause refers to </a:t>
            </a:r>
            <a:r>
              <a:rPr lang="en-GB" sz="1800" u="sng" dirty="0">
                <a:solidFill>
                  <a:schemeClr val="tx1"/>
                </a:solidFill>
                <a:ea typeface="+mj-ea"/>
                <a:cs typeface="+mj-cs"/>
              </a:rPr>
              <a:t>ISO 8100-1</a:t>
            </a:r>
            <a:r>
              <a:rPr lang="en-GB" sz="1800" dirty="0">
                <a:solidFill>
                  <a:schemeClr val="tx1"/>
                </a:solidFill>
                <a:ea typeface="+mj-ea"/>
                <a:cs typeface="+mj-cs"/>
              </a:rPr>
              <a:t>, e.g. </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4.10</a:t>
            </a:r>
            <a:r>
              <a:rPr lang="en-GB" sz="1800" dirty="0">
                <a:solidFill>
                  <a:schemeClr val="tx1"/>
                </a:solidFill>
                <a:ea typeface="+mj-ea"/>
                <a:cs typeface="+mj-cs"/>
              </a:rPr>
              <a:t> means chapter </a:t>
            </a:r>
            <a:r>
              <a:rPr lang="en-GB" sz="1800" i="1" dirty="0">
                <a:solidFill>
                  <a:schemeClr val="tx1"/>
                </a:solidFill>
                <a:ea typeface="+mj-ea"/>
                <a:cs typeface="+mj-cs"/>
              </a:rPr>
              <a:t>4.10 Electric installations and appliances </a:t>
            </a:r>
            <a:r>
              <a:rPr lang="en-GB" sz="1800" dirty="0">
                <a:solidFill>
                  <a:schemeClr val="tx1"/>
                </a:solidFill>
                <a:ea typeface="+mj-ea"/>
                <a:cs typeface="+mj-cs"/>
              </a:rPr>
              <a:t>in </a:t>
            </a:r>
            <a:r>
              <a:rPr lang="en-GB" sz="1800" i="1" u="sng" dirty="0">
                <a:solidFill>
                  <a:schemeClr val="tx1"/>
                </a:solidFill>
                <a:ea typeface="+mj-ea"/>
                <a:cs typeface="+mj-cs"/>
              </a:rPr>
              <a:t>ISO 8100-1</a:t>
            </a:r>
          </a:p>
          <a:p>
            <a:pPr algn="l">
              <a:lnSpc>
                <a:spcPct val="100000"/>
              </a:lnSpc>
              <a:spcBef>
                <a:spcPts val="0"/>
              </a:spcBef>
              <a:buClr>
                <a:srgbClr val="DC0000"/>
              </a:buClr>
            </a:pPr>
            <a:r>
              <a:rPr lang="en-GB" sz="1800" dirty="0">
                <a:solidFill>
                  <a:schemeClr val="tx1"/>
                </a:solidFill>
                <a:ea typeface="+mj-ea"/>
                <a:cs typeface="+mj-cs"/>
              </a:rPr>
              <a:t> If clause number refers to other standards than (EN) ISO 8100-1:2026, it is clearly written, e.g.</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ISO 8100-2, 4.7.6 </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EN 81-20, 4.7.1</a:t>
            </a:r>
          </a:p>
        </p:txBody>
      </p:sp>
      <p:sp>
        <p:nvSpPr>
          <p:cNvPr id="4" name="Titel 3">
            <a:extLst>
              <a:ext uri="{FF2B5EF4-FFF2-40B4-BE49-F238E27FC236}">
                <a16:creationId xmlns:a16="http://schemas.microsoft.com/office/drawing/2014/main" id="{0BAC16EF-0814-EC76-68A2-9E2AB8669BAF}"/>
              </a:ext>
            </a:extLst>
          </p:cNvPr>
          <p:cNvSpPr>
            <a:spLocks noGrp="1"/>
          </p:cNvSpPr>
          <p:nvPr>
            <p:ph type="title"/>
          </p:nvPr>
        </p:nvSpPr>
        <p:spPr/>
        <p:txBody>
          <a:bodyPr>
            <a:normAutofit fontScale="90000"/>
          </a:bodyPr>
          <a:lstStyle/>
          <a:p>
            <a:r>
              <a:rPr lang="nl-BE" dirty="0">
                <a:solidFill>
                  <a:srgbClr val="394393"/>
                </a:solidFill>
              </a:rPr>
              <a:t>Shorter standard names are used in this document</a:t>
            </a:r>
            <a:endParaRPr lang="fr-FR" dirty="0">
              <a:solidFill>
                <a:srgbClr val="394393"/>
              </a:solidFill>
            </a:endParaRPr>
          </a:p>
        </p:txBody>
      </p:sp>
    </p:spTree>
    <p:extLst>
      <p:ext uri="{BB962C8B-B14F-4D97-AF65-F5344CB8AC3E}">
        <p14:creationId xmlns:p14="http://schemas.microsoft.com/office/powerpoint/2010/main" val="266999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4.4 Car, counterweight and balancing weight</a:t>
            </a:r>
            <a:endParaRPr lang="nl-BE" dirty="0">
              <a:solidFill>
                <a:srgbClr val="394393"/>
              </a:solidFill>
            </a:endParaRPr>
          </a:p>
        </p:txBody>
      </p:sp>
    </p:spTree>
    <p:extLst>
      <p:ext uri="{BB962C8B-B14F-4D97-AF65-F5344CB8AC3E}">
        <p14:creationId xmlns:p14="http://schemas.microsoft.com/office/powerpoint/2010/main" val="375131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B23A-EE76-BC52-57DF-CF0CD78A8C4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5A849557-1E3E-440F-80B1-EF8B27805FAC}"/>
              </a:ext>
            </a:extLst>
          </p:cNvPr>
          <p:cNvSpPr txBox="1">
            <a:spLocks noGrp="1"/>
          </p:cNvSpPr>
          <p:nvPr>
            <p:ph type="title"/>
          </p:nvPr>
        </p:nvSpPr>
        <p:spPr>
          <a:xfrm>
            <a:off x="609600" y="274638"/>
            <a:ext cx="10972800"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Counterweight</a:t>
            </a:r>
            <a:endParaRPr lang="de-CH" sz="4000" dirty="0">
              <a:solidFill>
                <a:srgbClr val="394393"/>
              </a:solidFill>
            </a:endParaRPr>
          </a:p>
        </p:txBody>
      </p:sp>
      <p:sp>
        <p:nvSpPr>
          <p:cNvPr id="7" name="TextBox 6">
            <a:extLst>
              <a:ext uri="{FF2B5EF4-FFF2-40B4-BE49-F238E27FC236}">
                <a16:creationId xmlns:a16="http://schemas.microsoft.com/office/drawing/2014/main" id="{188CC3E4-0960-3B9B-E2A8-779E17A79C23}"/>
              </a:ext>
            </a:extLst>
          </p:cNvPr>
          <p:cNvSpPr txBox="1"/>
          <p:nvPr/>
        </p:nvSpPr>
        <p:spPr>
          <a:xfrm>
            <a:off x="591416" y="1321924"/>
            <a:ext cx="10714200" cy="3835024"/>
          </a:xfrm>
          <a:prstGeom prst="rect">
            <a:avLst/>
          </a:prstGeom>
          <a:solidFill>
            <a:schemeClr val="bg1"/>
          </a:solidFill>
        </p:spPr>
        <p:txBody>
          <a:bodyPr wrap="square">
            <a:spAutoFit/>
          </a:bodyPr>
          <a:lstStyle/>
          <a:p>
            <a:pPr lvl="1" indent="-285750">
              <a:lnSpc>
                <a:spcPct val="150000"/>
              </a:lnSpc>
              <a:spcBef>
                <a:spcPts val="600"/>
              </a:spcBef>
              <a:buClr>
                <a:srgbClr val="DC0000"/>
              </a:buClr>
              <a:buFont typeface="Arial" panose="020B0604020202020204" pitchFamily="34" charset="0"/>
              <a:buChar char="•"/>
            </a:pPr>
            <a:r>
              <a:rPr lang="nl-NL" dirty="0">
                <a:ea typeface="+mj-ea"/>
                <a:cs typeface="+mj-cs"/>
              </a:rPr>
              <a:t>Clarification on determining car area, </a:t>
            </a:r>
            <a:r>
              <a:rPr lang="nl-NL" i="1" dirty="0">
                <a:ea typeface="+mj-ea"/>
                <a:cs typeface="+mj-cs"/>
              </a:rPr>
              <a:t>4.4.2.1</a:t>
            </a:r>
            <a:endParaRPr lang="nl-NL" dirty="0">
              <a:highlight>
                <a:srgbClr val="FFFF00"/>
              </a:highlight>
              <a:ea typeface="+mj-ea"/>
              <a:cs typeface="+mj-cs"/>
            </a:endParaRP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Goods passenger lifts include solution for traction and hydraulic, </a:t>
            </a:r>
            <a:r>
              <a:rPr lang="nl-NL" i="1" dirty="0">
                <a:ea typeface="+mj-ea"/>
                <a:cs typeface="+mj-cs"/>
              </a:rPr>
              <a:t>4.4.2.2</a:t>
            </a:r>
            <a:endParaRPr lang="nl-NL"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1. Lifts with car being loaded with equipment which is not part of the rated load</a:t>
            </a: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2. Lifts with car area bigger than required for the number of persons</a:t>
            </a: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Changed requirements for balustrade / car roof floor slip resistance / inspection / emergency lightening, </a:t>
            </a:r>
            <a:r>
              <a:rPr lang="nl-NL" i="1" dirty="0">
                <a:ea typeface="+mj-ea"/>
                <a:cs typeface="+mj-cs"/>
              </a:rPr>
              <a:t>4.4.6.2, 4.4.7.1, 4.4.10</a:t>
            </a:r>
            <a:endParaRPr lang="nl-NL"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Updated requirements for counterweight, </a:t>
            </a:r>
            <a:r>
              <a:rPr lang="nl-NL" i="1" dirty="0">
                <a:ea typeface="+mj-ea"/>
                <a:cs typeface="+mj-cs"/>
              </a:rPr>
              <a:t>4.4.11</a:t>
            </a:r>
            <a:endParaRPr lang="nl-NL"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Added requirements for non metalic filler bits</a:t>
            </a:r>
          </a:p>
        </p:txBody>
      </p:sp>
    </p:spTree>
    <p:extLst>
      <p:ext uri="{BB962C8B-B14F-4D97-AF65-F5344CB8AC3E}">
        <p14:creationId xmlns:p14="http://schemas.microsoft.com/office/powerpoint/2010/main" val="70159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CE60-1F2B-7A3D-A79C-E2AEC9AE0F1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721AD4-A041-5770-CD72-0C832818D1EA}"/>
              </a:ext>
            </a:extLst>
          </p:cNvPr>
          <p:cNvSpPr txBox="1"/>
          <p:nvPr/>
        </p:nvSpPr>
        <p:spPr>
          <a:xfrm>
            <a:off x="591416" y="1223309"/>
            <a:ext cx="10861684" cy="3342582"/>
          </a:xfrm>
          <a:prstGeom prst="rect">
            <a:avLst/>
          </a:prstGeom>
          <a:noFill/>
        </p:spPr>
        <p:txBody>
          <a:bodyPr wrap="square">
            <a:spAutoFit/>
          </a:bodyPr>
          <a:lstStyle/>
          <a:p>
            <a:pPr marR="0" algn="l" rtl="0">
              <a:lnSpc>
                <a:spcPct val="150000"/>
              </a:lnSpc>
              <a:spcBef>
                <a:spcPts val="600"/>
              </a:spcBef>
            </a:pPr>
            <a:r>
              <a:rPr lang="en-US" b="1" dirty="0">
                <a:solidFill>
                  <a:srgbClr val="000000"/>
                </a:solidFill>
              </a:rPr>
              <a:t>Changes/Additions:</a:t>
            </a: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Special cases for goods-passenger lifts, </a:t>
            </a:r>
            <a:r>
              <a:rPr lang="en-US" i="1" dirty="0">
                <a:ea typeface="+mj-ea"/>
                <a:cs typeface="+mj-cs"/>
              </a:rPr>
              <a:t>4.4.2.2</a:t>
            </a:r>
            <a:endParaRPr lang="en-US"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Bigger car sizes allowed for traction lifts (prev. only hydraulic lifts)</a:t>
            </a: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Handling devices not in rated load → downward movement limited ≤ 20 mm by a mechanical device, prevent doors opening before device extended</a:t>
            </a: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Overload monitoring before device retraction: SIL 3 (new)</a:t>
            </a: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Rated load label at landing, ≥ 50 mm character height, </a:t>
            </a:r>
            <a:r>
              <a:rPr lang="en-US" i="1" dirty="0"/>
              <a:t>4.4.2.3.3</a:t>
            </a:r>
            <a:r>
              <a:rPr lang="en-US" dirty="0"/>
              <a:t> </a:t>
            </a:r>
            <a:endParaRPr lang="en-US" dirty="0">
              <a:ea typeface="+mj-ea"/>
              <a:cs typeface="+mj-cs"/>
            </a:endParaRPr>
          </a:p>
        </p:txBody>
      </p:sp>
      <p:sp>
        <p:nvSpPr>
          <p:cNvPr id="2" name="object 4">
            <a:extLst>
              <a:ext uri="{FF2B5EF4-FFF2-40B4-BE49-F238E27FC236}">
                <a16:creationId xmlns:a16="http://schemas.microsoft.com/office/drawing/2014/main" id="{08955AED-7745-310E-C0AB-F4B25AA0757C}"/>
              </a:ext>
            </a:extLst>
          </p:cNvPr>
          <p:cNvSpPr txBox="1">
            <a:spLocks/>
          </p:cNvSpPr>
          <p:nvPr/>
        </p:nvSpPr>
        <p:spPr>
          <a:xfrm>
            <a:off x="609600" y="274638"/>
            <a:ext cx="10972800" cy="627763"/>
          </a:xfrm>
          <a:prstGeom prst="rect">
            <a:avLst/>
          </a:prstGeom>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Car - Area &amp; Structure</a:t>
            </a:r>
            <a:endParaRPr lang="de-CH" sz="4000" dirty="0">
              <a:solidFill>
                <a:srgbClr val="394393"/>
              </a:solidFill>
            </a:endParaRPr>
          </a:p>
        </p:txBody>
      </p:sp>
    </p:spTree>
    <p:extLst>
      <p:ext uri="{BB962C8B-B14F-4D97-AF65-F5344CB8AC3E}">
        <p14:creationId xmlns:p14="http://schemas.microsoft.com/office/powerpoint/2010/main" val="766196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931A-EC79-98C3-B9A6-D2F88EF949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6FA3844-CACC-1EC5-9F98-286C4AABB310}"/>
              </a:ext>
            </a:extLst>
          </p:cNvPr>
          <p:cNvSpPr txBox="1"/>
          <p:nvPr/>
        </p:nvSpPr>
        <p:spPr>
          <a:xfrm>
            <a:off x="738900" y="1370139"/>
            <a:ext cx="10343628" cy="4404411"/>
          </a:xfrm>
          <a:prstGeom prst="rect">
            <a:avLst/>
          </a:prstGeom>
          <a:noFill/>
        </p:spPr>
        <p:txBody>
          <a:bodyPr wrap="square">
            <a:spAutoFit/>
          </a:bodyPr>
          <a:lstStyle/>
          <a:p>
            <a:pPr marR="0" algn="l" rtl="0">
              <a:lnSpc>
                <a:spcPct val="150000"/>
              </a:lnSpc>
              <a:spcBef>
                <a:spcPts val="600"/>
              </a:spcBef>
            </a:pPr>
            <a:r>
              <a:rPr lang="en-US" b="1" dirty="0">
                <a:solidFill>
                  <a:srgbClr val="000000"/>
                </a:solidFill>
              </a:rPr>
              <a:t>Safety &amp; Rescue</a:t>
            </a:r>
          </a:p>
          <a:p>
            <a:pPr marL="285750" indent="-285750">
              <a:lnSpc>
                <a:spcPct val="150000"/>
              </a:lnSpc>
              <a:spcBef>
                <a:spcPts val="600"/>
              </a:spcBef>
              <a:buFont typeface="Arial" panose="020B0604020202020204" pitchFamily="34" charset="0"/>
              <a:buChar char="•"/>
            </a:pPr>
            <a:r>
              <a:rPr lang="en-US" dirty="0">
                <a:ea typeface="+mj-ea"/>
                <a:cs typeface="+mj-cs"/>
              </a:rPr>
              <a:t>Inspection doors allowed in car,</a:t>
            </a:r>
            <a:r>
              <a:rPr lang="en-US" i="1" dirty="0"/>
              <a:t> 4.4.3.1 c)</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“Empty car” load case added, </a:t>
            </a:r>
            <a:r>
              <a:rPr lang="en-US" i="1" dirty="0"/>
              <a:t>4.4.3.2.1</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Rescue bridge deflection limits defined, </a:t>
            </a:r>
            <a:r>
              <a:rPr lang="en-US" i="1" dirty="0"/>
              <a:t>4.4.6.2</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Balustrade required if standing position outside car roof possible, </a:t>
            </a:r>
            <a:r>
              <a:rPr lang="en-US" i="1" dirty="0"/>
              <a:t>4.4.7.2 d)</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Fall protection check point added, </a:t>
            </a:r>
            <a:r>
              <a:rPr lang="en-US" i="1" dirty="0"/>
              <a:t>Figure 29</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Glass markings harmonized; referenced standard, </a:t>
            </a:r>
            <a:r>
              <a:rPr lang="en-US" i="1" dirty="0"/>
              <a:t>4.4.7.5</a:t>
            </a:r>
            <a:r>
              <a:rPr lang="en-US" dirty="0"/>
              <a:t> </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Inspection switch ≤ 0,75 m from roof access point (was stopping device at 1 m), </a:t>
            </a:r>
            <a:r>
              <a:rPr lang="en-US" i="1" dirty="0"/>
              <a:t>4.4.8</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Strength test &amp; requirements for non-metallic filler bits added, </a:t>
            </a:r>
            <a:r>
              <a:rPr lang="en-US" i="1" dirty="0"/>
              <a:t>4.4.11.3</a:t>
            </a:r>
            <a:endParaRPr lang="en-US" dirty="0">
              <a:ea typeface="+mj-ea"/>
              <a:cs typeface="+mj-cs"/>
            </a:endParaRPr>
          </a:p>
        </p:txBody>
      </p:sp>
      <p:sp>
        <p:nvSpPr>
          <p:cNvPr id="8" name="object 4">
            <a:extLst>
              <a:ext uri="{FF2B5EF4-FFF2-40B4-BE49-F238E27FC236}">
                <a16:creationId xmlns:a16="http://schemas.microsoft.com/office/drawing/2014/main" id="{8410BA7F-3A3F-6024-D72E-8FF9A79F14C4}"/>
              </a:ext>
            </a:extLst>
          </p:cNvPr>
          <p:cNvSpPr txBox="1">
            <a:spLocks/>
          </p:cNvSpPr>
          <p:nvPr/>
        </p:nvSpPr>
        <p:spPr>
          <a:xfrm>
            <a:off x="609600" y="274638"/>
            <a:ext cx="10972800" cy="627763"/>
          </a:xfrm>
          <a:prstGeom prst="rect">
            <a:avLst/>
          </a:prstGeom>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Car</a:t>
            </a:r>
            <a:endParaRPr lang="de-CH" sz="4000" dirty="0">
              <a:solidFill>
                <a:srgbClr val="394393"/>
              </a:solidFill>
            </a:endParaRPr>
          </a:p>
        </p:txBody>
      </p:sp>
    </p:spTree>
    <p:extLst>
      <p:ext uri="{BB962C8B-B14F-4D97-AF65-F5344CB8AC3E}">
        <p14:creationId xmlns:p14="http://schemas.microsoft.com/office/powerpoint/2010/main" val="405950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03A39-2B21-9B99-6575-1F244E28FFA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7F6622C-6507-00EA-87B1-7DB9EF4B4E0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04E3585D-9043-58B5-90B0-E7C287E54759}"/>
              </a:ext>
            </a:extLst>
          </p:cNvPr>
          <p:cNvSpPr txBox="1">
            <a:spLocks/>
          </p:cNvSpPr>
          <p:nvPr/>
        </p:nvSpPr>
        <p:spPr>
          <a:xfrm>
            <a:off x="724277" y="3624015"/>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4.5 Suspension means, compensation means and related protection means</a:t>
            </a:r>
            <a:endParaRPr lang="nl-BE">
              <a:solidFill>
                <a:srgbClr val="394393"/>
              </a:solidFill>
            </a:endParaRPr>
          </a:p>
        </p:txBody>
      </p:sp>
    </p:spTree>
    <p:extLst>
      <p:ext uri="{BB962C8B-B14F-4D97-AF65-F5344CB8AC3E}">
        <p14:creationId xmlns:p14="http://schemas.microsoft.com/office/powerpoint/2010/main" val="3221992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70F5E6-904D-E00C-FC9D-685B6B77242C}"/>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CH" dirty="0">
              <a:solidFill>
                <a:srgbClr val="394393"/>
              </a:solidFill>
            </a:endParaRPr>
          </a:p>
        </p:txBody>
      </p:sp>
      <p:sp>
        <p:nvSpPr>
          <p:cNvPr id="5" name="Textfeld 18">
            <a:extLst>
              <a:ext uri="{FF2B5EF4-FFF2-40B4-BE49-F238E27FC236}">
                <a16:creationId xmlns:a16="http://schemas.microsoft.com/office/drawing/2014/main" id="{F237CE8B-443B-A4C8-39AF-841456F017F7}"/>
              </a:ext>
            </a:extLst>
          </p:cNvPr>
          <p:cNvSpPr txBox="1"/>
          <p:nvPr/>
        </p:nvSpPr>
        <p:spPr>
          <a:xfrm>
            <a:off x="351970" y="1130597"/>
            <a:ext cx="10410517" cy="4619854"/>
          </a:xfrm>
          <a:prstGeom prst="rect">
            <a:avLst/>
          </a:prstGeom>
          <a:noFill/>
        </p:spPr>
        <p:txBody>
          <a:bodyPr wrap="square">
            <a:spAutoFit/>
          </a:bodyPr>
          <a:lstStyle/>
          <a:p>
            <a:pPr marL="171450" lvl="1">
              <a:lnSpc>
                <a:spcPct val="150000"/>
              </a:lnSpc>
              <a:buClr>
                <a:srgbClr val="DC0000"/>
              </a:buClr>
            </a:pPr>
            <a:r>
              <a:rPr lang="en-US" b="1" dirty="0">
                <a:ea typeface="+mj-ea"/>
                <a:cs typeface="+mj-cs"/>
              </a:rPr>
              <a:t>Suspension means (ropes, belts) have relatively big changes compared to </a:t>
            </a:r>
            <a:r>
              <a:rPr lang="en-US" b="1" i="1" dirty="0">
                <a:ea typeface="+mj-ea"/>
                <a:cs typeface="+mj-cs"/>
              </a:rPr>
              <a:t>EN 81-20/50</a:t>
            </a:r>
            <a:r>
              <a:rPr lang="en-US" b="1" dirty="0">
                <a:ea typeface="+mj-ea"/>
                <a:cs typeface="+mj-cs"/>
              </a:rPr>
              <a:t>.</a:t>
            </a:r>
          </a:p>
          <a:p>
            <a:pPr marL="171450" lvl="1">
              <a:lnSpc>
                <a:spcPct val="150000"/>
              </a:lnSpc>
              <a:buClr>
                <a:srgbClr val="DC0000"/>
              </a:buClr>
            </a:pPr>
            <a:r>
              <a:rPr lang="en-US" b="1" dirty="0">
                <a:ea typeface="+mj-ea"/>
                <a:cs typeface="+mj-cs"/>
              </a:rPr>
              <a:t>Most relevant changes </a:t>
            </a:r>
            <a:r>
              <a:rPr lang="en-US" b="1" i="1" dirty="0">
                <a:ea typeface="+mj-ea"/>
                <a:cs typeface="+mj-cs"/>
              </a:rPr>
              <a:t>in ISO 8100-1/2 </a:t>
            </a:r>
            <a:r>
              <a:rPr lang="en-US" b="1" dirty="0">
                <a:ea typeface="+mj-ea"/>
                <a:cs typeface="+mj-cs"/>
              </a:rPr>
              <a:t>are:</a:t>
            </a:r>
          </a:p>
          <a:p>
            <a:pPr lvl="1" indent="-285750">
              <a:lnSpc>
                <a:spcPct val="150000"/>
              </a:lnSpc>
              <a:buClr>
                <a:srgbClr val="DC0000"/>
              </a:buClr>
              <a:buFont typeface="Arial" panose="020B0604020202020204" pitchFamily="34" charset="0"/>
              <a:buChar char="•"/>
            </a:pPr>
            <a:r>
              <a:rPr lang="en-US" dirty="0">
                <a:ea typeface="+mj-ea"/>
                <a:cs typeface="+mj-cs"/>
              </a:rPr>
              <a:t>Steel wire ropes with diameter ≥ 4 mm and &lt; 8 mm are included</a:t>
            </a:r>
          </a:p>
          <a:p>
            <a:pPr lvl="1" indent="-285750">
              <a:lnSpc>
                <a:spcPct val="150000"/>
              </a:lnSpc>
              <a:buClr>
                <a:srgbClr val="DC0000"/>
              </a:buClr>
              <a:buFont typeface="Arial" panose="020B0604020202020204" pitchFamily="34" charset="0"/>
              <a:buChar char="•"/>
            </a:pPr>
            <a:r>
              <a:rPr lang="en-US" dirty="0">
                <a:ea typeface="+mj-ea"/>
                <a:cs typeface="+mj-cs"/>
              </a:rPr>
              <a:t>Elastomeric coated ropes (steel wire) and </a:t>
            </a:r>
            <a:br>
              <a:rPr lang="en-US" dirty="0">
                <a:ea typeface="+mj-ea"/>
                <a:cs typeface="+mj-cs"/>
              </a:rPr>
            </a:br>
            <a:r>
              <a:rPr lang="en-US" dirty="0">
                <a:ea typeface="+mj-ea"/>
                <a:cs typeface="+mj-cs"/>
              </a:rPr>
              <a:t>elastomeric coated belts (steel wire or carbon fiber) are normative</a:t>
            </a:r>
          </a:p>
          <a:p>
            <a:pPr lvl="1" indent="-285750">
              <a:lnSpc>
                <a:spcPct val="150000"/>
              </a:lnSpc>
              <a:buClr>
                <a:srgbClr val="DC0000"/>
              </a:buClr>
              <a:buFont typeface="Arial" panose="020B0604020202020204" pitchFamily="34" charset="0"/>
              <a:buChar char="•"/>
            </a:pPr>
            <a:r>
              <a:rPr lang="en-US" dirty="0">
                <a:ea typeface="+mj-ea"/>
                <a:cs typeface="+mj-cs"/>
              </a:rPr>
              <a:t>Requirements are defined for </a:t>
            </a:r>
          </a:p>
          <a:p>
            <a:pPr lvl="2" indent="-285750">
              <a:lnSpc>
                <a:spcPct val="150000"/>
              </a:lnSpc>
              <a:buClr>
                <a:srgbClr val="DC0000"/>
              </a:buClr>
              <a:buFont typeface="Arial" panose="020B0604020202020204" pitchFamily="34" charset="0"/>
              <a:buChar char="•"/>
            </a:pPr>
            <a:r>
              <a:rPr lang="en-US" dirty="0">
                <a:ea typeface="+mj-ea"/>
                <a:cs typeface="+mj-cs"/>
              </a:rPr>
              <a:t>Material, construction, dimensions, strengths</a:t>
            </a:r>
          </a:p>
          <a:p>
            <a:pPr lvl="2" indent="-285750">
              <a:lnSpc>
                <a:spcPct val="150000"/>
              </a:lnSpc>
              <a:buClr>
                <a:srgbClr val="DC0000"/>
              </a:buClr>
              <a:buFont typeface="Arial" panose="020B0604020202020204" pitchFamily="34" charset="0"/>
              <a:buChar char="•"/>
            </a:pPr>
            <a:r>
              <a:rPr lang="en-US" dirty="0">
                <a:ea typeface="+mj-ea"/>
                <a:cs typeface="+mj-cs"/>
              </a:rPr>
              <a:t>Safety factor depending on type, number and design</a:t>
            </a:r>
          </a:p>
          <a:p>
            <a:pPr lvl="2" indent="-285750">
              <a:lnSpc>
                <a:spcPct val="150000"/>
              </a:lnSpc>
              <a:buClr>
                <a:srgbClr val="DC0000"/>
              </a:buClr>
              <a:buFont typeface="Arial" panose="020B0604020202020204" pitchFamily="34" charset="0"/>
              <a:buChar char="•"/>
            </a:pPr>
            <a:r>
              <a:rPr lang="en-US" dirty="0">
                <a:ea typeface="+mj-ea"/>
                <a:cs typeface="+mj-cs"/>
              </a:rPr>
              <a:t>D/d ratio</a:t>
            </a:r>
            <a:r>
              <a:rPr lang="en-US" baseline="30000" dirty="0">
                <a:ea typeface="+mj-ea"/>
                <a:cs typeface="+mj-cs"/>
              </a:rPr>
              <a:t>(*</a:t>
            </a:r>
            <a:r>
              <a:rPr lang="en-US" dirty="0">
                <a:ea typeface="+mj-ea"/>
                <a:cs typeface="+mj-cs"/>
              </a:rPr>
              <a:t> depending on type </a:t>
            </a:r>
          </a:p>
          <a:p>
            <a:pPr lvl="2" indent="-285750">
              <a:lnSpc>
                <a:spcPct val="150000"/>
              </a:lnSpc>
              <a:buClr>
                <a:srgbClr val="DC0000"/>
              </a:buClr>
              <a:buFont typeface="Arial" panose="020B0604020202020204" pitchFamily="34" charset="0"/>
              <a:buChar char="•"/>
            </a:pPr>
            <a:r>
              <a:rPr lang="en-US" dirty="0">
                <a:ea typeface="+mj-ea"/>
                <a:cs typeface="+mj-cs"/>
              </a:rPr>
              <a:t>Discard criteria (lifetime)</a:t>
            </a:r>
          </a:p>
          <a:p>
            <a:pPr lvl="2" indent="-285750">
              <a:lnSpc>
                <a:spcPct val="150000"/>
              </a:lnSpc>
              <a:buClr>
                <a:srgbClr val="DC0000"/>
              </a:buClr>
              <a:buFont typeface="Arial" panose="020B0604020202020204" pitchFamily="34" charset="0"/>
              <a:buChar char="•"/>
            </a:pPr>
            <a:r>
              <a:rPr lang="en-US" dirty="0">
                <a:ea typeface="+mj-ea"/>
                <a:cs typeface="+mj-cs"/>
              </a:rPr>
              <a:t>Traction</a:t>
            </a:r>
          </a:p>
        </p:txBody>
      </p:sp>
      <p:sp>
        <p:nvSpPr>
          <p:cNvPr id="8" name="TextBox 7">
            <a:extLst>
              <a:ext uri="{FF2B5EF4-FFF2-40B4-BE49-F238E27FC236}">
                <a16:creationId xmlns:a16="http://schemas.microsoft.com/office/drawing/2014/main" id="{F65224E7-CACC-2513-916B-AC33E75E114A}"/>
              </a:ext>
            </a:extLst>
          </p:cNvPr>
          <p:cNvSpPr txBox="1"/>
          <p:nvPr/>
        </p:nvSpPr>
        <p:spPr>
          <a:xfrm>
            <a:off x="332965" y="5303226"/>
            <a:ext cx="6851271" cy="954107"/>
          </a:xfrm>
          <a:prstGeom prst="rect">
            <a:avLst/>
          </a:prstGeom>
          <a:noFill/>
        </p:spPr>
        <p:txBody>
          <a:bodyPr wrap="square">
            <a:spAutoFit/>
          </a:bodyPr>
          <a:lstStyle/>
          <a:p>
            <a:pPr marL="171450" lvl="1">
              <a:buClr>
                <a:srgbClr val="DC0000"/>
              </a:buClr>
            </a:pPr>
            <a:r>
              <a:rPr lang="en-US" sz="1400" dirty="0">
                <a:highlight>
                  <a:srgbClr val="FFFFFF"/>
                </a:highlight>
                <a:ea typeface="+mj-ea"/>
                <a:cs typeface="+mj-cs"/>
              </a:rPr>
              <a:t>*) D/d ratio means ratio between two diameters:</a:t>
            </a:r>
          </a:p>
          <a:p>
            <a:pPr marL="628650" lvl="2">
              <a:buClr>
                <a:srgbClr val="DC0000"/>
              </a:buClr>
            </a:pPr>
            <a:r>
              <a:rPr lang="en-US" sz="1400" dirty="0">
                <a:highlight>
                  <a:srgbClr val="FFFFFF"/>
                </a:highlight>
                <a:ea typeface="+mj-ea"/>
                <a:cs typeface="+mj-cs"/>
              </a:rPr>
              <a:t>D = Pitch diameter of sheave, pulley, drum or sprocket</a:t>
            </a:r>
          </a:p>
          <a:p>
            <a:pPr marL="628650" lvl="2">
              <a:buClr>
                <a:srgbClr val="DC0000"/>
              </a:buClr>
            </a:pPr>
            <a:r>
              <a:rPr lang="en-US" sz="1400" dirty="0">
                <a:highlight>
                  <a:srgbClr val="FFFFFF"/>
                </a:highlight>
                <a:ea typeface="+mj-ea"/>
                <a:cs typeface="+mj-cs"/>
              </a:rPr>
              <a:t>d = Nominal diameter of steel wire rope or </a:t>
            </a:r>
          </a:p>
          <a:p>
            <a:pPr marL="628650" lvl="2">
              <a:buClr>
                <a:srgbClr val="DC0000"/>
              </a:buClr>
            </a:pPr>
            <a:r>
              <a:rPr lang="en-US" sz="1400" dirty="0">
                <a:highlight>
                  <a:srgbClr val="FFFFFF"/>
                </a:highlight>
                <a:ea typeface="+mj-ea"/>
                <a:cs typeface="+mj-cs"/>
              </a:rPr>
              <a:t>      diameter/thickness of the </a:t>
            </a:r>
            <a:r>
              <a:rPr lang="en-US" sz="1400" dirty="0">
                <a:ea typeface="+mj-ea"/>
                <a:cs typeface="+mj-cs"/>
              </a:rPr>
              <a:t>tension member of </a:t>
            </a:r>
            <a:r>
              <a:rPr lang="en-US" sz="1400" dirty="0">
                <a:highlight>
                  <a:srgbClr val="FFFFFF"/>
                </a:highlight>
                <a:ea typeface="+mj-ea"/>
                <a:cs typeface="+mj-cs"/>
              </a:rPr>
              <a:t>the coated suspension means</a:t>
            </a:r>
          </a:p>
        </p:txBody>
      </p:sp>
      <p:pic>
        <p:nvPicPr>
          <p:cNvPr id="9" name="Picture 8">
            <a:extLst>
              <a:ext uri="{FF2B5EF4-FFF2-40B4-BE49-F238E27FC236}">
                <a16:creationId xmlns:a16="http://schemas.microsoft.com/office/drawing/2014/main" id="{EFA64C82-44F2-42EF-BEB2-CCF8BAF3F3AA}"/>
              </a:ext>
            </a:extLst>
          </p:cNvPr>
          <p:cNvPicPr>
            <a:picLocks noChangeAspect="1"/>
          </p:cNvPicPr>
          <p:nvPr/>
        </p:nvPicPr>
        <p:blipFill>
          <a:blip r:embed="rId2"/>
          <a:stretch>
            <a:fillRect/>
          </a:stretch>
        </p:blipFill>
        <p:spPr>
          <a:xfrm>
            <a:off x="8516667" y="1769022"/>
            <a:ext cx="3413760" cy="1026795"/>
          </a:xfrm>
          <a:prstGeom prst="rect">
            <a:avLst/>
          </a:prstGeom>
        </p:spPr>
      </p:pic>
      <p:pic>
        <p:nvPicPr>
          <p:cNvPr id="10" name="Picture 9">
            <a:extLst>
              <a:ext uri="{FF2B5EF4-FFF2-40B4-BE49-F238E27FC236}">
                <a16:creationId xmlns:a16="http://schemas.microsoft.com/office/drawing/2014/main" id="{3C0BF5DC-EE65-401C-F949-3307A1985B3C}"/>
              </a:ext>
            </a:extLst>
          </p:cNvPr>
          <p:cNvPicPr>
            <a:picLocks noChangeAspect="1"/>
          </p:cNvPicPr>
          <p:nvPr/>
        </p:nvPicPr>
        <p:blipFill>
          <a:blip r:embed="rId3"/>
          <a:stretch>
            <a:fillRect/>
          </a:stretch>
        </p:blipFill>
        <p:spPr>
          <a:xfrm>
            <a:off x="7439113" y="3157783"/>
            <a:ext cx="2068641" cy="2068641"/>
          </a:xfrm>
          <a:prstGeom prst="rect">
            <a:avLst/>
          </a:prstGeom>
        </p:spPr>
      </p:pic>
      <p:pic>
        <p:nvPicPr>
          <p:cNvPr id="11" name="Picture 10">
            <a:extLst>
              <a:ext uri="{FF2B5EF4-FFF2-40B4-BE49-F238E27FC236}">
                <a16:creationId xmlns:a16="http://schemas.microsoft.com/office/drawing/2014/main" id="{20A9589E-3B6E-D107-3F6D-B1582E092D6C}"/>
              </a:ext>
            </a:extLst>
          </p:cNvPr>
          <p:cNvPicPr>
            <a:picLocks noChangeAspect="1"/>
          </p:cNvPicPr>
          <p:nvPr/>
        </p:nvPicPr>
        <p:blipFill>
          <a:blip r:embed="rId4"/>
          <a:stretch>
            <a:fillRect/>
          </a:stretch>
        </p:blipFill>
        <p:spPr>
          <a:xfrm>
            <a:off x="9955042" y="3429000"/>
            <a:ext cx="1614891" cy="1209609"/>
          </a:xfrm>
          <a:prstGeom prst="rect">
            <a:avLst/>
          </a:prstGeom>
        </p:spPr>
      </p:pic>
      <p:pic>
        <p:nvPicPr>
          <p:cNvPr id="3" name="Picture 7198">
            <a:extLst>
              <a:ext uri="{FF2B5EF4-FFF2-40B4-BE49-F238E27FC236}">
                <a16:creationId xmlns:a16="http://schemas.microsoft.com/office/drawing/2014/main" id="{85514602-F0B4-74EB-5F6B-CF0AFF9728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913312" y="5242207"/>
            <a:ext cx="1968500" cy="846913"/>
          </a:xfrm>
          <a:prstGeom prst="rect">
            <a:avLst/>
          </a:prstGeom>
          <a:noFill/>
        </p:spPr>
      </p:pic>
      <p:pic>
        <p:nvPicPr>
          <p:cNvPr id="4" name="Picture 7199">
            <a:extLst>
              <a:ext uri="{FF2B5EF4-FFF2-40B4-BE49-F238E27FC236}">
                <a16:creationId xmlns:a16="http://schemas.microsoft.com/office/drawing/2014/main" id="{594034E0-6653-90D3-FA02-5ACF7F2CA9F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273764" y="5303226"/>
            <a:ext cx="1752600" cy="859339"/>
          </a:xfrm>
          <a:prstGeom prst="rect">
            <a:avLst/>
          </a:prstGeom>
          <a:noFill/>
        </p:spPr>
      </p:pic>
      <p:sp>
        <p:nvSpPr>
          <p:cNvPr id="7" name="Titel 6">
            <a:extLst>
              <a:ext uri="{FF2B5EF4-FFF2-40B4-BE49-F238E27FC236}">
                <a16:creationId xmlns:a16="http://schemas.microsoft.com/office/drawing/2014/main" id="{1A9948E9-EC0F-186A-7ABD-5260FB5881C5}"/>
              </a:ext>
            </a:extLst>
          </p:cNvPr>
          <p:cNvSpPr>
            <a:spLocks noGrp="1"/>
          </p:cNvSpPr>
          <p:nvPr>
            <p:ph type="title"/>
          </p:nvPr>
        </p:nvSpPr>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 Summary </a:t>
            </a:r>
            <a:endParaRPr lang="de-DE" sz="4000" dirty="0"/>
          </a:p>
        </p:txBody>
      </p:sp>
    </p:spTree>
    <p:extLst>
      <p:ext uri="{BB962C8B-B14F-4D97-AF65-F5344CB8AC3E}">
        <p14:creationId xmlns:p14="http://schemas.microsoft.com/office/powerpoint/2010/main" val="1231969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6897-F16E-EE09-29FD-AE371CCB67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74847C-FCD0-A092-CE6D-8C94E2F83A03}"/>
              </a:ext>
            </a:extLst>
          </p:cNvPr>
          <p:cNvSpPr txBox="1"/>
          <p:nvPr/>
        </p:nvSpPr>
        <p:spPr>
          <a:xfrm>
            <a:off x="8668871" y="1199950"/>
            <a:ext cx="3523129" cy="3108543"/>
          </a:xfrm>
          <a:prstGeom prst="rect">
            <a:avLst/>
          </a:prstGeom>
          <a:noFill/>
        </p:spPr>
        <p:txBody>
          <a:bodyPr wrap="square" rtlCol="0">
            <a:spAutoFit/>
          </a:bodyPr>
          <a:lstStyle/>
          <a:p>
            <a:r>
              <a:rPr lang="fi-FI" sz="1400" b="1" dirty="0"/>
              <a:t>Sf </a:t>
            </a:r>
            <a:r>
              <a:rPr lang="fi-FI" sz="1400" dirty="0"/>
              <a:t>= safety factor</a:t>
            </a:r>
          </a:p>
          <a:p>
            <a:endParaRPr lang="fi-FI" sz="1400" dirty="0">
              <a:highlight>
                <a:srgbClr val="FFFF00"/>
              </a:highlight>
            </a:endParaRPr>
          </a:p>
          <a:p>
            <a:r>
              <a:rPr lang="fi-FI" sz="1400" b="1" dirty="0"/>
              <a:t>µ</a:t>
            </a:r>
            <a:r>
              <a:rPr lang="fi-FI" sz="1400" dirty="0"/>
              <a:t> = friction coefficient</a:t>
            </a:r>
          </a:p>
          <a:p>
            <a:endParaRPr lang="en-US" sz="1400" dirty="0"/>
          </a:p>
          <a:p>
            <a:r>
              <a:rPr lang="en-US" sz="1400" b="1" dirty="0"/>
              <a:t>D/d </a:t>
            </a:r>
            <a:r>
              <a:rPr lang="en-US" sz="1400" dirty="0"/>
              <a:t>= Diameter ratio, see </a:t>
            </a:r>
            <a:r>
              <a:rPr lang="en-US" sz="1400" i="1" dirty="0"/>
              <a:t>Table 12</a:t>
            </a:r>
          </a:p>
          <a:p>
            <a:endParaRPr lang="en-US" sz="1400" i="1" dirty="0"/>
          </a:p>
          <a:p>
            <a:endParaRPr lang="en-US" sz="1400" dirty="0"/>
          </a:p>
          <a:p>
            <a:endParaRPr lang="en-US" sz="1400" dirty="0"/>
          </a:p>
          <a:p>
            <a:r>
              <a:rPr lang="fi-FI" sz="1400" dirty="0"/>
              <a:t>1) According to ISO 4344   </a:t>
            </a:r>
          </a:p>
          <a:p>
            <a:r>
              <a:rPr lang="fi-FI" sz="1400" dirty="0"/>
              <a:t>2) Sf ≥16 / 12 means: Safety factor min. 12 for more than 2 suspension members (ropes), otherwise Sf min. 16</a:t>
            </a:r>
          </a:p>
          <a:p>
            <a:r>
              <a:rPr lang="fi-FI" sz="1400" dirty="0"/>
              <a:t>3) CFRP = carbon fibre reinforced polymer</a:t>
            </a:r>
          </a:p>
          <a:p>
            <a:endParaRPr lang="fi-FI" sz="1400" dirty="0"/>
          </a:p>
        </p:txBody>
      </p:sp>
      <p:pic>
        <p:nvPicPr>
          <p:cNvPr id="5" name="Picture 4">
            <a:extLst>
              <a:ext uri="{FF2B5EF4-FFF2-40B4-BE49-F238E27FC236}">
                <a16:creationId xmlns:a16="http://schemas.microsoft.com/office/drawing/2014/main" id="{4DD978E2-74CE-245D-69EB-0B4D0133E410}"/>
              </a:ext>
            </a:extLst>
          </p:cNvPr>
          <p:cNvPicPr>
            <a:picLocks noChangeAspect="1"/>
          </p:cNvPicPr>
          <p:nvPr/>
        </p:nvPicPr>
        <p:blipFill>
          <a:blip r:embed="rId2"/>
          <a:stretch>
            <a:fillRect/>
          </a:stretch>
        </p:blipFill>
        <p:spPr>
          <a:xfrm>
            <a:off x="514739" y="1021976"/>
            <a:ext cx="8022368" cy="5157637"/>
          </a:xfrm>
          <a:prstGeom prst="rect">
            <a:avLst/>
          </a:prstGeom>
        </p:spPr>
      </p:pic>
      <p:sp>
        <p:nvSpPr>
          <p:cNvPr id="2" name="Titel 6">
            <a:extLst>
              <a:ext uri="{FF2B5EF4-FFF2-40B4-BE49-F238E27FC236}">
                <a16:creationId xmlns:a16="http://schemas.microsoft.com/office/drawing/2014/main" id="{65200585-9B3D-0434-265B-2401CAA15A40}"/>
              </a:ext>
            </a:extLst>
          </p:cNvPr>
          <p:cNvSpPr>
            <a:spLocks noGrp="1"/>
          </p:cNvSpPr>
          <p:nvPr>
            <p:ph type="title"/>
          </p:nvPr>
        </p:nvSpPr>
        <p:spPr>
          <a:xfrm>
            <a:off x="609600" y="56950"/>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r>
              <a:rPr lang="en-GB" sz="4000" dirty="0">
                <a:solidFill>
                  <a:srgbClr val="394393"/>
                </a:solidFill>
              </a:rPr>
              <a:t>– extended technologies </a:t>
            </a:r>
            <a:endParaRPr lang="de-DE" sz="4000" dirty="0"/>
          </a:p>
        </p:txBody>
      </p:sp>
    </p:spTree>
    <p:extLst>
      <p:ext uri="{BB962C8B-B14F-4D97-AF65-F5344CB8AC3E}">
        <p14:creationId xmlns:p14="http://schemas.microsoft.com/office/powerpoint/2010/main" val="3707646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336149"/>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6129503" y="1291657"/>
            <a:ext cx="5126761" cy="2287655"/>
          </a:xfrm>
          <a:prstGeom prst="rect">
            <a:avLst/>
          </a:prstGeom>
          <a:noFill/>
        </p:spPr>
        <p:txBody>
          <a:bodyPr wrap="square">
            <a:spAutoFit/>
          </a:bodyPr>
          <a:lstStyle/>
          <a:p>
            <a:pPr marL="171450" lvl="1">
              <a:buClr>
                <a:srgbClr val="DC0000"/>
              </a:buClr>
            </a:pPr>
            <a:r>
              <a:rPr lang="en-US" b="1" i="1" dirty="0"/>
              <a:t>4.5.2.1 Bending diameter definition for tension members</a:t>
            </a:r>
          </a:p>
          <a:p>
            <a:pPr lvl="1" indent="-285750">
              <a:buClr>
                <a:srgbClr val="DC0000"/>
              </a:buClr>
              <a:buFont typeface="Arial" panose="020B0604020202020204" pitchFamily="34" charset="0"/>
              <a:buChar char="•"/>
            </a:pPr>
            <a:r>
              <a:rPr lang="en-US" dirty="0">
                <a:ea typeface="+mj-ea"/>
                <a:cs typeface="+mj-cs"/>
              </a:rPr>
              <a:t>The minimum </a:t>
            </a:r>
            <a:r>
              <a:rPr lang="en-US" dirty="0">
                <a:cs typeface="Arial" panose="020B0604020202020204" pitchFamily="34" charset="0"/>
              </a:rPr>
              <a:t>D/d ratios are based on today's market available and certified products, to ensure the failure mechanism can properly be reproduced with the fatigue lifetime tests defined in </a:t>
            </a:r>
            <a:r>
              <a:rPr lang="en-US" i="1" dirty="0">
                <a:cs typeface="Arial" panose="020B0604020202020204" pitchFamily="34" charset="0"/>
              </a:rPr>
              <a:t>ISO 8100-2</a:t>
            </a:r>
            <a:r>
              <a:rPr lang="en-US" dirty="0">
                <a:cs typeface="Arial" panose="020B0604020202020204" pitchFamily="34" charset="0"/>
              </a:rPr>
              <a:t>. This is to prevent possible early failures due to excessive bending. </a:t>
            </a:r>
          </a:p>
        </p:txBody>
      </p:sp>
      <p:sp>
        <p:nvSpPr>
          <p:cNvPr id="14" name="Textfeld 18">
            <a:extLst>
              <a:ext uri="{FF2B5EF4-FFF2-40B4-BE49-F238E27FC236}">
                <a16:creationId xmlns:a16="http://schemas.microsoft.com/office/drawing/2014/main" id="{99D39B19-ACB5-C9B5-A8D7-CD8FFFC644D1}"/>
              </a:ext>
            </a:extLst>
          </p:cNvPr>
          <p:cNvSpPr txBox="1"/>
          <p:nvPr/>
        </p:nvSpPr>
        <p:spPr>
          <a:xfrm>
            <a:off x="511353" y="3900099"/>
            <a:ext cx="10744911" cy="1200329"/>
          </a:xfrm>
          <a:prstGeom prst="rect">
            <a:avLst/>
          </a:prstGeom>
          <a:noFill/>
        </p:spPr>
        <p:txBody>
          <a:bodyPr wrap="square">
            <a:spAutoFit/>
          </a:bodyPr>
          <a:lstStyle/>
          <a:p>
            <a:pPr lvl="1" indent="-285750">
              <a:buClr>
                <a:srgbClr val="DC0000"/>
              </a:buClr>
              <a:buFont typeface="Arial" panose="020B0604020202020204" pitchFamily="34" charset="0"/>
              <a:buChar char="•"/>
            </a:pPr>
            <a:r>
              <a:rPr lang="en-US" dirty="0">
                <a:cs typeface="Arial" panose="020B0604020202020204" pitchFamily="34" charset="0"/>
              </a:rPr>
              <a:t>For standardized steel wire ropes according </a:t>
            </a:r>
            <a:r>
              <a:rPr lang="en-US" i="1" dirty="0">
                <a:cs typeface="Arial" panose="020B0604020202020204" pitchFamily="34" charset="0"/>
              </a:rPr>
              <a:t>ISO 4344 </a:t>
            </a:r>
            <a:r>
              <a:rPr lang="en-US" dirty="0">
                <a:cs typeface="Arial" panose="020B0604020202020204" pitchFamily="34" charset="0"/>
              </a:rPr>
              <a:t>the old rule of D/d ≥ 40 is applicable without fatigue bending tests</a:t>
            </a:r>
          </a:p>
          <a:p>
            <a:pPr lvl="1" indent="-285750">
              <a:buClr>
                <a:srgbClr val="DC0000"/>
              </a:buClr>
              <a:buFont typeface="Arial" panose="020B0604020202020204" pitchFamily="34" charset="0"/>
              <a:buChar char="•"/>
            </a:pPr>
            <a:r>
              <a:rPr lang="en-US" dirty="0">
                <a:cs typeface="Arial" panose="020B0604020202020204" pitchFamily="34" charset="0"/>
              </a:rPr>
              <a:t>For steel wire ropes with smaller D/d ratio and for all other types of suspension means, fatigue lifetime testing, as described in </a:t>
            </a:r>
            <a:r>
              <a:rPr lang="en-US" i="1" dirty="0">
                <a:cs typeface="Arial" panose="020B0604020202020204" pitchFamily="34" charset="0"/>
              </a:rPr>
              <a:t>ISO 8100-2</a:t>
            </a:r>
            <a:r>
              <a:rPr lang="en-US" dirty="0">
                <a:cs typeface="Arial" panose="020B0604020202020204" pitchFamily="34" charset="0"/>
              </a:rPr>
              <a:t>, is required</a:t>
            </a:r>
            <a:endParaRPr lang="en-US" i="1" dirty="0">
              <a:ea typeface="+mj-ea"/>
              <a:cs typeface="+mj-cs"/>
            </a:endParaRPr>
          </a:p>
        </p:txBody>
      </p:sp>
      <p:grpSp>
        <p:nvGrpSpPr>
          <p:cNvPr id="6" name="Gruppieren 5">
            <a:extLst>
              <a:ext uri="{FF2B5EF4-FFF2-40B4-BE49-F238E27FC236}">
                <a16:creationId xmlns:a16="http://schemas.microsoft.com/office/drawing/2014/main" id="{F77E1ECE-7A4F-C336-BE30-AFE8B8038941}"/>
              </a:ext>
            </a:extLst>
          </p:cNvPr>
          <p:cNvGrpSpPr/>
          <p:nvPr/>
        </p:nvGrpSpPr>
        <p:grpSpPr>
          <a:xfrm>
            <a:off x="722811" y="1322545"/>
            <a:ext cx="5466192" cy="2475573"/>
            <a:chOff x="704178" y="1097469"/>
            <a:chExt cx="5466192" cy="2475573"/>
          </a:xfrm>
        </p:grpSpPr>
        <p:pic>
          <p:nvPicPr>
            <p:cNvPr id="3" name="Grafik 2">
              <a:extLst>
                <a:ext uri="{FF2B5EF4-FFF2-40B4-BE49-F238E27FC236}">
                  <a16:creationId xmlns:a16="http://schemas.microsoft.com/office/drawing/2014/main" id="{06393C8F-676E-2CB8-549E-FD094B9A12DF}"/>
                </a:ext>
              </a:extLst>
            </p:cNvPr>
            <p:cNvPicPr>
              <a:picLocks noChangeAspect="1"/>
            </p:cNvPicPr>
            <p:nvPr/>
          </p:nvPicPr>
          <p:blipFill>
            <a:blip r:embed="rId2"/>
            <a:stretch>
              <a:fillRect/>
            </a:stretch>
          </p:blipFill>
          <p:spPr>
            <a:xfrm>
              <a:off x="704178" y="1136191"/>
              <a:ext cx="5466192" cy="2436851"/>
            </a:xfrm>
            <a:prstGeom prst="rect">
              <a:avLst/>
            </a:prstGeom>
          </p:spPr>
        </p:pic>
        <p:sp>
          <p:nvSpPr>
            <p:cNvPr id="7" name="Rectangle 6">
              <a:extLst>
                <a:ext uri="{FF2B5EF4-FFF2-40B4-BE49-F238E27FC236}">
                  <a16:creationId xmlns:a16="http://schemas.microsoft.com/office/drawing/2014/main" id="{3916B3C4-3F71-3545-07A0-82C8C1CE5EB8}"/>
                </a:ext>
              </a:extLst>
            </p:cNvPr>
            <p:cNvSpPr/>
            <p:nvPr/>
          </p:nvSpPr>
          <p:spPr>
            <a:xfrm>
              <a:off x="1281678" y="1388709"/>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5336E93F-1C0D-D744-C0AB-CECD90BD7E2C}"/>
                </a:ext>
              </a:extLst>
            </p:cNvPr>
            <p:cNvSpPr/>
            <p:nvPr/>
          </p:nvSpPr>
          <p:spPr>
            <a:xfrm>
              <a:off x="2553264" y="1748791"/>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2A9EB61D-FDBD-51B1-2D60-205F54961FBB}"/>
                </a:ext>
              </a:extLst>
            </p:cNvPr>
            <p:cNvSpPr/>
            <p:nvPr/>
          </p:nvSpPr>
          <p:spPr>
            <a:xfrm>
              <a:off x="2633438" y="2130852"/>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8418F78F-894A-7CDE-D50D-B207E207F33A}"/>
                </a:ext>
              </a:extLst>
            </p:cNvPr>
            <p:cNvSpPr/>
            <p:nvPr/>
          </p:nvSpPr>
          <p:spPr>
            <a:xfrm>
              <a:off x="4666229" y="2870027"/>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12">
              <a:extLst>
                <a:ext uri="{FF2B5EF4-FFF2-40B4-BE49-F238E27FC236}">
                  <a16:creationId xmlns:a16="http://schemas.microsoft.com/office/drawing/2014/main" id="{5DC8C9AE-6DD9-DB59-005A-BBB1D193D903}"/>
                </a:ext>
              </a:extLst>
            </p:cNvPr>
            <p:cNvSpPr/>
            <p:nvPr/>
          </p:nvSpPr>
          <p:spPr>
            <a:xfrm>
              <a:off x="2626361" y="3257702"/>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2A8FC044-469D-BD4D-6D8A-6063CC01B32D}"/>
                </a:ext>
              </a:extLst>
            </p:cNvPr>
            <p:cNvSpPr/>
            <p:nvPr/>
          </p:nvSpPr>
          <p:spPr>
            <a:xfrm>
              <a:off x="4190032" y="1097469"/>
              <a:ext cx="1905968" cy="24759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Rectangle 11">
              <a:extLst>
                <a:ext uri="{FF2B5EF4-FFF2-40B4-BE49-F238E27FC236}">
                  <a16:creationId xmlns:a16="http://schemas.microsoft.com/office/drawing/2014/main" id="{C942B2A9-1ACA-F5DB-940C-C783324FDF86}"/>
                </a:ext>
              </a:extLst>
            </p:cNvPr>
            <p:cNvSpPr/>
            <p:nvPr/>
          </p:nvSpPr>
          <p:spPr>
            <a:xfrm>
              <a:off x="3965924" y="2536840"/>
              <a:ext cx="803836" cy="3062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2" name="Titel 6">
            <a:extLst>
              <a:ext uri="{FF2B5EF4-FFF2-40B4-BE49-F238E27FC236}">
                <a16:creationId xmlns:a16="http://schemas.microsoft.com/office/drawing/2014/main" id="{ADD25481-2AA0-4620-3280-A7739A01E6A1}"/>
              </a:ext>
            </a:extLst>
          </p:cNvPr>
          <p:cNvSpPr>
            <a:spLocks noGrp="1"/>
          </p:cNvSpPr>
          <p:nvPr>
            <p:ph type="title"/>
          </p:nvPr>
        </p:nvSpPr>
        <p:spPr>
          <a:xfrm>
            <a:off x="609600" y="274638"/>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endParaRPr lang="de-DE" sz="4000" dirty="0"/>
          </a:p>
        </p:txBody>
      </p:sp>
    </p:spTree>
    <p:extLst>
      <p:ext uri="{BB962C8B-B14F-4D97-AF65-F5344CB8AC3E}">
        <p14:creationId xmlns:p14="http://schemas.microsoft.com/office/powerpoint/2010/main" val="1423891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95A7D-9118-C4CB-3AD9-D91B4396780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0A25D8DA-CFEA-4E78-4FDF-50637C63FD02}"/>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E209C883-4B69-28D5-8FCF-B2D24FB4B4E3}"/>
              </a:ext>
            </a:extLst>
          </p:cNvPr>
          <p:cNvSpPr txBox="1"/>
          <p:nvPr/>
        </p:nvSpPr>
        <p:spPr>
          <a:xfrm>
            <a:off x="6364941" y="1294281"/>
            <a:ext cx="5675505" cy="1200329"/>
          </a:xfrm>
          <a:prstGeom prst="rect">
            <a:avLst/>
          </a:prstGeom>
          <a:noFill/>
        </p:spPr>
        <p:txBody>
          <a:bodyPr wrap="square">
            <a:spAutoFit/>
          </a:bodyPr>
          <a:lstStyle/>
          <a:p>
            <a:pPr marL="171450" lvl="1">
              <a:buClr>
                <a:srgbClr val="DC0000"/>
              </a:buClr>
            </a:pPr>
            <a:r>
              <a:rPr lang="en-US" b="1" i="1" dirty="0"/>
              <a:t>4.5.2.2 Safety factor of the suspension means</a:t>
            </a:r>
            <a:endParaRPr lang="en-US" b="1" dirty="0"/>
          </a:p>
          <a:p>
            <a:pPr lvl="1" indent="-285750">
              <a:buClr>
                <a:srgbClr val="DC0000"/>
              </a:buClr>
              <a:buFont typeface="Arial" panose="020B0604020202020204" pitchFamily="34" charset="0"/>
              <a:buChar char="•"/>
            </a:pPr>
            <a:r>
              <a:rPr lang="en-US" dirty="0">
                <a:cs typeface="Arial" panose="020B0604020202020204" pitchFamily="34" charset="0"/>
              </a:rPr>
              <a:t>For standardized steel wire ropes according to </a:t>
            </a:r>
            <a:r>
              <a:rPr lang="en-US" i="1" dirty="0">
                <a:cs typeface="Arial" panose="020B0604020202020204" pitchFamily="34" charset="0"/>
              </a:rPr>
              <a:t>ISO 4344 </a:t>
            </a:r>
            <a:r>
              <a:rPr lang="en-US" dirty="0">
                <a:cs typeface="Arial" panose="020B0604020202020204" pitchFamily="34" charset="0"/>
              </a:rPr>
              <a:t>that are applied without fatigue lifetime testing, </a:t>
            </a:r>
            <a:r>
              <a:rPr lang="en-US" i="1" dirty="0">
                <a:cs typeface="Arial" panose="020B0604020202020204" pitchFamily="34" charset="0"/>
              </a:rPr>
              <a:t>4.5.2.2.2 </a:t>
            </a:r>
            <a:r>
              <a:rPr lang="en-US" dirty="0">
                <a:cs typeface="Arial" panose="020B0604020202020204" pitchFamily="34" charset="0"/>
              </a:rPr>
              <a:t>(requirements have not changed)</a:t>
            </a:r>
          </a:p>
        </p:txBody>
      </p:sp>
      <p:sp>
        <p:nvSpPr>
          <p:cNvPr id="4" name="TextBox 3">
            <a:extLst>
              <a:ext uri="{FF2B5EF4-FFF2-40B4-BE49-F238E27FC236}">
                <a16:creationId xmlns:a16="http://schemas.microsoft.com/office/drawing/2014/main" id="{F51ACEBA-D338-3B2C-D58D-EB2804343DCE}"/>
              </a:ext>
            </a:extLst>
          </p:cNvPr>
          <p:cNvSpPr txBox="1"/>
          <p:nvPr/>
        </p:nvSpPr>
        <p:spPr>
          <a:xfrm>
            <a:off x="1329869" y="5771588"/>
            <a:ext cx="8967892" cy="338554"/>
          </a:xfrm>
          <a:prstGeom prst="rect">
            <a:avLst/>
          </a:prstGeom>
          <a:noFill/>
        </p:spPr>
        <p:txBody>
          <a:bodyPr wrap="square">
            <a:spAutoFit/>
          </a:bodyPr>
          <a:lstStyle/>
          <a:p>
            <a:r>
              <a:rPr lang="en-US" sz="1600">
                <a:cs typeface="Arial" panose="020B0604020202020204" pitchFamily="34" charset="0"/>
              </a:rPr>
              <a:t>*) RBF = Residual breaking force the suspension means can withstand at the end of its lifetime  </a:t>
            </a:r>
            <a:endParaRPr lang="fi-FI" sz="1600"/>
          </a:p>
        </p:txBody>
      </p:sp>
      <p:sp>
        <p:nvSpPr>
          <p:cNvPr id="15" name="Textfeld 18">
            <a:extLst>
              <a:ext uri="{FF2B5EF4-FFF2-40B4-BE49-F238E27FC236}">
                <a16:creationId xmlns:a16="http://schemas.microsoft.com/office/drawing/2014/main" id="{7A44012E-6F38-CCCE-EA28-66FCF8629A7D}"/>
              </a:ext>
            </a:extLst>
          </p:cNvPr>
          <p:cNvSpPr txBox="1"/>
          <p:nvPr/>
        </p:nvSpPr>
        <p:spPr>
          <a:xfrm>
            <a:off x="472967" y="3859528"/>
            <a:ext cx="10681697" cy="1754326"/>
          </a:xfrm>
          <a:prstGeom prst="rect">
            <a:avLst/>
          </a:prstGeom>
          <a:noFill/>
        </p:spPr>
        <p:txBody>
          <a:bodyPr wrap="square">
            <a:spAutoFit/>
          </a:bodyPr>
          <a:lstStyle/>
          <a:p>
            <a:pPr lvl="1" indent="-285750">
              <a:buClr>
                <a:srgbClr val="DC0000"/>
              </a:buClr>
              <a:buFont typeface="Arial" panose="020B0604020202020204" pitchFamily="34" charset="0"/>
              <a:buChar char="•"/>
            </a:pPr>
            <a:r>
              <a:rPr lang="en-US" dirty="0">
                <a:cs typeface="Arial" panose="020B0604020202020204" pitchFamily="34" charset="0"/>
              </a:rPr>
              <a:t>For elastomeric coated suspension means and for steel wire ropes with fatigue lifetime testing as per </a:t>
            </a:r>
            <a:r>
              <a:rPr lang="en-US" i="1" dirty="0">
                <a:cs typeface="Arial" panose="020B0604020202020204" pitchFamily="34" charset="0"/>
              </a:rPr>
              <a:t>ISO 8100-2</a:t>
            </a:r>
            <a:r>
              <a:rPr lang="en-US" dirty="0">
                <a:cs typeface="Arial" panose="020B0604020202020204" pitchFamily="34" charset="0"/>
              </a:rPr>
              <a:t>, the number of suspension means, safety factor and RBF</a:t>
            </a:r>
            <a:r>
              <a:rPr lang="en-US" baseline="30000" dirty="0">
                <a:cs typeface="Arial" panose="020B0604020202020204" pitchFamily="34" charset="0"/>
              </a:rPr>
              <a:t>(* </a:t>
            </a:r>
            <a:r>
              <a:rPr lang="en-US" dirty="0">
                <a:cs typeface="Arial" panose="020B0604020202020204" pitchFamily="34" charset="0"/>
              </a:rPr>
              <a:t>shall be considered, </a:t>
            </a:r>
            <a:r>
              <a:rPr lang="en-US" i="1" dirty="0">
                <a:cs typeface="Arial" panose="020B0604020202020204" pitchFamily="34" charset="0"/>
              </a:rPr>
              <a:t>4.5.2.2.3</a:t>
            </a:r>
            <a:endParaRPr lang="en-US" dirty="0">
              <a:cs typeface="Arial" panose="020B0604020202020204" pitchFamily="34" charset="0"/>
            </a:endParaRPr>
          </a:p>
          <a:p>
            <a:pPr lvl="2" indent="-285750">
              <a:buClr>
                <a:srgbClr val="DC0000"/>
              </a:buClr>
              <a:buFont typeface="Arial" panose="020B0604020202020204" pitchFamily="34" charset="0"/>
              <a:buChar char="•"/>
            </a:pPr>
            <a:r>
              <a:rPr lang="en-US" dirty="0">
                <a:cs typeface="Arial" panose="020B0604020202020204" pitchFamily="34" charset="0"/>
              </a:rPr>
              <a:t>The RBF</a:t>
            </a:r>
            <a:r>
              <a:rPr lang="en-US" baseline="30000" dirty="0">
                <a:cs typeface="Arial" panose="020B0604020202020204" pitchFamily="34" charset="0"/>
              </a:rPr>
              <a:t>(*</a:t>
            </a:r>
            <a:r>
              <a:rPr lang="en-US" dirty="0">
                <a:cs typeface="Arial" panose="020B0604020202020204" pitchFamily="34" charset="0"/>
              </a:rPr>
              <a:t> limit is validated in the bending fatigue test according to </a:t>
            </a:r>
            <a:r>
              <a:rPr lang="en-US" i="1" dirty="0">
                <a:cs typeface="Arial" panose="020B0604020202020204" pitchFamily="34" charset="0"/>
              </a:rPr>
              <a:t>ISO 8100-2 </a:t>
            </a:r>
          </a:p>
          <a:p>
            <a:pPr lvl="2" indent="-285750">
              <a:buClr>
                <a:srgbClr val="DC0000"/>
              </a:buClr>
              <a:buFont typeface="Arial" panose="020B0604020202020204" pitchFamily="34" charset="0"/>
              <a:buChar char="•"/>
            </a:pPr>
            <a:r>
              <a:rPr lang="en-US" dirty="0">
                <a:cs typeface="Arial" panose="020B0604020202020204" pitchFamily="34" charset="0"/>
              </a:rPr>
              <a:t>In the unlike event of a suspension means breakage at the end of the lifetime, the defined combinations of number of suspensions, safety factor and RBF ensure a safe margin for the remaining suspension means</a:t>
            </a:r>
            <a:endParaRPr lang="en-US" i="1" dirty="0">
              <a:ea typeface="+mj-ea"/>
              <a:cs typeface="+mj-cs"/>
            </a:endParaRPr>
          </a:p>
        </p:txBody>
      </p:sp>
      <p:grpSp>
        <p:nvGrpSpPr>
          <p:cNvPr id="5" name="Gruppieren 4">
            <a:extLst>
              <a:ext uri="{FF2B5EF4-FFF2-40B4-BE49-F238E27FC236}">
                <a16:creationId xmlns:a16="http://schemas.microsoft.com/office/drawing/2014/main" id="{DA3873A9-C08D-4E09-7878-767C90BCE22F}"/>
              </a:ext>
            </a:extLst>
          </p:cNvPr>
          <p:cNvGrpSpPr/>
          <p:nvPr/>
        </p:nvGrpSpPr>
        <p:grpSpPr>
          <a:xfrm>
            <a:off x="722811" y="1274236"/>
            <a:ext cx="5474935" cy="2440749"/>
            <a:chOff x="678205" y="1151495"/>
            <a:chExt cx="5474935" cy="2440749"/>
          </a:xfrm>
        </p:grpSpPr>
        <p:pic>
          <p:nvPicPr>
            <p:cNvPr id="2" name="Grafik 1">
              <a:extLst>
                <a:ext uri="{FF2B5EF4-FFF2-40B4-BE49-F238E27FC236}">
                  <a16:creationId xmlns:a16="http://schemas.microsoft.com/office/drawing/2014/main" id="{364BE309-ABF6-7BE8-F24D-4D1F52209707}"/>
                </a:ext>
              </a:extLst>
            </p:cNvPr>
            <p:cNvPicPr>
              <a:picLocks noChangeAspect="1"/>
            </p:cNvPicPr>
            <p:nvPr/>
          </p:nvPicPr>
          <p:blipFill>
            <a:blip r:embed="rId2"/>
            <a:stretch>
              <a:fillRect/>
            </a:stretch>
          </p:blipFill>
          <p:spPr>
            <a:xfrm>
              <a:off x="678205" y="1151495"/>
              <a:ext cx="5474935" cy="2440749"/>
            </a:xfrm>
            <a:prstGeom prst="rect">
              <a:avLst/>
            </a:prstGeom>
          </p:spPr>
        </p:pic>
        <p:sp>
          <p:nvSpPr>
            <p:cNvPr id="8" name="Rectangle 7">
              <a:extLst>
                <a:ext uri="{FF2B5EF4-FFF2-40B4-BE49-F238E27FC236}">
                  <a16:creationId xmlns:a16="http://schemas.microsoft.com/office/drawing/2014/main" id="{68BCD022-946A-17FA-9AAC-78BE329E31C4}"/>
                </a:ext>
              </a:extLst>
            </p:cNvPr>
            <p:cNvSpPr/>
            <p:nvPr/>
          </p:nvSpPr>
          <p:spPr>
            <a:xfrm>
              <a:off x="1907386" y="1408055"/>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B9158EB-D8A0-6313-EA1F-2D9408F388BC}"/>
                </a:ext>
              </a:extLst>
            </p:cNvPr>
            <p:cNvSpPr/>
            <p:nvPr/>
          </p:nvSpPr>
          <p:spPr>
            <a:xfrm>
              <a:off x="4517027" y="2590770"/>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5FCE13AF-E1D1-FC73-0E94-62074E4C4225}"/>
                </a:ext>
              </a:extLst>
            </p:cNvPr>
            <p:cNvSpPr/>
            <p:nvPr/>
          </p:nvSpPr>
          <p:spPr>
            <a:xfrm>
              <a:off x="3195829" y="3308734"/>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12">
              <a:extLst>
                <a:ext uri="{FF2B5EF4-FFF2-40B4-BE49-F238E27FC236}">
                  <a16:creationId xmlns:a16="http://schemas.microsoft.com/office/drawing/2014/main" id="{086820F3-8D2C-46FC-A29E-8549017DC39E}"/>
                </a:ext>
              </a:extLst>
            </p:cNvPr>
            <p:cNvSpPr/>
            <p:nvPr/>
          </p:nvSpPr>
          <p:spPr>
            <a:xfrm>
              <a:off x="3279977" y="2168092"/>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D4C8CC5F-9ED7-CCFF-633F-291D1CE609ED}"/>
                </a:ext>
              </a:extLst>
            </p:cNvPr>
            <p:cNvSpPr/>
            <p:nvPr/>
          </p:nvSpPr>
          <p:spPr>
            <a:xfrm>
              <a:off x="3186865" y="1783912"/>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Rectangle 11">
              <a:extLst>
                <a:ext uri="{FF2B5EF4-FFF2-40B4-BE49-F238E27FC236}">
                  <a16:creationId xmlns:a16="http://schemas.microsoft.com/office/drawing/2014/main" id="{5113F034-CB1C-1054-DAF5-7E91ACD64F80}"/>
                </a:ext>
              </a:extLst>
            </p:cNvPr>
            <p:cNvSpPr/>
            <p:nvPr/>
          </p:nvSpPr>
          <p:spPr>
            <a:xfrm>
              <a:off x="5282269" y="2916020"/>
              <a:ext cx="729415" cy="2585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6" name="Titel 6">
            <a:extLst>
              <a:ext uri="{FF2B5EF4-FFF2-40B4-BE49-F238E27FC236}">
                <a16:creationId xmlns:a16="http://schemas.microsoft.com/office/drawing/2014/main" id="{8A414873-0063-32A4-F504-B642804421FF}"/>
              </a:ext>
            </a:extLst>
          </p:cNvPr>
          <p:cNvSpPr>
            <a:spLocks noGrp="1"/>
          </p:cNvSpPr>
          <p:nvPr>
            <p:ph type="title"/>
          </p:nvPr>
        </p:nvSpPr>
        <p:spPr>
          <a:xfrm>
            <a:off x="609600" y="274638"/>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endParaRPr lang="de-DE" sz="4000" dirty="0"/>
          </a:p>
        </p:txBody>
      </p:sp>
    </p:spTree>
    <p:extLst>
      <p:ext uri="{BB962C8B-B14F-4D97-AF65-F5344CB8AC3E}">
        <p14:creationId xmlns:p14="http://schemas.microsoft.com/office/powerpoint/2010/main" val="508483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5807866" y="1230805"/>
            <a:ext cx="5298139" cy="2862322"/>
          </a:xfrm>
          <a:prstGeom prst="rect">
            <a:avLst/>
          </a:prstGeom>
          <a:noFill/>
        </p:spPr>
        <p:txBody>
          <a:bodyPr wrap="square">
            <a:spAutoFit/>
          </a:bodyPr>
          <a:lstStyle/>
          <a:p>
            <a:pPr marL="171450" lvl="1">
              <a:buClr>
                <a:srgbClr val="DC0000"/>
              </a:buClr>
            </a:pPr>
            <a:r>
              <a:rPr lang="en-US" b="1" i="1" dirty="0"/>
              <a:t>4.5.2.3 Fatigue lifetime</a:t>
            </a:r>
          </a:p>
          <a:p>
            <a:pPr lvl="1" indent="-285750">
              <a:buClr>
                <a:srgbClr val="DC0000"/>
              </a:buClr>
              <a:buFont typeface="Arial" panose="020B0604020202020204" pitchFamily="34" charset="0"/>
              <a:buChar char="•"/>
            </a:pPr>
            <a:r>
              <a:rPr lang="en-US" dirty="0">
                <a:cs typeface="Arial" panose="020B0604020202020204" pitchFamily="34" charset="0"/>
              </a:rPr>
              <a:t>Steel wire ropes according to </a:t>
            </a:r>
            <a:r>
              <a:rPr lang="en-US" i="1" dirty="0">
                <a:cs typeface="Arial" panose="020B0604020202020204" pitchFamily="34" charset="0"/>
              </a:rPr>
              <a:t>ISO 4344, </a:t>
            </a:r>
            <a:r>
              <a:rPr lang="en-US" dirty="0">
                <a:cs typeface="Arial" panose="020B0604020202020204" pitchFamily="34" charset="0"/>
              </a:rPr>
              <a:t>having D/d ≥ 40 and safety factor according to </a:t>
            </a:r>
            <a:r>
              <a:rPr lang="en-US" i="1" dirty="0">
                <a:cs typeface="Arial" panose="020B0604020202020204" pitchFamily="34" charset="0"/>
              </a:rPr>
              <a:t>ISO 8100-1/2, </a:t>
            </a:r>
            <a:r>
              <a:rPr lang="en-US" dirty="0">
                <a:cs typeface="Arial" panose="020B0604020202020204" pitchFamily="34" charset="0"/>
              </a:rPr>
              <a:t>can be discarded based on a visual inspection and criteria of the </a:t>
            </a:r>
            <a:r>
              <a:rPr lang="en-US" i="1" dirty="0">
                <a:cs typeface="Arial" panose="020B0604020202020204" pitchFamily="34" charset="0"/>
              </a:rPr>
              <a:t>ISO 4344 </a:t>
            </a:r>
            <a:r>
              <a:rPr lang="en-US" dirty="0">
                <a:cs typeface="Arial" panose="020B0604020202020204" pitchFamily="34" charset="0"/>
              </a:rPr>
              <a:t>(not changed)</a:t>
            </a:r>
          </a:p>
          <a:p>
            <a:pPr lvl="1" indent="-285750">
              <a:buClr>
                <a:srgbClr val="DC0000"/>
              </a:buClr>
              <a:buFont typeface="Arial" panose="020B0604020202020204" pitchFamily="34" charset="0"/>
              <a:buChar char="•"/>
            </a:pPr>
            <a:r>
              <a:rPr lang="en-US" dirty="0">
                <a:cs typeface="Arial" panose="020B0604020202020204" pitchFamily="34" charset="0"/>
              </a:rPr>
              <a:t>For other suspension means types the visual discarding criteria are defined in </a:t>
            </a:r>
            <a:r>
              <a:rPr lang="en-US" i="1" dirty="0">
                <a:cs typeface="Arial" panose="020B0604020202020204" pitchFamily="34" charset="0"/>
              </a:rPr>
              <a:t>ISO 8100-1 </a:t>
            </a:r>
            <a:r>
              <a:rPr lang="en-US" dirty="0">
                <a:cs typeface="Arial" panose="020B0604020202020204" pitchFamily="34" charset="0"/>
              </a:rPr>
              <a:t>and fatigue lifetime testing and monitoring is required, to ensure a timely replacement before RBF limit is infringed </a:t>
            </a:r>
          </a:p>
        </p:txBody>
      </p:sp>
      <p:grpSp>
        <p:nvGrpSpPr>
          <p:cNvPr id="4" name="Gruppieren 3">
            <a:extLst>
              <a:ext uri="{FF2B5EF4-FFF2-40B4-BE49-F238E27FC236}">
                <a16:creationId xmlns:a16="http://schemas.microsoft.com/office/drawing/2014/main" id="{1CBF40B0-1BB8-D1B5-9D6C-B57BD977C608}"/>
              </a:ext>
            </a:extLst>
          </p:cNvPr>
          <p:cNvGrpSpPr/>
          <p:nvPr/>
        </p:nvGrpSpPr>
        <p:grpSpPr>
          <a:xfrm>
            <a:off x="619759" y="1304532"/>
            <a:ext cx="5370511" cy="2045658"/>
            <a:chOff x="406591" y="1473741"/>
            <a:chExt cx="5370511" cy="2045658"/>
          </a:xfrm>
        </p:grpSpPr>
        <p:pic>
          <p:nvPicPr>
            <p:cNvPr id="3" name="Grafik 2">
              <a:extLst>
                <a:ext uri="{FF2B5EF4-FFF2-40B4-BE49-F238E27FC236}">
                  <a16:creationId xmlns:a16="http://schemas.microsoft.com/office/drawing/2014/main" id="{01B73F3C-5551-063C-E7A1-998A4BEE2FD6}"/>
                </a:ext>
              </a:extLst>
            </p:cNvPr>
            <p:cNvPicPr>
              <a:picLocks noChangeAspect="1"/>
            </p:cNvPicPr>
            <p:nvPr/>
          </p:nvPicPr>
          <p:blipFill>
            <a:blip r:embed="rId2"/>
            <a:srcRect t="3087"/>
            <a:stretch>
              <a:fillRect/>
            </a:stretch>
          </p:blipFill>
          <p:spPr>
            <a:xfrm>
              <a:off x="406591" y="1473741"/>
              <a:ext cx="5370511" cy="2045658"/>
            </a:xfrm>
            <a:prstGeom prst="rect">
              <a:avLst/>
            </a:prstGeom>
          </p:spPr>
        </p:pic>
        <p:sp>
          <p:nvSpPr>
            <p:cNvPr id="7" name="Rectangle 6">
              <a:extLst>
                <a:ext uri="{FF2B5EF4-FFF2-40B4-BE49-F238E27FC236}">
                  <a16:creationId xmlns:a16="http://schemas.microsoft.com/office/drawing/2014/main" id="{C62214E3-AF82-48C9-1A80-EF441C09D238}"/>
                </a:ext>
              </a:extLst>
            </p:cNvPr>
            <p:cNvSpPr/>
            <p:nvPr/>
          </p:nvSpPr>
          <p:spPr>
            <a:xfrm>
              <a:off x="2854913" y="2746737"/>
              <a:ext cx="2571351" cy="32972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5193DB27-D252-2DD0-4178-9C46D9D014EE}"/>
                </a:ext>
              </a:extLst>
            </p:cNvPr>
            <p:cNvSpPr/>
            <p:nvPr/>
          </p:nvSpPr>
          <p:spPr>
            <a:xfrm>
              <a:off x="722811" y="2871117"/>
              <a:ext cx="1854473" cy="20534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11" name="Textfeld 18">
            <a:extLst>
              <a:ext uri="{FF2B5EF4-FFF2-40B4-BE49-F238E27FC236}">
                <a16:creationId xmlns:a16="http://schemas.microsoft.com/office/drawing/2014/main" id="{5260754D-72AE-24A1-D7A4-55F03C88FD17}"/>
              </a:ext>
            </a:extLst>
          </p:cNvPr>
          <p:cNvSpPr txBox="1"/>
          <p:nvPr/>
        </p:nvSpPr>
        <p:spPr>
          <a:xfrm>
            <a:off x="406591" y="4062548"/>
            <a:ext cx="10503967" cy="2031325"/>
          </a:xfrm>
          <a:prstGeom prst="rect">
            <a:avLst/>
          </a:prstGeom>
          <a:noFill/>
        </p:spPr>
        <p:txBody>
          <a:bodyPr wrap="square">
            <a:spAutoFit/>
          </a:bodyPr>
          <a:lstStyle/>
          <a:p>
            <a:pPr lvl="1" indent="-285750">
              <a:buClr>
                <a:srgbClr val="DC0000"/>
              </a:buClr>
              <a:buFont typeface="Arial" panose="020B0604020202020204" pitchFamily="34" charset="0"/>
              <a:buChar char="•"/>
            </a:pPr>
            <a:r>
              <a:rPr lang="en-US" dirty="0">
                <a:cs typeface="Arial" panose="020B0604020202020204" pitchFamily="34" charset="0"/>
              </a:rPr>
              <a:t>Dependent on the suspension means type and application scope, different methods (or combination of methods) for fatigue lifetime monitoring are applicable </a:t>
            </a:r>
            <a:r>
              <a:rPr lang="en-US" i="1" dirty="0">
                <a:cs typeface="Arial" panose="020B0604020202020204" pitchFamily="34" charset="0"/>
              </a:rPr>
              <a:t>(Table 13)</a:t>
            </a:r>
          </a:p>
          <a:p>
            <a:pPr lvl="1" indent="-285750">
              <a:buClr>
                <a:srgbClr val="DC0000"/>
              </a:buClr>
              <a:buFont typeface="Arial" panose="020B0604020202020204" pitchFamily="34" charset="0"/>
              <a:buChar char="•"/>
            </a:pPr>
            <a:r>
              <a:rPr lang="en-US" dirty="0">
                <a:cs typeface="Arial" panose="020B0604020202020204" pitchFamily="34" charset="0"/>
              </a:rPr>
              <a:t>For steel wire ropes d ≤ 6mm it is required:</a:t>
            </a:r>
          </a:p>
          <a:p>
            <a:pPr lvl="2" indent="-285750">
              <a:buClr>
                <a:srgbClr val="DC0000"/>
              </a:buClr>
              <a:buFont typeface="Arial" panose="020B0604020202020204" pitchFamily="34" charset="0"/>
              <a:buChar char="•"/>
            </a:pPr>
            <a:r>
              <a:rPr lang="en-US" dirty="0">
                <a:cs typeface="Arial" panose="020B0604020202020204" pitchFamily="34" charset="0"/>
              </a:rPr>
              <a:t>Diameter reduction check with special tool and </a:t>
            </a:r>
          </a:p>
          <a:p>
            <a:pPr lvl="2" indent="-285750">
              <a:buClr>
                <a:srgbClr val="DC0000"/>
              </a:buClr>
              <a:buFont typeface="Arial" panose="020B0604020202020204" pitchFamily="34" charset="0"/>
              <a:buChar char="•"/>
            </a:pPr>
            <a:r>
              <a:rPr lang="en-US" dirty="0">
                <a:cs typeface="Arial" panose="020B0604020202020204" pitchFamily="34" charset="0"/>
              </a:rPr>
              <a:t>Bending counter or physical strength monitoring</a:t>
            </a:r>
          </a:p>
          <a:p>
            <a:pPr lvl="1" indent="-285750">
              <a:buClr>
                <a:srgbClr val="DC0000"/>
              </a:buClr>
              <a:buFont typeface="Arial" panose="020B0604020202020204" pitchFamily="34" charset="0"/>
              <a:buChar char="•"/>
            </a:pPr>
            <a:r>
              <a:rPr lang="en-US" dirty="0">
                <a:cs typeface="Arial" panose="020B0604020202020204" pitchFamily="34" charset="0"/>
              </a:rPr>
              <a:t>For elastomeric coated traction sheave grooves a dedicated verification is defined in </a:t>
            </a:r>
            <a:r>
              <a:rPr lang="en-US" i="1" dirty="0">
                <a:cs typeface="Arial" panose="020B0604020202020204" pitchFamily="34" charset="0"/>
              </a:rPr>
              <a:t>ISO 8100-2, 4.13.2 </a:t>
            </a:r>
            <a:r>
              <a:rPr lang="en-US" dirty="0">
                <a:cs typeface="Arial" panose="020B0604020202020204" pitchFamily="34" charset="0"/>
              </a:rPr>
              <a:t>to prove the fatigue lifetime limit</a:t>
            </a:r>
          </a:p>
        </p:txBody>
      </p:sp>
      <p:sp>
        <p:nvSpPr>
          <p:cNvPr id="2" name="Titel 6">
            <a:extLst>
              <a:ext uri="{FF2B5EF4-FFF2-40B4-BE49-F238E27FC236}">
                <a16:creationId xmlns:a16="http://schemas.microsoft.com/office/drawing/2014/main" id="{284B51BA-B6BF-7490-95EB-24F3FEAA07E9}"/>
              </a:ext>
            </a:extLst>
          </p:cNvPr>
          <p:cNvSpPr>
            <a:spLocks noGrp="1"/>
          </p:cNvSpPr>
          <p:nvPr>
            <p:ph type="title"/>
          </p:nvPr>
        </p:nvSpPr>
        <p:spPr>
          <a:xfrm>
            <a:off x="609600" y="274638"/>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endParaRPr lang="de-DE" sz="4000" dirty="0"/>
          </a:p>
        </p:txBody>
      </p:sp>
    </p:spTree>
    <p:extLst>
      <p:ext uri="{BB962C8B-B14F-4D97-AF65-F5344CB8AC3E}">
        <p14:creationId xmlns:p14="http://schemas.microsoft.com/office/powerpoint/2010/main" val="92758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EBFD-CDFD-7049-6545-76363311AAC4}"/>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7310A16-BD58-E332-D8AA-8BC70945E4E3}"/>
              </a:ext>
            </a:extLst>
          </p:cNvPr>
          <p:cNvSpPr txBox="1">
            <a:spLocks/>
          </p:cNvSpPr>
          <p:nvPr/>
        </p:nvSpPr>
        <p:spPr>
          <a:xfrm>
            <a:off x="585380" y="969818"/>
            <a:ext cx="11209455" cy="5288478"/>
          </a:xfrm>
          <a:prstGeom prst="rect">
            <a:avLst/>
          </a:prstGeom>
        </p:spPr>
        <p:txBody>
          <a:bodyPr vert="horz" lIns="72000" tIns="45720" rIns="91440" bIns="45720" numCol="2"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2438" indent="-452438" algn="l">
              <a:spcBef>
                <a:spcPts val="300"/>
              </a:spcBef>
              <a:buClr>
                <a:srgbClr val="DC0000"/>
              </a:buClr>
            </a:pPr>
            <a:r>
              <a:rPr lang="en-US" sz="1600" dirty="0">
                <a:solidFill>
                  <a:schemeClr val="tx1"/>
                </a:solidFill>
                <a:cs typeface="Arial" panose="020B0604020202020204" pitchFamily="34" charset="0"/>
              </a:rPr>
              <a:t>	Introduction and background </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	Key editorial and content updates</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2	Normative references</a:t>
            </a:r>
          </a:p>
          <a:p>
            <a:pPr marL="452438" indent="-452438" algn="l">
              <a:spcBef>
                <a:spcPts val="300"/>
              </a:spcBef>
              <a:buClr>
                <a:srgbClr val="DC0000"/>
              </a:buClr>
            </a:pPr>
            <a:r>
              <a:rPr lang="en-US" sz="1600" dirty="0">
                <a:solidFill>
                  <a:schemeClr val="tx1"/>
                </a:solidFill>
                <a:cs typeface="Arial" panose="020B0604020202020204" pitchFamily="34" charset="0"/>
              </a:rPr>
              <a:t>3	Terms and definitions (both 1and 2)</a:t>
            </a:r>
          </a:p>
          <a:p>
            <a:pPr marL="452438" indent="-452438" algn="l">
              <a:spcBef>
                <a:spcPts val="300"/>
              </a:spcBef>
              <a:buClr>
                <a:srgbClr val="DC0000"/>
              </a:buClr>
            </a:pPr>
            <a:r>
              <a:rPr lang="en-US" sz="1600" dirty="0">
                <a:solidFill>
                  <a:schemeClr val="tx1"/>
                </a:solidFill>
                <a:cs typeface="Arial" panose="020B0604020202020204" pitchFamily="34" charset="0"/>
              </a:rPr>
              <a:t>4.2	Well, machinery spaces and pulley rooms </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4.3	Landing doors and car doors</a:t>
            </a:r>
          </a:p>
          <a:p>
            <a:pPr marL="452438" indent="-452438" algn="l">
              <a:spcBef>
                <a:spcPts val="300"/>
              </a:spcBef>
              <a:buClr>
                <a:srgbClr val="DC0000"/>
              </a:buClr>
            </a:pPr>
            <a:r>
              <a:rPr lang="en-US" sz="1600" dirty="0">
                <a:solidFill>
                  <a:schemeClr val="tx1"/>
                </a:solidFill>
                <a:cs typeface="Arial" panose="020B0604020202020204" pitchFamily="34" charset="0"/>
              </a:rPr>
              <a:t>4.4	Car, counterweight and balancing weight</a:t>
            </a:r>
          </a:p>
          <a:p>
            <a:pPr marL="452438" indent="-452438" algn="l">
              <a:spcBef>
                <a:spcPts val="300"/>
              </a:spcBef>
              <a:buClr>
                <a:srgbClr val="DC0000"/>
              </a:buClr>
            </a:pPr>
            <a:r>
              <a:rPr lang="en-US" sz="1600" dirty="0">
                <a:solidFill>
                  <a:schemeClr val="tx1"/>
                </a:solidFill>
                <a:cs typeface="Arial" panose="020B0604020202020204" pitchFamily="34" charset="0"/>
              </a:rPr>
              <a:t>4.5	Suspension means, compensation means and related           protection means</a:t>
            </a:r>
          </a:p>
          <a:p>
            <a:pPr marL="452438" indent="-452438" algn="l">
              <a:spcBef>
                <a:spcPts val="300"/>
              </a:spcBef>
              <a:buClr>
                <a:srgbClr val="DC0000"/>
              </a:buClr>
            </a:pPr>
            <a:r>
              <a:rPr lang="en-US" sz="1600" dirty="0">
                <a:solidFill>
                  <a:schemeClr val="tx1"/>
                </a:solidFill>
                <a:cs typeface="Arial" panose="020B0604020202020204" pitchFamily="34" charset="0"/>
              </a:rPr>
              <a:t>4.6 	Precautions against free fall, excessive speed, unintended car movement and creeping of the car</a:t>
            </a:r>
          </a:p>
          <a:p>
            <a:pPr marL="452438" indent="-452438" algn="l">
              <a:spcBef>
                <a:spcPts val="300"/>
              </a:spcBef>
              <a:buClr>
                <a:srgbClr val="DC0000"/>
              </a:buClr>
            </a:pPr>
            <a:r>
              <a:rPr lang="en-US" sz="1600" dirty="0">
                <a:solidFill>
                  <a:schemeClr val="tx1"/>
                </a:solidFill>
                <a:cs typeface="Arial" panose="020B0604020202020204" pitchFamily="34" charset="0"/>
              </a:rPr>
              <a:t>4.7	Guide rails</a:t>
            </a:r>
          </a:p>
          <a:p>
            <a:pPr marL="452438" indent="-452438" algn="l">
              <a:spcBef>
                <a:spcPts val="300"/>
              </a:spcBef>
              <a:buClr>
                <a:srgbClr val="DC0000"/>
              </a:buClr>
            </a:pPr>
            <a:r>
              <a:rPr lang="en-US" sz="1600" dirty="0">
                <a:solidFill>
                  <a:schemeClr val="tx1"/>
                </a:solidFill>
                <a:cs typeface="Arial" panose="020B0604020202020204" pitchFamily="34" charset="0"/>
              </a:rPr>
              <a:t>4.8	Buffers</a:t>
            </a:r>
          </a:p>
          <a:p>
            <a:pPr marL="452438" indent="-452438" algn="l">
              <a:spcBef>
                <a:spcPts val="300"/>
              </a:spcBef>
              <a:buClr>
                <a:srgbClr val="DC0000"/>
              </a:buClr>
            </a:pPr>
            <a:r>
              <a:rPr lang="en-US" sz="1600" dirty="0">
                <a:solidFill>
                  <a:schemeClr val="tx1"/>
                </a:solidFill>
                <a:cs typeface="Arial" panose="020B0604020202020204" pitchFamily="34" charset="0"/>
              </a:rPr>
              <a:t>4.9	Lift machinery and associated equipment</a:t>
            </a:r>
          </a:p>
          <a:p>
            <a:pPr marL="452438" indent="-452438" algn="l">
              <a:spcBef>
                <a:spcPts val="300"/>
              </a:spcBef>
              <a:buClr>
                <a:srgbClr val="DC0000"/>
              </a:buClr>
            </a:pPr>
            <a:r>
              <a:rPr lang="en-US" sz="1600" dirty="0">
                <a:solidFill>
                  <a:schemeClr val="tx1"/>
                </a:solidFill>
                <a:cs typeface="Arial" panose="020B0604020202020204" pitchFamily="34" charset="0"/>
              </a:rPr>
              <a:t>4.10	Electric installations and appliances</a:t>
            </a:r>
          </a:p>
          <a:p>
            <a:pPr marL="452438" indent="-452438" algn="l">
              <a:spcBef>
                <a:spcPts val="300"/>
              </a:spcBef>
              <a:buClr>
                <a:srgbClr val="DC0000"/>
              </a:buClr>
            </a:pPr>
            <a:r>
              <a:rPr lang="en-US" sz="1600" dirty="0">
                <a:solidFill>
                  <a:schemeClr val="tx1"/>
                </a:solidFill>
                <a:cs typeface="Arial" panose="020B0604020202020204" pitchFamily="34" charset="0"/>
              </a:rPr>
              <a:t>4.11	Protection against electric faults; failure analysis;         electric safety devices</a:t>
            </a:r>
          </a:p>
          <a:p>
            <a:pPr marL="452438" lvl="0" indent="-452438" algn="l">
              <a:spcBef>
                <a:spcPts val="300"/>
              </a:spcBef>
              <a:buClr>
                <a:srgbClr val="DC0000"/>
              </a:buClr>
              <a:defRPr/>
            </a:pPr>
            <a:r>
              <a:rPr lang="en-US" sz="1600" dirty="0">
                <a:solidFill>
                  <a:prstClr val="black"/>
                </a:solidFill>
                <a:cs typeface="Arial" panose="020B0604020202020204" pitchFamily="34" charset="0"/>
              </a:rPr>
              <a:t>4.12		Electrical Controls</a:t>
            </a:r>
          </a:p>
          <a:p>
            <a:pPr marL="269875" lvl="0" indent="-269875" algn="l">
              <a:spcBef>
                <a:spcPts val="600"/>
              </a:spcBef>
              <a:buClr>
                <a:srgbClr val="DC0000"/>
              </a:buClr>
              <a:defRPr/>
            </a:pPr>
            <a:r>
              <a:rPr lang="en-US" sz="1600" dirty="0">
                <a:solidFill>
                  <a:prstClr val="black"/>
                </a:solidFill>
                <a:cs typeface="Arial" panose="020B0604020202020204" pitchFamily="34" charset="0"/>
              </a:rPr>
              <a:t>5	Verification of the safety requirements and/or protective measures</a:t>
            </a:r>
          </a:p>
          <a:p>
            <a:pPr marL="269875" lvl="0" indent="-269875" algn="l">
              <a:spcBef>
                <a:spcPts val="600"/>
              </a:spcBef>
              <a:buClr>
                <a:srgbClr val="DC0000"/>
              </a:buClr>
              <a:defRPr/>
            </a:pPr>
            <a:r>
              <a:rPr lang="en-US" sz="1600" dirty="0">
                <a:solidFill>
                  <a:prstClr val="black"/>
                </a:solidFill>
                <a:cs typeface="Arial" panose="020B0604020202020204" pitchFamily="34" charset="0"/>
              </a:rPr>
              <a:t>6	Information for use</a:t>
            </a:r>
          </a:p>
          <a:p>
            <a:pPr marL="269875" lvl="0" indent="-269875" algn="l">
              <a:spcBef>
                <a:spcPts val="600"/>
              </a:spcBef>
              <a:buClr>
                <a:srgbClr val="DC0000"/>
              </a:buClr>
              <a:defRPr/>
            </a:pPr>
            <a:r>
              <a:rPr lang="en-US" sz="1600" dirty="0">
                <a:solidFill>
                  <a:prstClr val="black"/>
                </a:solidFill>
                <a:cs typeface="Arial" panose="020B0604020202020204" pitchFamily="34" charset="0"/>
              </a:rPr>
              <a:t>7	Building-related boundary conditions</a:t>
            </a:r>
          </a:p>
          <a:p>
            <a:pPr marL="269875" lvl="0" indent="-269875" algn="l">
              <a:spcBef>
                <a:spcPts val="0"/>
              </a:spcBef>
              <a:buClr>
                <a:srgbClr val="DC0000"/>
              </a:buClr>
              <a:defRPr/>
            </a:pPr>
            <a:endParaRPr lang="en-US" sz="1600" dirty="0">
              <a:solidFill>
                <a:prstClr val="black"/>
              </a:solidFill>
              <a:cs typeface="Arial" panose="020B0604020202020204" pitchFamily="34" charset="0"/>
            </a:endParaRPr>
          </a:p>
          <a:p>
            <a:pPr marL="269875" lvl="0" indent="-269875" algn="l">
              <a:spcBef>
                <a:spcPts val="0"/>
              </a:spcBef>
              <a:buClr>
                <a:srgbClr val="DC0000"/>
              </a:buClr>
              <a:defRPr/>
            </a:pPr>
            <a:r>
              <a:rPr lang="en-US" sz="1600" dirty="0">
                <a:solidFill>
                  <a:prstClr val="black"/>
                </a:solidFill>
                <a:cs typeface="Arial" panose="020B0604020202020204" pitchFamily="34" charset="0"/>
              </a:rPr>
              <a:t>Annex A	(normative) </a:t>
            </a:r>
            <a:r>
              <a:rPr lang="en-GB" sz="1600" dirty="0">
                <a:solidFill>
                  <a:prstClr val="black"/>
                </a:solidFill>
                <a:cs typeface="Arial" panose="020B0604020202020204" pitchFamily="34" charset="0"/>
              </a:rPr>
              <a:t>List of the electric safety devices </a:t>
            </a:r>
            <a:endParaRPr lang="en-US" sz="1600" strike="dblStrike" dirty="0">
              <a:solidFill>
                <a:schemeClr val="tx1"/>
              </a:solidFill>
              <a:highlight>
                <a:srgbClr val="00FF00"/>
              </a:highlight>
              <a:cs typeface="Arial" panose="020B0604020202020204" pitchFamily="34" charset="0"/>
            </a:endParaRPr>
          </a:p>
          <a:p>
            <a:pPr marL="269875" indent="-269875" algn="l">
              <a:spcBef>
                <a:spcPts val="600"/>
              </a:spcBef>
              <a:buClr>
                <a:srgbClr val="DC0000"/>
              </a:buClr>
              <a:defRPr/>
            </a:pPr>
            <a:r>
              <a:rPr lang="en-US" sz="1600" dirty="0">
                <a:solidFill>
                  <a:prstClr val="black"/>
                </a:solidFill>
                <a:cs typeface="Arial" panose="020B0604020202020204" pitchFamily="34" charset="0"/>
              </a:rPr>
              <a:t>Annex B	(normative) </a:t>
            </a:r>
            <a:r>
              <a:rPr lang="en-GB" sz="1600" dirty="0">
                <a:solidFill>
                  <a:prstClr val="black"/>
                </a:solidFill>
                <a:cs typeface="Arial" panose="020B0604020202020204" pitchFamily="34" charset="0"/>
              </a:rPr>
              <a:t>Information on the building-related 			conditions in which the lift is installed</a:t>
            </a:r>
            <a:endParaRPr lang="en-US" sz="1600" dirty="0">
              <a:solidFill>
                <a:prstClr val="black"/>
              </a:solidFill>
              <a:cs typeface="Arial" panose="020B0604020202020204" pitchFamily="34" charset="0"/>
            </a:endParaRPr>
          </a:p>
          <a:p>
            <a:pPr marL="269875" indent="-269875" algn="l">
              <a:spcBef>
                <a:spcPts val="600"/>
              </a:spcBef>
              <a:buClr>
                <a:srgbClr val="DC0000"/>
              </a:buClr>
              <a:defRPr/>
            </a:pPr>
            <a:r>
              <a:rPr lang="fr-FR" sz="1600" dirty="0">
                <a:solidFill>
                  <a:prstClr val="black"/>
                </a:solidFill>
                <a:cs typeface="Arial" panose="020B0604020202020204" pitchFamily="34" charset="0"/>
              </a:rPr>
              <a:t>Annex C	</a:t>
            </a:r>
            <a:r>
              <a:rPr lang="en-US" sz="1600" dirty="0">
                <a:solidFill>
                  <a:prstClr val="black"/>
                </a:solidFill>
                <a:cs typeface="Arial" panose="020B0604020202020204" pitchFamily="34" charset="0"/>
              </a:rPr>
              <a:t>(normative) </a:t>
            </a:r>
            <a:r>
              <a:rPr lang="fr-FR" sz="1600" dirty="0">
                <a:solidFill>
                  <a:prstClr val="black"/>
                </a:solidFill>
                <a:cs typeface="Arial" panose="020B0604020202020204" pitchFamily="34" charset="0"/>
              </a:rPr>
              <a:t>Pit </a:t>
            </a:r>
            <a:r>
              <a:rPr lang="fr-FR" sz="1600" dirty="0" err="1">
                <a:solidFill>
                  <a:prstClr val="black"/>
                </a:solidFill>
                <a:cs typeface="Arial" panose="020B0604020202020204" pitchFamily="34" charset="0"/>
              </a:rPr>
              <a:t>access</a:t>
            </a:r>
            <a:r>
              <a:rPr lang="fr-FR" sz="1600" dirty="0">
                <a:solidFill>
                  <a:prstClr val="black"/>
                </a:solidFill>
                <a:cs typeface="Arial" panose="020B0604020202020204" pitchFamily="34" charset="0"/>
              </a:rPr>
              <a:t> ladder</a:t>
            </a:r>
            <a:endParaRPr lang="en-US" sz="1600" dirty="0">
              <a:solidFill>
                <a:prstClr val="black"/>
              </a:solidFill>
              <a:cs typeface="Arial" panose="020B0604020202020204" pitchFamily="34" charset="0"/>
            </a:endParaRPr>
          </a:p>
          <a:p>
            <a:pPr marL="269875" indent="-269875" algn="l">
              <a:spcBef>
                <a:spcPts val="600"/>
              </a:spcBef>
              <a:buClr>
                <a:srgbClr val="DC0000"/>
              </a:buClr>
              <a:defRPr/>
            </a:pPr>
            <a:r>
              <a:rPr lang="en-US" sz="1600" dirty="0">
                <a:solidFill>
                  <a:prstClr val="black"/>
                </a:solidFill>
                <a:cs typeface="Arial" panose="020B0604020202020204" pitchFamily="34" charset="0"/>
              </a:rPr>
              <a:t>Annex D	(informative) </a:t>
            </a:r>
            <a:r>
              <a:rPr lang="en-GB" sz="1600" dirty="0">
                <a:solidFill>
                  <a:prstClr val="black"/>
                </a:solidFill>
                <a:cs typeface="Arial" panose="020B0604020202020204" pitchFamily="34" charset="0"/>
              </a:rPr>
              <a:t>Relationship between this document and     		ISO 8100-20:2018</a:t>
            </a:r>
          </a:p>
          <a:p>
            <a:pPr marL="269875" indent="-269875" algn="l">
              <a:spcBef>
                <a:spcPts val="600"/>
              </a:spcBef>
              <a:buClr>
                <a:srgbClr val="DC0000"/>
              </a:buClr>
              <a:defRPr/>
            </a:pPr>
            <a:r>
              <a:rPr lang="en-US" sz="1600" dirty="0">
                <a:solidFill>
                  <a:prstClr val="black"/>
                </a:solidFill>
                <a:cs typeface="Arial" panose="020B0604020202020204" pitchFamily="34" charset="0"/>
              </a:rPr>
              <a:t>Annex E	(informative) Operations overview</a:t>
            </a:r>
          </a:p>
          <a:p>
            <a:pPr marL="269875" indent="-269875" algn="l">
              <a:spcBef>
                <a:spcPts val="600"/>
              </a:spcBef>
              <a:buClr>
                <a:srgbClr val="DC0000"/>
              </a:buClr>
              <a:defRPr/>
            </a:pPr>
            <a:r>
              <a:rPr lang="en-US" sz="1600" dirty="0">
                <a:solidFill>
                  <a:prstClr val="black"/>
                </a:solidFill>
                <a:cs typeface="Arial" panose="020B0604020202020204" pitchFamily="34" charset="0"/>
              </a:rPr>
              <a:t>Annex ZA	(informative) </a:t>
            </a:r>
            <a:r>
              <a:rPr lang="en-GB" sz="1600" dirty="0">
                <a:solidFill>
                  <a:prstClr val="black"/>
                </a:solidFill>
                <a:cs typeface="Arial" panose="020B0604020202020204" pitchFamily="34" charset="0"/>
              </a:rPr>
              <a:t>Relationship between this European  		Standard and the essential requirements of Directive 		2014/33/EU aimed</a:t>
            </a:r>
            <a:r>
              <a:rPr lang="en-US" sz="1600" dirty="0">
                <a:solidFill>
                  <a:prstClr val="black"/>
                </a:solidFill>
                <a:cs typeface="Arial" panose="020B0604020202020204" pitchFamily="34" charset="0"/>
              </a:rPr>
              <a:t> </a:t>
            </a:r>
            <a:r>
              <a:rPr lang="en-GB" sz="1600" dirty="0">
                <a:solidFill>
                  <a:prstClr val="black"/>
                </a:solidFill>
                <a:cs typeface="Arial" panose="020B0604020202020204" pitchFamily="34" charset="0"/>
              </a:rPr>
              <a:t>to be covered </a:t>
            </a:r>
            <a:r>
              <a:rPr lang="en-US" sz="1600" dirty="0">
                <a:solidFill>
                  <a:prstClr val="black"/>
                </a:solidFill>
                <a:cs typeface="Arial" panose="020B0604020202020204" pitchFamily="34" charset="0"/>
              </a:rPr>
              <a:t>(note, covers both 		parts)</a:t>
            </a:r>
            <a:r>
              <a:rPr lang="en-GB" sz="1600" dirty="0">
                <a:solidFill>
                  <a:prstClr val="black"/>
                </a:solidFill>
                <a:cs typeface="Arial" panose="020B0604020202020204" pitchFamily="34" charset="0"/>
              </a:rPr>
              <a:t> </a:t>
            </a:r>
            <a:endParaRPr lang="en-US" sz="1600" strike="dblStrike" dirty="0">
              <a:solidFill>
                <a:schemeClr val="tx1"/>
              </a:solidFill>
              <a:cs typeface="Arial" panose="020B0604020202020204" pitchFamily="34" charset="0"/>
            </a:endParaRP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D4AAD4F1-7500-CEF0-599F-1C4C6D56F525}"/>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Content according to the ISO 8100-1 structure</a:t>
            </a:r>
            <a:endParaRPr lang="fr-FR" sz="4000" dirty="0">
              <a:solidFill>
                <a:srgbClr val="394393"/>
              </a:solidFill>
            </a:endParaRPr>
          </a:p>
        </p:txBody>
      </p:sp>
    </p:spTree>
    <p:extLst>
      <p:ext uri="{BB962C8B-B14F-4D97-AF65-F5344CB8AC3E}">
        <p14:creationId xmlns:p14="http://schemas.microsoft.com/office/powerpoint/2010/main" val="1592792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4132-3CA7-01D7-7825-BA63F9B617B2}"/>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FB3AD4DB-8711-0134-50E7-3B082B8823D8}"/>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74AB7A55-01AE-CDE9-F68D-A818C9D1CC13}"/>
              </a:ext>
            </a:extLst>
          </p:cNvPr>
          <p:cNvSpPr txBox="1"/>
          <p:nvPr/>
        </p:nvSpPr>
        <p:spPr>
          <a:xfrm>
            <a:off x="5599779" y="1234856"/>
            <a:ext cx="6084402" cy="1815882"/>
          </a:xfrm>
          <a:prstGeom prst="rect">
            <a:avLst/>
          </a:prstGeom>
          <a:noFill/>
        </p:spPr>
        <p:txBody>
          <a:bodyPr wrap="square">
            <a:spAutoFit/>
          </a:bodyPr>
          <a:lstStyle/>
          <a:p>
            <a:pPr marL="171450" lvl="1">
              <a:buClr>
                <a:srgbClr val="DC0000"/>
              </a:buClr>
            </a:pPr>
            <a:r>
              <a:rPr lang="en-US" sz="1600" b="1" i="1" dirty="0"/>
              <a:t>4.5.2.4 Connection between suspension means and termination</a:t>
            </a:r>
          </a:p>
          <a:p>
            <a:pPr lvl="1" indent="-285750">
              <a:buClr>
                <a:srgbClr val="DC0000"/>
              </a:buClr>
              <a:buFont typeface="Arial" panose="020B0604020202020204" pitchFamily="34" charset="0"/>
              <a:buChar char="•"/>
            </a:pPr>
            <a:r>
              <a:rPr lang="en-US" sz="1600" dirty="0">
                <a:cs typeface="Arial" panose="020B0604020202020204" pitchFamily="34" charset="0"/>
              </a:rPr>
              <a:t>The junction between the suspension means and its termination, shall be able to resist at least 80% MBF</a:t>
            </a:r>
            <a:r>
              <a:rPr lang="en-US" sz="1600" baseline="30000" dirty="0">
                <a:cs typeface="Arial" panose="020B0604020202020204" pitchFamily="34" charset="0"/>
              </a:rPr>
              <a:t>(*</a:t>
            </a:r>
            <a:r>
              <a:rPr lang="en-US" sz="1600" dirty="0">
                <a:cs typeface="Arial" panose="020B0604020202020204" pitchFamily="34" charset="0"/>
              </a:rPr>
              <a:t> of the suspension means (</a:t>
            </a:r>
            <a:r>
              <a:rPr lang="en-US" sz="1600" i="1" dirty="0">
                <a:cs typeface="Arial" panose="020B0604020202020204" pitchFamily="34" charset="0"/>
              </a:rPr>
              <a:t>4.5.2.4.1</a:t>
            </a:r>
            <a:r>
              <a:rPr lang="en-US" sz="1600" dirty="0">
                <a:cs typeface="Arial" panose="020B0604020202020204" pitchFamily="34" charset="0"/>
              </a:rPr>
              <a:t>). This is also consistent with the RBF</a:t>
            </a:r>
            <a:r>
              <a:rPr lang="en-US" sz="1600" baseline="30000" dirty="0">
                <a:cs typeface="Arial" panose="020B0604020202020204" pitchFamily="34" charset="0"/>
              </a:rPr>
              <a:t>(**</a:t>
            </a:r>
            <a:r>
              <a:rPr lang="en-US" sz="1600" dirty="0">
                <a:cs typeface="Arial" panose="020B0604020202020204" pitchFamily="34" charset="0"/>
              </a:rPr>
              <a:t> requirement applicable as fatigue lifetime limit.</a:t>
            </a:r>
          </a:p>
          <a:p>
            <a:pPr lvl="1" indent="-285750">
              <a:buClr>
                <a:srgbClr val="DC0000"/>
              </a:buClr>
              <a:buFont typeface="Arial" panose="020B0604020202020204" pitchFamily="34" charset="0"/>
              <a:buChar char="•"/>
            </a:pPr>
            <a:r>
              <a:rPr lang="en-US" sz="1600" dirty="0">
                <a:cs typeface="Arial" panose="020B0604020202020204" pitchFamily="34" charset="0"/>
              </a:rPr>
              <a:t>New requirement: eye-bolt is part of the junction, needs to withstand 80% of MBF, </a:t>
            </a:r>
            <a:r>
              <a:rPr lang="en-US" sz="1600" i="1" dirty="0">
                <a:cs typeface="Arial" panose="020B0604020202020204" pitchFamily="34" charset="0"/>
              </a:rPr>
              <a:t>4.5.2.4.3</a:t>
            </a:r>
            <a:endParaRPr lang="en-US" sz="1200" i="1" dirty="0">
              <a:cs typeface="Arial" panose="020B0604020202020204" pitchFamily="34" charset="0"/>
            </a:endParaRPr>
          </a:p>
        </p:txBody>
      </p:sp>
      <p:sp>
        <p:nvSpPr>
          <p:cNvPr id="4" name="TextBox 3">
            <a:extLst>
              <a:ext uri="{FF2B5EF4-FFF2-40B4-BE49-F238E27FC236}">
                <a16:creationId xmlns:a16="http://schemas.microsoft.com/office/drawing/2014/main" id="{7229FCB0-4F6B-7C72-C720-2437A06E9E88}"/>
              </a:ext>
            </a:extLst>
          </p:cNvPr>
          <p:cNvSpPr txBox="1"/>
          <p:nvPr/>
        </p:nvSpPr>
        <p:spPr>
          <a:xfrm>
            <a:off x="7832224" y="5412680"/>
            <a:ext cx="3250480" cy="523220"/>
          </a:xfrm>
          <a:prstGeom prst="rect">
            <a:avLst/>
          </a:prstGeom>
          <a:noFill/>
        </p:spPr>
        <p:txBody>
          <a:bodyPr wrap="square">
            <a:spAutoFit/>
          </a:bodyPr>
          <a:lstStyle/>
          <a:p>
            <a:r>
              <a:rPr lang="en-US" sz="1400">
                <a:cs typeface="Arial" panose="020B0604020202020204" pitchFamily="34" charset="0"/>
              </a:rPr>
              <a:t>*)   MBF = Minimum breaking force</a:t>
            </a:r>
          </a:p>
          <a:p>
            <a:r>
              <a:rPr lang="en-US" sz="1400">
                <a:cs typeface="Arial" panose="020B0604020202020204" pitchFamily="34" charset="0"/>
              </a:rPr>
              <a:t>**) RBF = Residual breaking force </a:t>
            </a:r>
            <a:endParaRPr lang="fi-FI" sz="1400"/>
          </a:p>
        </p:txBody>
      </p:sp>
      <p:pic>
        <p:nvPicPr>
          <p:cNvPr id="8" name="Picture 7">
            <a:extLst>
              <a:ext uri="{FF2B5EF4-FFF2-40B4-BE49-F238E27FC236}">
                <a16:creationId xmlns:a16="http://schemas.microsoft.com/office/drawing/2014/main" id="{DC7729DB-9E5F-AA0C-A86D-2936BDC16694}"/>
              </a:ext>
            </a:extLst>
          </p:cNvPr>
          <p:cNvPicPr>
            <a:picLocks noChangeAspect="1"/>
          </p:cNvPicPr>
          <p:nvPr/>
        </p:nvPicPr>
        <p:blipFill>
          <a:blip r:embed="rId2"/>
          <a:srcRect l="20456" r="25366"/>
          <a:stretch/>
        </p:blipFill>
        <p:spPr>
          <a:xfrm>
            <a:off x="10464718" y="2911867"/>
            <a:ext cx="1092560" cy="2016604"/>
          </a:xfrm>
          <a:prstGeom prst="rect">
            <a:avLst/>
          </a:prstGeom>
        </p:spPr>
      </p:pic>
      <p:sp>
        <p:nvSpPr>
          <p:cNvPr id="3" name="Textfeld 18">
            <a:extLst>
              <a:ext uri="{FF2B5EF4-FFF2-40B4-BE49-F238E27FC236}">
                <a16:creationId xmlns:a16="http://schemas.microsoft.com/office/drawing/2014/main" id="{25608388-5B02-D64E-1568-98789D9DA7FC}"/>
              </a:ext>
            </a:extLst>
          </p:cNvPr>
          <p:cNvSpPr txBox="1"/>
          <p:nvPr/>
        </p:nvSpPr>
        <p:spPr>
          <a:xfrm>
            <a:off x="337792" y="3657625"/>
            <a:ext cx="10904293" cy="1508105"/>
          </a:xfrm>
          <a:prstGeom prst="rect">
            <a:avLst/>
          </a:prstGeom>
          <a:noFill/>
        </p:spPr>
        <p:txBody>
          <a:bodyPr wrap="square">
            <a:spAutoFit/>
          </a:bodyPr>
          <a:lstStyle/>
          <a:p>
            <a:pPr lvl="1" indent="-285750">
              <a:buClr>
                <a:srgbClr val="DC0000"/>
              </a:buClr>
              <a:buFont typeface="Arial" panose="020B0604020202020204" pitchFamily="34" charset="0"/>
              <a:buChar char="•"/>
            </a:pPr>
            <a:r>
              <a:rPr lang="en-US" sz="1600" dirty="0">
                <a:cs typeface="Arial" panose="020B0604020202020204" pitchFamily="34" charset="0"/>
              </a:rPr>
              <a:t>Terminations for elastomeric coated steel wire ropes and for elastomeric coated traction belts, shall </a:t>
            </a:r>
          </a:p>
          <a:p>
            <a:pPr lvl="2" indent="-285750">
              <a:buClr>
                <a:srgbClr val="DC0000"/>
              </a:buClr>
              <a:buFont typeface="Arial" panose="020B0604020202020204" pitchFamily="34" charset="0"/>
              <a:buChar char="•"/>
            </a:pPr>
            <a:r>
              <a:rPr lang="en-US" sz="1600" dirty="0">
                <a:cs typeface="Arial" panose="020B0604020202020204" pitchFamily="34" charset="0"/>
              </a:rPr>
              <a:t>Be verified according to </a:t>
            </a:r>
            <a:r>
              <a:rPr lang="en-US" sz="1600" i="1" dirty="0">
                <a:cs typeface="Arial" panose="020B0604020202020204" pitchFamily="34" charset="0"/>
              </a:rPr>
              <a:t>ISO 8100-2, 4.13.3</a:t>
            </a:r>
            <a:endParaRPr lang="en-US" sz="1200" dirty="0">
              <a:cs typeface="Arial" panose="020B0604020202020204" pitchFamily="34" charset="0"/>
            </a:endParaRPr>
          </a:p>
          <a:p>
            <a:pPr lvl="2" indent="-285750">
              <a:buClr>
                <a:srgbClr val="DC0000"/>
              </a:buClr>
              <a:buFont typeface="Arial" panose="020B0604020202020204" pitchFamily="34" charset="0"/>
              <a:buChar char="•"/>
            </a:pPr>
            <a:r>
              <a:rPr lang="en-US" sz="1600" dirty="0">
                <a:cs typeface="Arial" panose="020B0604020202020204" pitchFamily="34" charset="0"/>
              </a:rPr>
              <a:t>Be made from metal using as self-tightening wedge style design</a:t>
            </a:r>
          </a:p>
          <a:p>
            <a:pPr lvl="2" indent="-285750">
              <a:buClr>
                <a:srgbClr val="DC0000"/>
              </a:buClr>
              <a:buFont typeface="Arial" panose="020B0604020202020204" pitchFamily="34" charset="0"/>
              <a:buChar char="•"/>
            </a:pPr>
            <a:r>
              <a:rPr lang="en-US" sz="1600" dirty="0">
                <a:cs typeface="Arial" panose="020B0604020202020204" pitchFamily="34" charset="0"/>
              </a:rPr>
              <a:t>Have marking for the correct matching of the suspension and the different parts and the admissible MBF </a:t>
            </a:r>
          </a:p>
          <a:p>
            <a:pPr lvl="2" indent="-285750">
              <a:buClr>
                <a:srgbClr val="DC0000"/>
              </a:buClr>
              <a:buFont typeface="Arial" panose="020B0604020202020204" pitchFamily="34" charset="0"/>
              <a:buChar char="•"/>
            </a:pPr>
            <a:r>
              <a:rPr lang="en-US" sz="1600" dirty="0">
                <a:cs typeface="Arial" panose="020B0604020202020204" pitchFamily="34" charset="0"/>
              </a:rPr>
              <a:t>Have wedge that is protected against falling out of the socket in case of slack suspension </a:t>
            </a:r>
          </a:p>
          <a:p>
            <a:pPr marL="171450" lvl="1">
              <a:buClr>
                <a:srgbClr val="DC0000"/>
              </a:buClr>
            </a:pPr>
            <a:r>
              <a:rPr lang="en-US" sz="1200" dirty="0">
                <a:cs typeface="Arial" panose="020B0604020202020204" pitchFamily="34" charset="0"/>
              </a:rPr>
              <a:t>							</a:t>
            </a:r>
          </a:p>
        </p:txBody>
      </p:sp>
      <p:grpSp>
        <p:nvGrpSpPr>
          <p:cNvPr id="16" name="Gruppieren 15">
            <a:extLst>
              <a:ext uri="{FF2B5EF4-FFF2-40B4-BE49-F238E27FC236}">
                <a16:creationId xmlns:a16="http://schemas.microsoft.com/office/drawing/2014/main" id="{E4A85AFF-6B28-9A15-AAD1-E3F42DA0314C}"/>
              </a:ext>
            </a:extLst>
          </p:cNvPr>
          <p:cNvGrpSpPr/>
          <p:nvPr/>
        </p:nvGrpSpPr>
        <p:grpSpPr>
          <a:xfrm>
            <a:off x="355990" y="1236205"/>
            <a:ext cx="5485173" cy="1316079"/>
            <a:chOff x="355990" y="1148523"/>
            <a:chExt cx="5485173" cy="1316079"/>
          </a:xfrm>
        </p:grpSpPr>
        <p:pic>
          <p:nvPicPr>
            <p:cNvPr id="5" name="Grafik 4">
              <a:extLst>
                <a:ext uri="{FF2B5EF4-FFF2-40B4-BE49-F238E27FC236}">
                  <a16:creationId xmlns:a16="http://schemas.microsoft.com/office/drawing/2014/main" id="{D0EFF0FC-C74C-FD17-CB17-C5F10B3B7063}"/>
                </a:ext>
              </a:extLst>
            </p:cNvPr>
            <p:cNvPicPr>
              <a:picLocks noChangeAspect="1"/>
            </p:cNvPicPr>
            <p:nvPr/>
          </p:nvPicPr>
          <p:blipFill>
            <a:blip r:embed="rId3"/>
            <a:srcRect l="-49" t="2968" r="-2086" b="37472"/>
            <a:stretch>
              <a:fillRect/>
            </a:stretch>
          </p:blipFill>
          <p:spPr>
            <a:xfrm>
              <a:off x="355990" y="1148523"/>
              <a:ext cx="5485173" cy="1257207"/>
            </a:xfrm>
            <a:prstGeom prst="rect">
              <a:avLst/>
            </a:prstGeom>
          </p:spPr>
        </p:pic>
        <p:sp>
          <p:nvSpPr>
            <p:cNvPr id="11" name="Rectangle 10">
              <a:extLst>
                <a:ext uri="{FF2B5EF4-FFF2-40B4-BE49-F238E27FC236}">
                  <a16:creationId xmlns:a16="http://schemas.microsoft.com/office/drawing/2014/main" id="{52C8F289-93B1-0BEF-F7DA-38690AFE2DF8}"/>
                </a:ext>
              </a:extLst>
            </p:cNvPr>
            <p:cNvSpPr/>
            <p:nvPr/>
          </p:nvSpPr>
          <p:spPr>
            <a:xfrm>
              <a:off x="507819" y="2119620"/>
              <a:ext cx="4894907" cy="34498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12" name="Textfeld 18">
            <a:extLst>
              <a:ext uri="{FF2B5EF4-FFF2-40B4-BE49-F238E27FC236}">
                <a16:creationId xmlns:a16="http://schemas.microsoft.com/office/drawing/2014/main" id="{130A5B7A-38FB-008F-A301-4ECED08BE04E}"/>
              </a:ext>
            </a:extLst>
          </p:cNvPr>
          <p:cNvSpPr txBox="1"/>
          <p:nvPr/>
        </p:nvSpPr>
        <p:spPr>
          <a:xfrm>
            <a:off x="337792" y="3124175"/>
            <a:ext cx="10744912" cy="584775"/>
          </a:xfrm>
          <a:prstGeom prst="rect">
            <a:avLst/>
          </a:prstGeom>
          <a:noFill/>
        </p:spPr>
        <p:txBody>
          <a:bodyPr wrap="square">
            <a:spAutoFit/>
          </a:bodyPr>
          <a:lstStyle/>
          <a:p>
            <a:pPr lvl="1" indent="-285750">
              <a:buClr>
                <a:srgbClr val="DC0000"/>
              </a:buClr>
              <a:buFont typeface="Arial" panose="020B0604020202020204" pitchFamily="34" charset="0"/>
              <a:buChar char="•"/>
            </a:pPr>
            <a:r>
              <a:rPr lang="en-US" sz="1600" dirty="0">
                <a:cs typeface="Arial" panose="020B0604020202020204" pitchFamily="34" charset="0"/>
              </a:rPr>
              <a:t>As earlier, steel wire ropes shall be fixed with means according to EN 13411 standards, </a:t>
            </a:r>
            <a:r>
              <a:rPr lang="en-US" sz="1600" i="1" dirty="0">
                <a:cs typeface="Arial" panose="020B0604020202020204" pitchFamily="34" charset="0"/>
              </a:rPr>
              <a:t>4.5.2.4.2</a:t>
            </a:r>
          </a:p>
          <a:p>
            <a:pPr lvl="2" indent="-285750">
              <a:buClr>
                <a:srgbClr val="DC0000"/>
              </a:buClr>
              <a:buFont typeface="Arial" panose="020B0604020202020204" pitchFamily="34" charset="0"/>
              <a:buChar char="•"/>
            </a:pPr>
            <a:r>
              <a:rPr lang="en-US" sz="1600" dirty="0">
                <a:cs typeface="Arial" panose="020B0604020202020204" pitchFamily="34" charset="0"/>
              </a:rPr>
              <a:t>New: If </a:t>
            </a:r>
            <a:r>
              <a:rPr lang="en-US" sz="1600" i="1" dirty="0">
                <a:cs typeface="Arial" panose="020B0604020202020204" pitchFamily="34" charset="0"/>
              </a:rPr>
              <a:t>EN 13411 </a:t>
            </a:r>
            <a:r>
              <a:rPr lang="en-US" sz="1600" dirty="0">
                <a:cs typeface="Arial" panose="020B0604020202020204" pitchFamily="34" charset="0"/>
              </a:rPr>
              <a:t>is not followed, terminations must be verified according to </a:t>
            </a:r>
            <a:r>
              <a:rPr lang="en-US" sz="1600" i="1" dirty="0">
                <a:cs typeface="Arial" panose="020B0604020202020204" pitchFamily="34" charset="0"/>
              </a:rPr>
              <a:t>ISO 8100-2, 4.13.3</a:t>
            </a:r>
            <a:endParaRPr lang="en-US" sz="1400" i="1" dirty="0">
              <a:highlight>
                <a:srgbClr val="FFFF00"/>
              </a:highlight>
              <a:cs typeface="Arial" panose="020B0604020202020204" pitchFamily="34" charset="0"/>
            </a:endParaRPr>
          </a:p>
        </p:txBody>
      </p:sp>
      <p:sp>
        <p:nvSpPr>
          <p:cNvPr id="15" name="Textfeld 18">
            <a:extLst>
              <a:ext uri="{FF2B5EF4-FFF2-40B4-BE49-F238E27FC236}">
                <a16:creationId xmlns:a16="http://schemas.microsoft.com/office/drawing/2014/main" id="{78D440E5-FB67-0A3B-1E8F-5D8C5FFD2972}"/>
              </a:ext>
            </a:extLst>
          </p:cNvPr>
          <p:cNvSpPr txBox="1"/>
          <p:nvPr/>
        </p:nvSpPr>
        <p:spPr>
          <a:xfrm>
            <a:off x="337791" y="4900013"/>
            <a:ext cx="10904293" cy="1077218"/>
          </a:xfrm>
          <a:prstGeom prst="rect">
            <a:avLst/>
          </a:prstGeom>
          <a:noFill/>
        </p:spPr>
        <p:txBody>
          <a:bodyPr wrap="square">
            <a:spAutoFit/>
          </a:bodyPr>
          <a:lstStyle/>
          <a:p>
            <a:pPr lvl="1" indent="-285750">
              <a:buClr>
                <a:srgbClr val="DC0000"/>
              </a:buClr>
              <a:buFont typeface="Arial" panose="020B0604020202020204" pitchFamily="34" charset="0"/>
              <a:buChar char="•"/>
            </a:pPr>
            <a:r>
              <a:rPr lang="en-US" sz="1600" dirty="0">
                <a:cs typeface="Arial" panose="020B0604020202020204" pitchFamily="34" charset="0"/>
              </a:rPr>
              <a:t>For elastomeric coated timing belts, fixing can be done with</a:t>
            </a:r>
          </a:p>
          <a:p>
            <a:pPr lvl="2" indent="-285750">
              <a:buClr>
                <a:srgbClr val="DC0000"/>
              </a:buClr>
              <a:buFont typeface="Arial" panose="020B0604020202020204" pitchFamily="34" charset="0"/>
              <a:buChar char="•"/>
            </a:pPr>
            <a:r>
              <a:rPr lang="en-US" sz="1600" dirty="0">
                <a:cs typeface="Arial" panose="020B0604020202020204" pitchFamily="34" charset="0"/>
              </a:rPr>
              <a:t>Termination following the requirement for elastomeric coated traction belts terminations or</a:t>
            </a:r>
          </a:p>
          <a:p>
            <a:pPr lvl="2" indent="-285750">
              <a:buClr>
                <a:srgbClr val="DC0000"/>
              </a:buClr>
              <a:buFont typeface="Arial" panose="020B0604020202020204" pitchFamily="34" charset="0"/>
              <a:buChar char="•"/>
            </a:pPr>
            <a:r>
              <a:rPr lang="en-US" sz="1600" dirty="0">
                <a:cs typeface="Arial" panose="020B0604020202020204" pitchFamily="34" charset="0"/>
              </a:rPr>
              <a:t>Positive secured termination (min. 7 teeth must be clamped) </a:t>
            </a:r>
          </a:p>
          <a:p>
            <a:pPr marL="628650" lvl="2">
              <a:buClr>
                <a:srgbClr val="DC0000"/>
              </a:buClr>
            </a:pPr>
            <a:r>
              <a:rPr lang="en-US" sz="1600" dirty="0">
                <a:cs typeface="Arial" panose="020B0604020202020204" pitchFamily="34" charset="0"/>
              </a:rPr>
              <a:t>Timing belt terminations need to be verified according to </a:t>
            </a:r>
            <a:r>
              <a:rPr lang="en-US" sz="1600" i="1" dirty="0">
                <a:cs typeface="Arial" panose="020B0604020202020204" pitchFamily="34" charset="0"/>
              </a:rPr>
              <a:t>ISO 8100-2, 4.13.3</a:t>
            </a:r>
            <a:endParaRPr lang="en-US" sz="1600" dirty="0">
              <a:cs typeface="Arial" panose="020B0604020202020204" pitchFamily="34" charset="0"/>
            </a:endParaRPr>
          </a:p>
        </p:txBody>
      </p:sp>
      <p:sp>
        <p:nvSpPr>
          <p:cNvPr id="2" name="Titel 6">
            <a:extLst>
              <a:ext uri="{FF2B5EF4-FFF2-40B4-BE49-F238E27FC236}">
                <a16:creationId xmlns:a16="http://schemas.microsoft.com/office/drawing/2014/main" id="{A8814703-97B0-CC54-F528-FA2EF2C7B6DC}"/>
              </a:ext>
            </a:extLst>
          </p:cNvPr>
          <p:cNvSpPr>
            <a:spLocks noGrp="1"/>
          </p:cNvSpPr>
          <p:nvPr>
            <p:ph type="title"/>
          </p:nvPr>
        </p:nvSpPr>
        <p:spPr>
          <a:xfrm>
            <a:off x="609600" y="274638"/>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endParaRPr lang="de-DE" sz="4000" dirty="0"/>
          </a:p>
        </p:txBody>
      </p:sp>
    </p:spTree>
    <p:extLst>
      <p:ext uri="{BB962C8B-B14F-4D97-AF65-F5344CB8AC3E}">
        <p14:creationId xmlns:p14="http://schemas.microsoft.com/office/powerpoint/2010/main" val="3442957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496D-158A-A904-4B3B-2ADDBCDAF15C}"/>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62C438C7-CA97-04A9-DDD6-B1BE00AEF965}"/>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3DDF4985-EAED-3DF4-A429-529C9BABDBBA}"/>
              </a:ext>
            </a:extLst>
          </p:cNvPr>
          <p:cNvSpPr txBox="1"/>
          <p:nvPr/>
        </p:nvSpPr>
        <p:spPr>
          <a:xfrm>
            <a:off x="351971" y="1148509"/>
            <a:ext cx="10904293" cy="1754326"/>
          </a:xfrm>
          <a:prstGeom prst="rect">
            <a:avLst/>
          </a:prstGeom>
          <a:noFill/>
        </p:spPr>
        <p:txBody>
          <a:bodyPr wrap="square">
            <a:spAutoFit/>
          </a:bodyPr>
          <a:lstStyle/>
          <a:p>
            <a:pPr marL="171450" lvl="1">
              <a:buClr>
                <a:srgbClr val="DC0000"/>
              </a:buClr>
            </a:pPr>
            <a:r>
              <a:rPr lang="en-US" b="1" i="1" dirty="0"/>
              <a:t>4.5.5 Distribution of load between the suspension means</a:t>
            </a:r>
          </a:p>
          <a:p>
            <a:pPr lvl="1" indent="-285750">
              <a:buClr>
                <a:srgbClr val="DC0000"/>
              </a:buClr>
              <a:buFont typeface="Arial" panose="020B0604020202020204" pitchFamily="34" charset="0"/>
              <a:buChar char="•"/>
            </a:pPr>
            <a:r>
              <a:rPr lang="en-US" dirty="0">
                <a:cs typeface="Arial" panose="020B0604020202020204" pitchFamily="34" charset="0"/>
              </a:rPr>
              <a:t>For all new types of suspension means the same old requirements as for steel wire ropes are applicable to ensure a tension equalization</a:t>
            </a:r>
          </a:p>
          <a:p>
            <a:pPr lvl="1" indent="-285750">
              <a:buClr>
                <a:srgbClr val="DC0000"/>
              </a:buClr>
              <a:buFont typeface="Arial" panose="020B0604020202020204" pitchFamily="34" charset="0"/>
              <a:buChar char="•"/>
            </a:pPr>
            <a:r>
              <a:rPr lang="en-US" dirty="0">
                <a:cs typeface="Arial" panose="020B0604020202020204" pitchFamily="34" charset="0"/>
              </a:rPr>
              <a:t>Also, the protection in the case of abnormal extension or slack suspension means is the same to all new suspension means</a:t>
            </a:r>
          </a:p>
          <a:p>
            <a:pPr lvl="1" indent="-285750">
              <a:buClr>
                <a:srgbClr val="DC0000"/>
              </a:buClr>
              <a:buFont typeface="Arial" panose="020B0604020202020204" pitchFamily="34" charset="0"/>
              <a:buChar char="•"/>
            </a:pPr>
            <a:r>
              <a:rPr lang="en-US" dirty="0">
                <a:cs typeface="Arial" panose="020B0604020202020204" pitchFamily="34" charset="0"/>
              </a:rPr>
              <a:t>In that sense the elastomeric timing belt is handled like an application with chains </a:t>
            </a:r>
          </a:p>
        </p:txBody>
      </p:sp>
      <p:sp>
        <p:nvSpPr>
          <p:cNvPr id="3" name="Textfeld 18">
            <a:extLst>
              <a:ext uri="{FF2B5EF4-FFF2-40B4-BE49-F238E27FC236}">
                <a16:creationId xmlns:a16="http://schemas.microsoft.com/office/drawing/2014/main" id="{96457DCB-8085-F283-D8E8-B156F5B47EDC}"/>
              </a:ext>
            </a:extLst>
          </p:cNvPr>
          <p:cNvSpPr txBox="1"/>
          <p:nvPr/>
        </p:nvSpPr>
        <p:spPr>
          <a:xfrm>
            <a:off x="351971" y="3140579"/>
            <a:ext cx="10904293" cy="1754326"/>
          </a:xfrm>
          <a:prstGeom prst="rect">
            <a:avLst/>
          </a:prstGeom>
          <a:noFill/>
        </p:spPr>
        <p:txBody>
          <a:bodyPr wrap="square">
            <a:spAutoFit/>
          </a:bodyPr>
          <a:lstStyle/>
          <a:p>
            <a:pPr marL="171450" lvl="1">
              <a:buClr>
                <a:srgbClr val="DC0000"/>
              </a:buClr>
            </a:pPr>
            <a:r>
              <a:rPr lang="en-US" b="1" i="1" dirty="0"/>
              <a:t>4.5.6 Compensation means</a:t>
            </a:r>
          </a:p>
          <a:p>
            <a:pPr lvl="1" indent="-285750">
              <a:buClr>
                <a:srgbClr val="DC0000"/>
              </a:buClr>
              <a:buFont typeface="Arial" panose="020B0604020202020204" pitchFamily="34" charset="0"/>
              <a:buChar char="•"/>
            </a:pPr>
            <a:r>
              <a:rPr lang="en-US" dirty="0">
                <a:cs typeface="Arial" panose="020B0604020202020204" pitchFamily="34" charset="0"/>
              </a:rPr>
              <a:t>New suspension types can be used as compensation</a:t>
            </a:r>
          </a:p>
          <a:p>
            <a:pPr lvl="2" indent="-285750">
              <a:buClr>
                <a:srgbClr val="DC0000"/>
              </a:buClr>
              <a:buFont typeface="Arial" panose="020B0604020202020204" pitchFamily="34" charset="0"/>
              <a:buChar char="•"/>
            </a:pPr>
            <a:r>
              <a:rPr lang="en-US" dirty="0">
                <a:cs typeface="Arial" panose="020B0604020202020204" pitchFamily="34" charset="0"/>
              </a:rPr>
              <a:t>Same safety factor as suspension means</a:t>
            </a:r>
          </a:p>
          <a:p>
            <a:pPr lvl="2" indent="-285750">
              <a:buClr>
                <a:srgbClr val="DC0000"/>
              </a:buClr>
              <a:buFont typeface="Arial" panose="020B0604020202020204" pitchFamily="34" charset="0"/>
              <a:buChar char="•"/>
            </a:pPr>
            <a:r>
              <a:rPr lang="en-US" dirty="0">
                <a:cs typeface="Arial" panose="020B0604020202020204" pitchFamily="34" charset="0"/>
              </a:rPr>
              <a:t>Same D/d ratios as suspension means</a:t>
            </a:r>
          </a:p>
          <a:p>
            <a:pPr lvl="2" indent="-285750">
              <a:buClr>
                <a:srgbClr val="DC0000"/>
              </a:buClr>
              <a:buFont typeface="Arial" panose="020B0604020202020204" pitchFamily="34" charset="0"/>
              <a:buChar char="•"/>
            </a:pPr>
            <a:r>
              <a:rPr lang="en-US" dirty="0">
                <a:cs typeface="Arial" panose="020B0604020202020204" pitchFamily="34" charset="0"/>
              </a:rPr>
              <a:t>Same monitoring as suspension means</a:t>
            </a:r>
          </a:p>
          <a:p>
            <a:pPr lvl="2" indent="-285750">
              <a:buClr>
                <a:srgbClr val="DC0000"/>
              </a:buClr>
              <a:buFont typeface="Arial" panose="020B0604020202020204" pitchFamily="34" charset="0"/>
              <a:buChar char="•"/>
            </a:pPr>
            <a:r>
              <a:rPr lang="en-US" dirty="0">
                <a:cs typeface="Arial" panose="020B0604020202020204" pitchFamily="34" charset="0"/>
              </a:rPr>
              <a:t>Tensioning is required (as in </a:t>
            </a:r>
            <a:r>
              <a:rPr lang="en-US" i="1" dirty="0">
                <a:cs typeface="Arial" panose="020B0604020202020204" pitchFamily="34" charset="0"/>
              </a:rPr>
              <a:t>EN 81-20</a:t>
            </a:r>
            <a:r>
              <a:rPr lang="en-US" dirty="0">
                <a:cs typeface="Arial" panose="020B0604020202020204" pitchFamily="34" charset="0"/>
              </a:rPr>
              <a:t>)</a:t>
            </a:r>
          </a:p>
        </p:txBody>
      </p:sp>
      <p:sp>
        <p:nvSpPr>
          <p:cNvPr id="2" name="Titel 6">
            <a:extLst>
              <a:ext uri="{FF2B5EF4-FFF2-40B4-BE49-F238E27FC236}">
                <a16:creationId xmlns:a16="http://schemas.microsoft.com/office/drawing/2014/main" id="{AECFCFDB-BFCE-D179-BC2B-EC5B03DA9F62}"/>
              </a:ext>
            </a:extLst>
          </p:cNvPr>
          <p:cNvSpPr>
            <a:spLocks noGrp="1"/>
          </p:cNvSpPr>
          <p:nvPr>
            <p:ph type="title"/>
          </p:nvPr>
        </p:nvSpPr>
        <p:spPr>
          <a:xfrm>
            <a:off x="609600" y="274638"/>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endParaRPr lang="de-DE" sz="4000" dirty="0"/>
          </a:p>
        </p:txBody>
      </p:sp>
    </p:spTree>
    <p:extLst>
      <p:ext uri="{BB962C8B-B14F-4D97-AF65-F5344CB8AC3E}">
        <p14:creationId xmlns:p14="http://schemas.microsoft.com/office/powerpoint/2010/main" val="2999891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1EF1F-0B13-EC0D-892A-B55043E748D9}"/>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E2CECC71-E316-4F22-FA06-CD41D908EAE4}"/>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ADB5D8B1-5DC7-4453-1E00-80CB50DF5CE2}"/>
              </a:ext>
            </a:extLst>
          </p:cNvPr>
          <p:cNvSpPr txBox="1">
            <a:spLocks/>
          </p:cNvSpPr>
          <p:nvPr/>
        </p:nvSpPr>
        <p:spPr>
          <a:xfrm>
            <a:off x="724277" y="3486855"/>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4.6 Precautions against free fall, excessive speed, unintended car movement and creeping of the car</a:t>
            </a:r>
            <a:endParaRPr lang="nl-BE">
              <a:solidFill>
                <a:srgbClr val="394393"/>
              </a:solidFill>
            </a:endParaRPr>
          </a:p>
        </p:txBody>
      </p:sp>
    </p:spTree>
    <p:extLst>
      <p:ext uri="{BB962C8B-B14F-4D97-AF65-F5344CB8AC3E}">
        <p14:creationId xmlns:p14="http://schemas.microsoft.com/office/powerpoint/2010/main" val="1052584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954A8A-52D7-322A-F688-ADE49878833D}"/>
              </a:ext>
            </a:extLst>
          </p:cNvPr>
          <p:cNvPicPr>
            <a:picLocks noChangeAspect="1"/>
          </p:cNvPicPr>
          <p:nvPr/>
        </p:nvPicPr>
        <p:blipFill>
          <a:blip r:embed="rId2"/>
          <a:srcRect t="13084" b="19154"/>
          <a:stretch/>
        </p:blipFill>
        <p:spPr>
          <a:xfrm>
            <a:off x="7944109" y="4321856"/>
            <a:ext cx="2756025" cy="1867513"/>
          </a:xfrm>
          <a:prstGeom prst="rect">
            <a:avLst/>
          </a:prstGeom>
        </p:spPr>
      </p:pic>
      <p:sp>
        <p:nvSpPr>
          <p:cNvPr id="20" name="Textfeld 18">
            <a:extLst>
              <a:ext uri="{FF2B5EF4-FFF2-40B4-BE49-F238E27FC236}">
                <a16:creationId xmlns:a16="http://schemas.microsoft.com/office/drawing/2014/main" id="{5B56B7EF-B1BA-B5E2-8097-E7DDA44DCE5E}"/>
              </a:ext>
            </a:extLst>
          </p:cNvPr>
          <p:cNvSpPr txBox="1"/>
          <p:nvPr/>
        </p:nvSpPr>
        <p:spPr>
          <a:xfrm>
            <a:off x="351971" y="2855770"/>
            <a:ext cx="8227253" cy="3416320"/>
          </a:xfrm>
          <a:prstGeom prst="rect">
            <a:avLst/>
          </a:prstGeom>
          <a:noFill/>
        </p:spPr>
        <p:txBody>
          <a:bodyPr wrap="square">
            <a:spAutoFit/>
          </a:bodyPr>
          <a:lstStyle/>
          <a:p>
            <a:pPr marL="171450" lvl="1">
              <a:buClr>
                <a:srgbClr val="DC0000"/>
              </a:buClr>
            </a:pPr>
            <a:r>
              <a:rPr lang="en-US" b="1" dirty="0">
                <a:ea typeface="+mj-ea"/>
                <a:cs typeface="+mj-cs"/>
              </a:rPr>
              <a:t>4.6.2.2.5 Tripping by electrical means</a:t>
            </a:r>
          </a:p>
          <a:p>
            <a:pPr marL="171450" lvl="1">
              <a:buClr>
                <a:srgbClr val="DC0000"/>
              </a:buClr>
            </a:pPr>
            <a:r>
              <a:rPr lang="nl-NL" b="1" dirty="0"/>
              <a:t>NEW: </a:t>
            </a:r>
            <a:r>
              <a:rPr lang="nl-NL" dirty="0"/>
              <a:t>to accomodate devices that are presently on the market</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Speed monitoring element</a:t>
            </a:r>
          </a:p>
          <a:p>
            <a:pPr lvl="2" indent="-285750">
              <a:buClr>
                <a:srgbClr val="DC0000"/>
              </a:buClr>
              <a:buFont typeface="Arial" panose="020B0604020202020204" pitchFamily="34" charset="0"/>
              <a:buChar char="•"/>
            </a:pPr>
            <a:r>
              <a:rPr lang="en-US" dirty="0">
                <a:ea typeface="+mj-ea"/>
                <a:cs typeface="+mj-cs"/>
              </a:rPr>
              <a:t>SIL 3 device</a:t>
            </a:r>
          </a:p>
          <a:p>
            <a:pPr lvl="2" indent="-285750">
              <a:buClr>
                <a:srgbClr val="DC0000"/>
              </a:buClr>
              <a:buFont typeface="Arial" panose="020B0604020202020204" pitchFamily="34" charset="0"/>
              <a:buChar char="•"/>
            </a:pPr>
            <a:r>
              <a:rPr lang="en-US" dirty="0">
                <a:ea typeface="+mj-ea"/>
                <a:cs typeface="+mj-cs"/>
              </a:rPr>
              <a:t>Tripping speed:</a:t>
            </a:r>
          </a:p>
          <a:p>
            <a:pPr lvl="3" indent="-285750">
              <a:buClr>
                <a:srgbClr val="DC0000"/>
              </a:buClr>
              <a:buFont typeface="Arial" panose="020B0604020202020204" pitchFamily="34" charset="0"/>
              <a:buChar char="•"/>
            </a:pPr>
            <a:r>
              <a:rPr lang="en-US" dirty="0">
                <a:ea typeface="+mj-ea"/>
                <a:cs typeface="+mj-cs"/>
              </a:rPr>
              <a:t>Governor tripping speed</a:t>
            </a:r>
          </a:p>
          <a:p>
            <a:pPr lvl="3" indent="-285750">
              <a:buClr>
                <a:srgbClr val="DC0000"/>
              </a:buClr>
              <a:buFont typeface="Arial" panose="020B0604020202020204" pitchFamily="34" charset="0"/>
              <a:buChar char="•"/>
            </a:pPr>
            <a:r>
              <a:rPr lang="en-US" dirty="0">
                <a:ea typeface="+mj-ea"/>
                <a:cs typeface="+mj-cs"/>
              </a:rPr>
              <a:t>Freefall detection (additional requirement, by detecting acceleration)</a:t>
            </a:r>
          </a:p>
          <a:p>
            <a:pPr lvl="1" indent="-285750">
              <a:buClr>
                <a:srgbClr val="DC0000"/>
              </a:buClr>
              <a:buFont typeface="Arial" panose="020B0604020202020204" pitchFamily="34" charset="0"/>
              <a:buChar char="•"/>
            </a:pPr>
            <a:r>
              <a:rPr lang="en-US" dirty="0">
                <a:ea typeface="+mj-ea"/>
                <a:cs typeface="+mj-cs"/>
              </a:rPr>
              <a:t>Tripping element to operate safety gear </a:t>
            </a:r>
          </a:p>
          <a:p>
            <a:pPr lvl="2" indent="-285750">
              <a:buClr>
                <a:srgbClr val="DC0000"/>
              </a:buClr>
              <a:buFont typeface="Arial" panose="020B0604020202020204" pitchFamily="34" charset="0"/>
              <a:buChar char="•"/>
            </a:pPr>
            <a:r>
              <a:rPr lang="en-US" dirty="0">
                <a:ea typeface="+mj-ea"/>
                <a:cs typeface="+mj-cs"/>
              </a:rPr>
              <a:t>SIL 3 for electrical parts</a:t>
            </a:r>
          </a:p>
          <a:p>
            <a:pPr lvl="2" indent="-285750">
              <a:buClr>
                <a:srgbClr val="DC0000"/>
              </a:buClr>
              <a:buFont typeface="Arial" panose="020B0604020202020204" pitchFamily="34" charset="0"/>
              <a:buChar char="•"/>
            </a:pPr>
            <a:r>
              <a:rPr lang="en-US" dirty="0">
                <a:ea typeface="+mj-ea"/>
                <a:cs typeface="+mj-cs"/>
              </a:rPr>
              <a:t>Special considerations for active parts, e.g. monthly self test</a:t>
            </a:r>
          </a:p>
          <a:p>
            <a:pPr lvl="2" indent="-285750">
              <a:buClr>
                <a:srgbClr val="DC0000"/>
              </a:buClr>
              <a:buFont typeface="Arial" panose="020B0604020202020204" pitchFamily="34" charset="0"/>
              <a:buChar char="•"/>
            </a:pPr>
            <a:r>
              <a:rPr lang="en-US" dirty="0">
                <a:ea typeface="+mj-ea"/>
                <a:cs typeface="+mj-cs"/>
              </a:rPr>
              <a:t>Failure rate (SIL 3) for mechanical parts</a:t>
            </a:r>
          </a:p>
          <a:p>
            <a:pPr lvl="2" indent="-285750">
              <a:buClr>
                <a:srgbClr val="DC0000"/>
              </a:buClr>
              <a:buFont typeface="Arial" panose="020B0604020202020204" pitchFamily="34" charset="0"/>
              <a:buChar char="•"/>
            </a:pPr>
            <a:r>
              <a:rPr lang="en-US" dirty="0">
                <a:ea typeface="+mj-ea"/>
                <a:cs typeface="+mj-cs"/>
              </a:rPr>
              <a:t>Test according to </a:t>
            </a:r>
            <a:r>
              <a:rPr lang="en-US" i="1" dirty="0">
                <a:ea typeface="+mj-ea"/>
                <a:cs typeface="+mj-cs"/>
              </a:rPr>
              <a:t>ISO 8100-2, 4.19</a:t>
            </a:r>
          </a:p>
        </p:txBody>
      </p:sp>
      <p:pic>
        <p:nvPicPr>
          <p:cNvPr id="3" name="Picture 2">
            <a:extLst>
              <a:ext uri="{FF2B5EF4-FFF2-40B4-BE49-F238E27FC236}">
                <a16:creationId xmlns:a16="http://schemas.microsoft.com/office/drawing/2014/main" id="{C6D2F09D-91FD-5F29-39FF-2A1A52398902}"/>
              </a:ext>
            </a:extLst>
          </p:cNvPr>
          <p:cNvPicPr>
            <a:picLocks noChangeAspect="1"/>
          </p:cNvPicPr>
          <p:nvPr/>
        </p:nvPicPr>
        <p:blipFill>
          <a:blip r:embed="rId3"/>
          <a:stretch>
            <a:fillRect/>
          </a:stretch>
        </p:blipFill>
        <p:spPr>
          <a:xfrm>
            <a:off x="9201781" y="2552707"/>
            <a:ext cx="2476751" cy="1649897"/>
          </a:xfrm>
          <a:prstGeom prst="rect">
            <a:avLst/>
          </a:prstGeom>
        </p:spPr>
      </p:pic>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 name="Textfeld 18">
            <a:extLst>
              <a:ext uri="{FF2B5EF4-FFF2-40B4-BE49-F238E27FC236}">
                <a16:creationId xmlns:a16="http://schemas.microsoft.com/office/drawing/2014/main" id="{9CED6968-E219-1014-1882-5098D5ECAD7B}"/>
              </a:ext>
            </a:extLst>
          </p:cNvPr>
          <p:cNvSpPr txBox="1"/>
          <p:nvPr/>
        </p:nvSpPr>
        <p:spPr>
          <a:xfrm>
            <a:off x="351972" y="1139041"/>
            <a:ext cx="8397582" cy="1754326"/>
          </a:xfrm>
          <a:prstGeom prst="rect">
            <a:avLst/>
          </a:prstGeom>
          <a:noFill/>
        </p:spPr>
        <p:txBody>
          <a:bodyPr wrap="square">
            <a:spAutoFit/>
          </a:bodyPr>
          <a:lstStyle/>
          <a:p>
            <a:pPr marL="171450" lvl="1">
              <a:buClr>
                <a:srgbClr val="DC0000"/>
              </a:buClr>
            </a:pPr>
            <a:r>
              <a:rPr lang="en-US" b="1" dirty="0">
                <a:ea typeface="+mj-ea"/>
                <a:cs typeface="+mj-cs"/>
              </a:rPr>
              <a:t>Overspeed governor </a:t>
            </a:r>
          </a:p>
          <a:p>
            <a:pPr lvl="1" indent="-285750">
              <a:buClr>
                <a:srgbClr val="DC0000"/>
              </a:buClr>
              <a:buFont typeface="Arial" panose="020B0604020202020204" pitchFamily="34" charset="0"/>
              <a:buChar char="•"/>
            </a:pPr>
            <a:r>
              <a:rPr lang="en-US" dirty="0">
                <a:ea typeface="+mj-ea"/>
                <a:cs typeface="+mj-cs"/>
              </a:rPr>
              <a:t>Tripping speed in free fall determines tripping speed for safety gear</a:t>
            </a:r>
          </a:p>
          <a:p>
            <a:pPr lvl="1" indent="-285750">
              <a:buClr>
                <a:srgbClr val="DC0000"/>
              </a:buClr>
              <a:buFont typeface="Arial" panose="020B0604020202020204" pitchFamily="34" charset="0"/>
              <a:buChar char="•"/>
            </a:pPr>
            <a:r>
              <a:rPr lang="en-US" dirty="0">
                <a:ea typeface="+mj-ea"/>
                <a:cs typeface="+mj-cs"/>
              </a:rPr>
              <a:t>Distance between tripping points changed</a:t>
            </a:r>
          </a:p>
          <a:p>
            <a:pPr lvl="2" indent="-285750">
              <a:buClr>
                <a:srgbClr val="DC0000"/>
              </a:buClr>
              <a:buFont typeface="Arial" panose="020B0604020202020204" pitchFamily="34" charset="0"/>
              <a:buChar char="•"/>
            </a:pPr>
            <a:r>
              <a:rPr lang="en-US" dirty="0">
                <a:ea typeface="+mj-ea"/>
                <a:cs typeface="+mj-cs"/>
              </a:rPr>
              <a:t>100 mm for instantaneous safety gears (see formula </a:t>
            </a:r>
            <a:r>
              <a:rPr lang="en-US" i="1" dirty="0">
                <a:ea typeface="+mj-ea"/>
                <a:cs typeface="+mj-cs"/>
              </a:rPr>
              <a:t>ISO 8100-2, 4.3.2.3.1</a:t>
            </a:r>
            <a:r>
              <a:rPr lang="en-US" dirty="0">
                <a:ea typeface="+mj-ea"/>
                <a:cs typeface="+mj-cs"/>
              </a:rPr>
              <a:t>)</a:t>
            </a:r>
          </a:p>
          <a:p>
            <a:pPr lvl="2" indent="-285750">
              <a:buClr>
                <a:srgbClr val="DC0000"/>
              </a:buClr>
              <a:buFont typeface="Arial" panose="020B0604020202020204" pitchFamily="34" charset="0"/>
              <a:buChar char="•"/>
            </a:pPr>
            <a:r>
              <a:rPr lang="en-US" dirty="0">
                <a:ea typeface="+mj-ea"/>
                <a:cs typeface="+mj-cs"/>
              </a:rPr>
              <a:t>250 mm for progressive safety gears (original </a:t>
            </a:r>
            <a:r>
              <a:rPr lang="en-US" i="1" dirty="0">
                <a:ea typeface="+mj-ea"/>
                <a:cs typeface="+mj-cs"/>
              </a:rPr>
              <a:t>EN 81-20 </a:t>
            </a:r>
            <a:r>
              <a:rPr lang="en-US" dirty="0">
                <a:ea typeface="+mj-ea"/>
                <a:cs typeface="+mj-cs"/>
              </a:rPr>
              <a:t>value)</a:t>
            </a:r>
          </a:p>
          <a:p>
            <a:pPr lvl="1" indent="-285750">
              <a:buClr>
                <a:srgbClr val="DC0000"/>
              </a:buClr>
              <a:buFont typeface="Arial" panose="020B0604020202020204" pitchFamily="34" charset="0"/>
              <a:buChar char="•"/>
            </a:pPr>
            <a:r>
              <a:rPr lang="en-US" dirty="0">
                <a:ea typeface="+mj-ea"/>
                <a:cs typeface="+mj-cs"/>
              </a:rPr>
              <a:t>Governor rope reference is changed to </a:t>
            </a:r>
            <a:r>
              <a:rPr lang="en-US" i="1" dirty="0">
                <a:ea typeface="+mj-ea"/>
                <a:cs typeface="+mj-cs"/>
              </a:rPr>
              <a:t>ISO 4344:2022</a:t>
            </a:r>
          </a:p>
        </p:txBody>
      </p:sp>
      <p:sp>
        <p:nvSpPr>
          <p:cNvPr id="5" name="Titel 4">
            <a:extLst>
              <a:ext uri="{FF2B5EF4-FFF2-40B4-BE49-F238E27FC236}">
                <a16:creationId xmlns:a16="http://schemas.microsoft.com/office/drawing/2014/main" id="{69AF00C3-DD62-5AEB-F67C-C3303141AA0C}"/>
              </a:ext>
            </a:extLst>
          </p:cNvPr>
          <p:cNvSpPr>
            <a:spLocks noGrp="1"/>
          </p:cNvSpPr>
          <p:nvPr>
            <p:ph type="title"/>
          </p:nvPr>
        </p:nvSpPr>
        <p:spPr/>
        <p:txBody>
          <a:bodyPr>
            <a:normAutofit/>
          </a:bodyPr>
          <a:lstStyle/>
          <a:p>
            <a:r>
              <a:rPr lang="en-GB" sz="4000" dirty="0">
                <a:solidFill>
                  <a:srgbClr val="394393"/>
                </a:solidFill>
              </a:rPr>
              <a:t>Safety gear and its tripping means</a:t>
            </a:r>
            <a:endParaRPr lang="de-DE" sz="4000" dirty="0"/>
          </a:p>
        </p:txBody>
      </p:sp>
    </p:spTree>
    <p:extLst>
      <p:ext uri="{BB962C8B-B14F-4D97-AF65-F5344CB8AC3E}">
        <p14:creationId xmlns:p14="http://schemas.microsoft.com/office/powerpoint/2010/main" val="909552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3105046" y="871410"/>
            <a:ext cx="5390036"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2" y="1222674"/>
            <a:ext cx="10267744" cy="4247317"/>
          </a:xfrm>
          <a:prstGeom prst="rect">
            <a:avLst/>
          </a:prstGeom>
          <a:noFill/>
        </p:spPr>
        <p:txBody>
          <a:bodyPr wrap="square">
            <a:spAutoFit/>
          </a:bodyPr>
          <a:lstStyle/>
          <a:p>
            <a:pPr marL="171450" lvl="1">
              <a:buClr>
                <a:srgbClr val="DC0000"/>
              </a:buClr>
            </a:pPr>
            <a:r>
              <a:rPr lang="en-US" b="1" dirty="0">
                <a:ea typeface="+mj-ea"/>
                <a:cs typeface="+mj-cs"/>
              </a:rPr>
              <a:t>ACOP (</a:t>
            </a:r>
            <a:r>
              <a:rPr lang="en-GB" b="1" dirty="0">
                <a:ea typeface="+mj-ea"/>
                <a:cs typeface="+mj-cs"/>
              </a:rPr>
              <a:t>Ascending car overspeed protection) </a:t>
            </a:r>
            <a:r>
              <a:rPr lang="en-US" b="1" dirty="0">
                <a:ea typeface="+mj-ea"/>
                <a:cs typeface="+mj-cs"/>
              </a:rPr>
              <a:t>has new and changed requirements</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According to </a:t>
            </a:r>
            <a:r>
              <a:rPr lang="en-US" i="1" dirty="0">
                <a:ea typeface="+mj-ea"/>
                <a:cs typeface="+mj-cs"/>
              </a:rPr>
              <a:t>EN 81-20</a:t>
            </a:r>
            <a:r>
              <a:rPr lang="en-US" dirty="0">
                <a:ea typeface="+mj-ea"/>
                <a:cs typeface="+mj-cs"/>
              </a:rPr>
              <a:t>, ACOP shall be active in</a:t>
            </a:r>
          </a:p>
          <a:p>
            <a:pPr lvl="2" indent="-285750">
              <a:buClr>
                <a:srgbClr val="DC0000"/>
              </a:buClr>
              <a:buFont typeface="Arial" panose="020B0604020202020204" pitchFamily="34" charset="0"/>
              <a:buChar char="•"/>
            </a:pPr>
            <a:r>
              <a:rPr lang="en-US" i="1" dirty="0">
                <a:ea typeface="+mj-ea"/>
                <a:cs typeface="+mj-cs"/>
              </a:rPr>
              <a:t>Normal operation</a:t>
            </a:r>
          </a:p>
          <a:p>
            <a:pPr lvl="2" indent="-285750">
              <a:buClr>
                <a:srgbClr val="DC0000"/>
              </a:buClr>
              <a:buFont typeface="Arial" panose="020B0604020202020204" pitchFamily="34" charset="0"/>
              <a:buChar char="•"/>
            </a:pPr>
            <a:r>
              <a:rPr lang="en-US" i="1" dirty="0">
                <a:ea typeface="+mj-ea"/>
                <a:cs typeface="+mj-cs"/>
              </a:rPr>
              <a:t>Manual rescue operation </a:t>
            </a:r>
            <a:r>
              <a:rPr lang="en-US" dirty="0">
                <a:ea typeface="+mj-ea"/>
                <a:cs typeface="+mj-cs"/>
              </a:rPr>
              <a:t>(with some exceptions)</a:t>
            </a:r>
          </a:p>
          <a:p>
            <a:pPr lvl="1" indent="-285750">
              <a:buClr>
                <a:srgbClr val="DC0000"/>
              </a:buClr>
              <a:buFont typeface="Arial" panose="020B0604020202020204" pitchFamily="34" charset="0"/>
              <a:buChar char="•"/>
            </a:pPr>
            <a:r>
              <a:rPr lang="en-US" dirty="0">
                <a:ea typeface="+mj-ea"/>
                <a:cs typeface="+mj-cs"/>
              </a:rPr>
              <a:t>ISO 8100-1: ACOP shall function in </a:t>
            </a:r>
            <a:r>
              <a:rPr lang="en-US" i="1" dirty="0">
                <a:ea typeface="+mj-ea"/>
                <a:cs typeface="+mj-cs"/>
              </a:rPr>
              <a:t>4.6.6.1</a:t>
            </a:r>
          </a:p>
          <a:p>
            <a:pPr lvl="2" indent="-285750">
              <a:buClr>
                <a:srgbClr val="DC0000"/>
              </a:buClr>
              <a:buFont typeface="Arial" panose="020B0604020202020204" pitchFamily="34" charset="0"/>
              <a:buChar char="•"/>
            </a:pPr>
            <a:r>
              <a:rPr lang="en-US" i="1" dirty="0">
                <a:ea typeface="+mj-ea"/>
                <a:cs typeface="+mj-cs"/>
              </a:rPr>
              <a:t>Automatic operation </a:t>
            </a:r>
            <a:endParaRPr lang="en-US" i="1" strike="sngStrike" dirty="0">
              <a:ea typeface="+mj-ea"/>
              <a:cs typeface="+mj-cs"/>
            </a:endParaRPr>
          </a:p>
          <a:p>
            <a:pPr lvl="2" indent="-285750">
              <a:buClr>
                <a:srgbClr val="DC0000"/>
              </a:buClr>
              <a:buFont typeface="Arial" panose="020B0604020202020204" pitchFamily="34" charset="0"/>
              <a:buChar char="•"/>
            </a:pPr>
            <a:r>
              <a:rPr lang="en-US" i="1" dirty="0">
                <a:ea typeface="+mj-ea"/>
                <a:cs typeface="+mj-cs"/>
              </a:rPr>
              <a:t>Emergency operation </a:t>
            </a:r>
            <a:r>
              <a:rPr lang="en-US" dirty="0">
                <a:ea typeface="+mj-ea"/>
                <a:cs typeface="+mj-cs"/>
              </a:rPr>
              <a:t>(except in case brake release is according to</a:t>
            </a:r>
            <a:r>
              <a:rPr lang="en-US" i="1" dirty="0">
                <a:ea typeface="+mj-ea"/>
                <a:cs typeface="+mj-cs"/>
              </a:rPr>
              <a:t> 4.9.2.3.9)</a:t>
            </a:r>
            <a:endParaRPr lang="en-US" dirty="0">
              <a:ea typeface="+mj-ea"/>
              <a:cs typeface="+mj-cs"/>
            </a:endParaRPr>
          </a:p>
          <a:p>
            <a:pPr lvl="2" indent="-285750">
              <a:buClr>
                <a:srgbClr val="DC0000"/>
              </a:buClr>
              <a:buFont typeface="Arial" panose="020B0604020202020204" pitchFamily="34" charset="0"/>
              <a:buChar char="•"/>
            </a:pPr>
            <a:r>
              <a:rPr lang="en-US" i="1" dirty="0">
                <a:ea typeface="+mj-ea"/>
                <a:cs typeface="+mj-cs"/>
              </a:rPr>
              <a:t>Emergency electrical operation </a:t>
            </a:r>
            <a:r>
              <a:rPr lang="en-US" dirty="0">
                <a:ea typeface="+mj-ea"/>
                <a:cs typeface="+mj-cs"/>
              </a:rPr>
              <a:t>(except if “</a:t>
            </a:r>
            <a:r>
              <a:rPr lang="en-US" i="1" dirty="0">
                <a:ea typeface="+mj-ea"/>
                <a:cs typeface="+mj-cs"/>
              </a:rPr>
              <a:t>there is a direct visual observation of the lift machine or the speed is limited by other means”</a:t>
            </a:r>
            <a:r>
              <a:rPr lang="en-US" dirty="0">
                <a:ea typeface="+mj-ea"/>
                <a:cs typeface="+mj-cs"/>
              </a:rPr>
              <a:t>)</a:t>
            </a:r>
          </a:p>
          <a:p>
            <a:pPr lvl="2" indent="-285750">
              <a:buClr>
                <a:srgbClr val="DC0000"/>
              </a:buClr>
              <a:buFont typeface="Arial" panose="020B0604020202020204" pitchFamily="34" charset="0"/>
              <a:buChar char="•"/>
            </a:pPr>
            <a:r>
              <a:rPr lang="en-US" i="1" dirty="0">
                <a:ea typeface="+mj-ea"/>
                <a:cs typeface="+mj-cs"/>
              </a:rPr>
              <a:t>Inspection operation</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If ACOP acts on suspension or compensation means, those must be steel wire ropes (i.e. newly introduced suspension means are excluded, </a:t>
            </a:r>
            <a:r>
              <a:rPr lang="en-US" i="1" dirty="0">
                <a:ea typeface="+mj-ea"/>
                <a:cs typeface="+mj-cs"/>
              </a:rPr>
              <a:t>4.6.6.4 c)</a:t>
            </a:r>
          </a:p>
          <a:p>
            <a:pPr lvl="1" indent="-285750">
              <a:buClr>
                <a:srgbClr val="DC0000"/>
              </a:buClr>
              <a:buFont typeface="Arial" panose="020B0604020202020204" pitchFamily="34" charset="0"/>
              <a:buChar char="•"/>
            </a:pPr>
            <a:r>
              <a:rPr lang="en-US" dirty="0">
                <a:ea typeface="+mj-ea"/>
                <a:cs typeface="+mj-cs"/>
              </a:rPr>
              <a:t>Better description has been added for monitoring, </a:t>
            </a:r>
            <a:r>
              <a:rPr lang="en-US" i="1" dirty="0">
                <a:ea typeface="+mj-ea"/>
                <a:cs typeface="+mj-cs"/>
              </a:rPr>
              <a:t>4.6.6.5  </a:t>
            </a:r>
          </a:p>
          <a:p>
            <a:pPr lvl="1" indent="-285750">
              <a:buClr>
                <a:srgbClr val="DC0000"/>
              </a:buClr>
              <a:buFont typeface="Arial" panose="020B0604020202020204" pitchFamily="34" charset="0"/>
              <a:buChar char="•"/>
            </a:pPr>
            <a:r>
              <a:rPr lang="en-US" dirty="0">
                <a:ea typeface="+mj-ea"/>
                <a:cs typeface="+mj-cs"/>
              </a:rPr>
              <a:t>An alternative speed monitoring element has been added:</a:t>
            </a:r>
          </a:p>
          <a:p>
            <a:pPr lvl="2" indent="-285750">
              <a:buClr>
                <a:srgbClr val="DC0000"/>
              </a:buClr>
              <a:buFont typeface="Arial" panose="020B0604020202020204" pitchFamily="34" charset="0"/>
              <a:buChar char="•"/>
            </a:pPr>
            <a:r>
              <a:rPr lang="en-US" dirty="0">
                <a:ea typeface="+mj-ea"/>
                <a:cs typeface="+mj-cs"/>
              </a:rPr>
              <a:t>Tripping by electrical means as per 4.6.2.2.5</a:t>
            </a:r>
            <a:endParaRPr lang="en-US" i="1" strike="sngStrike" dirty="0">
              <a:ea typeface="+mj-ea"/>
              <a:cs typeface="+mj-cs"/>
            </a:endParaRPr>
          </a:p>
        </p:txBody>
      </p:sp>
      <p:sp>
        <p:nvSpPr>
          <p:cNvPr id="3" name="TextBox 2">
            <a:extLst>
              <a:ext uri="{FF2B5EF4-FFF2-40B4-BE49-F238E27FC236}">
                <a16:creationId xmlns:a16="http://schemas.microsoft.com/office/drawing/2014/main" id="{A734033D-605C-5249-F2E6-48B96B22CA20}"/>
              </a:ext>
            </a:extLst>
          </p:cNvPr>
          <p:cNvSpPr txBox="1"/>
          <p:nvPr/>
        </p:nvSpPr>
        <p:spPr>
          <a:xfrm>
            <a:off x="351972" y="5624907"/>
            <a:ext cx="9591675" cy="369332"/>
          </a:xfrm>
          <a:prstGeom prst="rect">
            <a:avLst/>
          </a:prstGeom>
          <a:noFill/>
        </p:spPr>
        <p:txBody>
          <a:bodyPr wrap="square">
            <a:spAutoFit/>
          </a:bodyPr>
          <a:lstStyle/>
          <a:p>
            <a:pPr marL="171450" lvl="1">
              <a:buClr>
                <a:srgbClr val="DC0000"/>
              </a:buClr>
            </a:pPr>
            <a:r>
              <a:rPr lang="en-US" b="1" dirty="0"/>
              <a:t>Note: </a:t>
            </a:r>
            <a:r>
              <a:rPr lang="en-US" dirty="0"/>
              <a:t>ACOP verification, see part ISO 8100-2 in this document. </a:t>
            </a:r>
            <a:endParaRPr lang="en-US" dirty="0">
              <a:highlight>
                <a:srgbClr val="FFFF00"/>
              </a:highlight>
            </a:endParaRPr>
          </a:p>
        </p:txBody>
      </p:sp>
      <p:sp>
        <p:nvSpPr>
          <p:cNvPr id="2" name="Titel 4">
            <a:extLst>
              <a:ext uri="{FF2B5EF4-FFF2-40B4-BE49-F238E27FC236}">
                <a16:creationId xmlns:a16="http://schemas.microsoft.com/office/drawing/2014/main" id="{7D3D4D11-F877-1113-9D07-8B9C97588D53}"/>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ACOP</a:t>
            </a:r>
            <a:endParaRPr lang="nl-BE" sz="4000" dirty="0">
              <a:solidFill>
                <a:srgbClr val="394393"/>
              </a:solidFill>
            </a:endParaRPr>
          </a:p>
        </p:txBody>
      </p:sp>
    </p:spTree>
    <p:extLst>
      <p:ext uri="{BB962C8B-B14F-4D97-AF65-F5344CB8AC3E}">
        <p14:creationId xmlns:p14="http://schemas.microsoft.com/office/powerpoint/2010/main" val="1695815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5776731" y="1166842"/>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3" y="1166842"/>
            <a:ext cx="6803207" cy="4801314"/>
          </a:xfrm>
          <a:prstGeom prst="rect">
            <a:avLst/>
          </a:prstGeom>
          <a:noFill/>
        </p:spPr>
        <p:txBody>
          <a:bodyPr wrap="square">
            <a:spAutoFit/>
          </a:bodyPr>
          <a:lstStyle/>
          <a:p>
            <a:pPr marL="171450" lvl="1">
              <a:buClr>
                <a:srgbClr val="DC0000"/>
              </a:buClr>
            </a:pPr>
            <a:r>
              <a:rPr lang="en-US" b="1" dirty="0">
                <a:ea typeface="+mj-ea"/>
                <a:cs typeface="+mj-cs"/>
              </a:rPr>
              <a:t>UCMP (</a:t>
            </a:r>
            <a:r>
              <a:rPr lang="en-GB" b="1" dirty="0">
                <a:ea typeface="+mj-ea"/>
                <a:cs typeface="+mj-cs"/>
              </a:rPr>
              <a:t>Unintended car movement protection)</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Additional explanation when a full UCMP system is required, </a:t>
            </a:r>
            <a:r>
              <a:rPr lang="en-US" i="1" dirty="0">
                <a:ea typeface="+mj-ea"/>
                <a:cs typeface="+mj-cs"/>
              </a:rPr>
              <a:t>4.6.7.1, e.g.</a:t>
            </a:r>
          </a:p>
          <a:p>
            <a:pPr lvl="2" indent="-285750">
              <a:buClr>
                <a:srgbClr val="DC0000"/>
              </a:buClr>
              <a:buFont typeface="Arial" panose="020B0604020202020204" pitchFamily="34" charset="0"/>
              <a:buChar char="•"/>
            </a:pPr>
            <a:r>
              <a:rPr lang="en-US" dirty="0">
                <a:ea typeface="+mj-ea"/>
                <a:cs typeface="+mj-cs"/>
              </a:rPr>
              <a:t>Two stop lift without re-levelling needs to have machine brake that is monitored</a:t>
            </a:r>
          </a:p>
          <a:p>
            <a:pPr lvl="1" indent="-285750">
              <a:buClr>
                <a:srgbClr val="DC0000"/>
              </a:buClr>
              <a:buFont typeface="Arial" panose="020B0604020202020204" pitchFamily="34" charset="0"/>
              <a:buChar char="•"/>
            </a:pPr>
            <a:r>
              <a:rPr lang="en-US" dirty="0">
                <a:ea typeface="+mj-ea"/>
                <a:cs typeface="+mj-cs"/>
              </a:rPr>
              <a:t>UCMP paragraph </a:t>
            </a:r>
            <a:r>
              <a:rPr lang="en-US" i="1" dirty="0">
                <a:ea typeface="+mj-ea"/>
                <a:cs typeface="+mj-cs"/>
              </a:rPr>
              <a:t>4.6.7.3</a:t>
            </a:r>
            <a:r>
              <a:rPr lang="en-US" dirty="0">
                <a:ea typeface="+mj-ea"/>
                <a:cs typeface="+mj-cs"/>
              </a:rPr>
              <a:t> refers to </a:t>
            </a:r>
            <a:r>
              <a:rPr lang="en-US" i="1" dirty="0">
                <a:ea typeface="+mj-ea"/>
                <a:cs typeface="+mj-cs"/>
              </a:rPr>
              <a:t>4.9.2.2.2.8</a:t>
            </a:r>
            <a:r>
              <a:rPr lang="en-US" dirty="0">
                <a:ea typeface="+mj-ea"/>
                <a:cs typeface="+mj-cs"/>
              </a:rPr>
              <a:t>, which gives requirements for brakes that are used to stop the lift when unintended car movement happens</a:t>
            </a:r>
          </a:p>
          <a:p>
            <a:pPr lvl="1" indent="-285750">
              <a:buClr>
                <a:srgbClr val="DC0000"/>
              </a:buClr>
              <a:buFont typeface="Arial" panose="020B0604020202020204" pitchFamily="34" charset="0"/>
              <a:buChar char="•"/>
            </a:pPr>
            <a:r>
              <a:rPr lang="en-US" dirty="0"/>
              <a:t>If UCMP acts on suspension or compensation means, those must be steel wire ropes (i.e. newly introduced suspension means are excluded), </a:t>
            </a:r>
            <a:r>
              <a:rPr lang="en-US" i="1" dirty="0"/>
              <a:t>4.6.7.4</a:t>
            </a:r>
          </a:p>
          <a:p>
            <a:pPr lvl="1" indent="-285750">
              <a:buClr>
                <a:srgbClr val="DC0000"/>
              </a:buClr>
              <a:buFont typeface="Arial" panose="020B0604020202020204" pitchFamily="34" charset="0"/>
              <a:buChar char="•"/>
            </a:pPr>
            <a:r>
              <a:rPr lang="en-US" dirty="0">
                <a:ea typeface="+mj-ea"/>
                <a:cs typeface="+mj-cs"/>
              </a:rPr>
              <a:t>Better descriptions have added for monitoring the stopping elements, </a:t>
            </a:r>
            <a:r>
              <a:rPr lang="en-US" i="1" dirty="0">
                <a:ea typeface="+mj-ea"/>
                <a:cs typeface="+mj-cs"/>
              </a:rPr>
              <a:t>4.6.7.8</a:t>
            </a:r>
          </a:p>
          <a:p>
            <a:pPr lvl="1" indent="-285750">
              <a:buClr>
                <a:srgbClr val="DC0000"/>
              </a:buClr>
              <a:buFont typeface="Arial" panose="020B0604020202020204" pitchFamily="34" charset="0"/>
              <a:buChar char="•"/>
            </a:pPr>
            <a:endParaRPr lang="en-US" i="1" dirty="0">
              <a:ea typeface="+mj-ea"/>
              <a:cs typeface="+mj-cs"/>
            </a:endParaRPr>
          </a:p>
          <a:p>
            <a:pPr lvl="1" indent="-285750">
              <a:buClr>
                <a:srgbClr val="DC0000"/>
              </a:buClr>
              <a:buFont typeface="Arial" panose="020B0604020202020204" pitchFamily="34" charset="0"/>
              <a:buChar char="•"/>
            </a:pPr>
            <a:endParaRPr lang="en-US" i="1" dirty="0">
              <a:ea typeface="+mj-ea"/>
              <a:cs typeface="+mj-cs"/>
            </a:endParaRPr>
          </a:p>
          <a:p>
            <a:pPr lvl="1" indent="-285750">
              <a:buClr>
                <a:srgbClr val="DC0000"/>
              </a:buClr>
              <a:buFont typeface="Arial" panose="020B0604020202020204" pitchFamily="34" charset="0"/>
              <a:buChar char="•"/>
            </a:pPr>
            <a:endParaRPr lang="en-US" i="1" dirty="0">
              <a:ea typeface="+mj-ea"/>
              <a:cs typeface="+mj-cs"/>
            </a:endParaRPr>
          </a:p>
          <a:p>
            <a:pPr marL="171450" lvl="1">
              <a:buClr>
                <a:srgbClr val="DC0000"/>
              </a:buClr>
            </a:pPr>
            <a:r>
              <a:rPr lang="en-US" b="1" dirty="0">
                <a:ea typeface="+mj-ea"/>
                <a:cs typeface="+mj-cs"/>
              </a:rPr>
              <a:t>Note: </a:t>
            </a:r>
            <a:r>
              <a:rPr lang="en-US" dirty="0">
                <a:ea typeface="+mj-ea"/>
                <a:cs typeface="+mj-cs"/>
              </a:rPr>
              <a:t>UCMP verification, see part ISO 8100-2 in this document. </a:t>
            </a:r>
            <a:endParaRPr lang="en-US" dirty="0">
              <a:highlight>
                <a:srgbClr val="FFFF00"/>
              </a:highlight>
              <a:ea typeface="+mj-ea"/>
              <a:cs typeface="+mj-cs"/>
            </a:endParaRPr>
          </a:p>
        </p:txBody>
      </p:sp>
      <p:pic>
        <p:nvPicPr>
          <p:cNvPr id="4" name="Picture 3">
            <a:extLst>
              <a:ext uri="{FF2B5EF4-FFF2-40B4-BE49-F238E27FC236}">
                <a16:creationId xmlns:a16="http://schemas.microsoft.com/office/drawing/2014/main" id="{6E607495-2349-4B34-BF2E-0204ABBE8E86}"/>
              </a:ext>
            </a:extLst>
          </p:cNvPr>
          <p:cNvPicPr>
            <a:picLocks noChangeAspect="1"/>
          </p:cNvPicPr>
          <p:nvPr/>
        </p:nvPicPr>
        <p:blipFill>
          <a:blip r:embed="rId2"/>
          <a:stretch>
            <a:fillRect/>
          </a:stretch>
        </p:blipFill>
        <p:spPr>
          <a:xfrm>
            <a:off x="7313692" y="1371790"/>
            <a:ext cx="2150348" cy="3205235"/>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14FF9B75-986A-A47E-BFD3-A3AE708C5F23}"/>
              </a:ext>
            </a:extLst>
          </p:cNvPr>
          <p:cNvPicPr>
            <a:picLocks noChangeAspect="1"/>
          </p:cNvPicPr>
          <p:nvPr/>
        </p:nvPicPr>
        <p:blipFill>
          <a:blip r:embed="rId3"/>
          <a:stretch>
            <a:fillRect/>
          </a:stretch>
        </p:blipFill>
        <p:spPr>
          <a:xfrm>
            <a:off x="9789099" y="1371790"/>
            <a:ext cx="2169546" cy="3241656"/>
          </a:xfrm>
          <a:prstGeom prst="rect">
            <a:avLst/>
          </a:prstGeom>
          <a:effectLst>
            <a:outerShdw blurRad="50800" dist="38100" dir="13500000" algn="br" rotWithShape="0">
              <a:prstClr val="black">
                <a:alpha val="40000"/>
              </a:prstClr>
            </a:outerShdw>
          </a:effectLst>
        </p:spPr>
      </p:pic>
      <p:sp>
        <p:nvSpPr>
          <p:cNvPr id="11" name="TextBox 10">
            <a:extLst>
              <a:ext uri="{FF2B5EF4-FFF2-40B4-BE49-F238E27FC236}">
                <a16:creationId xmlns:a16="http://schemas.microsoft.com/office/drawing/2014/main" id="{58FC6D59-7D5C-10DD-FBA7-8824E1B06B30}"/>
              </a:ext>
            </a:extLst>
          </p:cNvPr>
          <p:cNvSpPr txBox="1"/>
          <p:nvPr/>
        </p:nvSpPr>
        <p:spPr>
          <a:xfrm>
            <a:off x="7614791" y="4632395"/>
            <a:ext cx="3896178" cy="523220"/>
          </a:xfrm>
          <a:prstGeom prst="rect">
            <a:avLst/>
          </a:prstGeom>
          <a:noFill/>
        </p:spPr>
        <p:txBody>
          <a:bodyPr wrap="square">
            <a:spAutoFit/>
          </a:bodyPr>
          <a:lstStyle/>
          <a:p>
            <a:pPr marL="171450" lvl="1" algn="ctr">
              <a:buClr>
                <a:srgbClr val="DC0000"/>
              </a:buClr>
            </a:pPr>
            <a:r>
              <a:rPr lang="en-US" sz="1400">
                <a:ea typeface="+mj-ea"/>
                <a:cs typeface="+mj-cs"/>
              </a:rPr>
              <a:t>UCMP stopping distances, shown in </a:t>
            </a:r>
            <a:r>
              <a:rPr lang="en-US" sz="1400" i="1">
                <a:ea typeface="+mj-ea"/>
                <a:cs typeface="+mj-cs"/>
              </a:rPr>
              <a:t>Figure 36.</a:t>
            </a:r>
          </a:p>
          <a:p>
            <a:pPr marL="171450" lvl="1" algn="ctr">
              <a:buClr>
                <a:srgbClr val="DC0000"/>
              </a:buClr>
            </a:pPr>
            <a:r>
              <a:rPr lang="en-US" sz="1400">
                <a:ea typeface="+mj-ea"/>
                <a:cs typeface="+mj-cs"/>
              </a:rPr>
              <a:t>No change in dimensions.  </a:t>
            </a:r>
          </a:p>
        </p:txBody>
      </p:sp>
      <p:sp>
        <p:nvSpPr>
          <p:cNvPr id="2" name="Titel 4">
            <a:extLst>
              <a:ext uri="{FF2B5EF4-FFF2-40B4-BE49-F238E27FC236}">
                <a16:creationId xmlns:a16="http://schemas.microsoft.com/office/drawing/2014/main" id="{C84A3562-9E52-94F6-405F-EFAFA2000797}"/>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UCMP</a:t>
            </a:r>
          </a:p>
        </p:txBody>
      </p:sp>
    </p:spTree>
    <p:extLst>
      <p:ext uri="{BB962C8B-B14F-4D97-AF65-F5344CB8AC3E}">
        <p14:creationId xmlns:p14="http://schemas.microsoft.com/office/powerpoint/2010/main" val="2454508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504C-74A0-C914-FBA0-960E41ED629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7C25A0F-35BC-F695-276E-432BCF12932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863C46D-73A0-0975-A27E-146FCAF7CA12}"/>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394393"/>
                </a:solidFill>
              </a:rPr>
              <a:t>4.7 Guide rails</a:t>
            </a:r>
            <a:endParaRPr lang="nl-BE" dirty="0">
              <a:solidFill>
                <a:srgbClr val="394393"/>
              </a:solidFill>
            </a:endParaRPr>
          </a:p>
        </p:txBody>
      </p:sp>
    </p:spTree>
    <p:extLst>
      <p:ext uri="{BB962C8B-B14F-4D97-AF65-F5344CB8AC3E}">
        <p14:creationId xmlns:p14="http://schemas.microsoft.com/office/powerpoint/2010/main" val="1279999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3435531" y="846138"/>
            <a:ext cx="8657292"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95514" y="1178670"/>
            <a:ext cx="11072209" cy="5035353"/>
          </a:xfrm>
          <a:prstGeom prst="rect">
            <a:avLst/>
          </a:prstGeom>
          <a:noFill/>
        </p:spPr>
        <p:txBody>
          <a:bodyPr wrap="square">
            <a:spAutoFit/>
          </a:bodyPr>
          <a:lstStyle/>
          <a:p>
            <a:pPr lvl="1" indent="-285750">
              <a:lnSpc>
                <a:spcPct val="150000"/>
              </a:lnSpc>
              <a:buClr>
                <a:srgbClr val="DC0000"/>
              </a:buClr>
              <a:buFont typeface="Arial" panose="020B0604020202020204" pitchFamily="34" charset="0"/>
              <a:buChar char="•"/>
            </a:pPr>
            <a:r>
              <a:rPr lang="en-US" b="1" dirty="0">
                <a:ea typeface="+mj-ea"/>
                <a:cs typeface="+mj-cs"/>
              </a:rPr>
              <a:t>“Hanging rails” configuration </a:t>
            </a:r>
            <a:r>
              <a:rPr lang="en-US" dirty="0">
                <a:ea typeface="+mj-ea"/>
                <a:cs typeface="+mj-cs"/>
              </a:rPr>
              <a:t>(fixed at top of well) </a:t>
            </a:r>
            <a:r>
              <a:rPr lang="en-US" b="1" dirty="0">
                <a:ea typeface="+mj-ea"/>
                <a:cs typeface="+mj-cs"/>
              </a:rPr>
              <a:t>deleted</a:t>
            </a:r>
          </a:p>
          <a:p>
            <a:pPr lvl="1" indent="-285750">
              <a:lnSpc>
                <a:spcPct val="150000"/>
              </a:lnSpc>
              <a:buClr>
                <a:srgbClr val="DC0000"/>
              </a:buClr>
              <a:buFont typeface="Arial" panose="020B0604020202020204" pitchFamily="34" charset="0"/>
              <a:buChar char="•"/>
            </a:pPr>
            <a:r>
              <a:rPr lang="en-US" b="1" dirty="0">
                <a:ea typeface="+mj-ea"/>
                <a:cs typeface="+mj-cs"/>
              </a:rPr>
              <a:t>Wind loads references removed</a:t>
            </a:r>
            <a:r>
              <a:rPr lang="en-US" dirty="0">
                <a:ea typeface="+mj-ea"/>
                <a:cs typeface="+mj-cs"/>
              </a:rPr>
              <a:t>,</a:t>
            </a:r>
            <a:r>
              <a:rPr lang="en-US" b="1" dirty="0">
                <a:ea typeface="+mj-ea"/>
                <a:cs typeface="+mj-cs"/>
              </a:rPr>
              <a:t> </a:t>
            </a:r>
            <a:r>
              <a:rPr lang="en-US" i="1" dirty="0">
                <a:ea typeface="+mj-ea"/>
                <a:cs typeface="+mj-cs"/>
              </a:rPr>
              <a:t>4.7.2.3.1.a)</a:t>
            </a:r>
            <a:r>
              <a:rPr lang="en-US" dirty="0">
                <a:ea typeface="+mj-ea"/>
                <a:cs typeface="+mj-cs"/>
              </a:rPr>
              <a:t>, </a:t>
            </a:r>
            <a:r>
              <a:rPr lang="en-US" i="1" dirty="0">
                <a:ea typeface="+mj-ea"/>
                <a:cs typeface="+mj-cs"/>
              </a:rPr>
              <a:t>4.7.3</a:t>
            </a:r>
            <a:r>
              <a:rPr lang="en-US" dirty="0">
                <a:ea typeface="+mj-ea"/>
                <a:cs typeface="+mj-cs"/>
              </a:rPr>
              <a:t>, </a:t>
            </a:r>
            <a:r>
              <a:rPr lang="en-US" i="1" dirty="0">
                <a:ea typeface="+mj-ea"/>
                <a:cs typeface="+mj-cs"/>
              </a:rPr>
              <a:t>Table 17</a:t>
            </a:r>
            <a:r>
              <a:rPr lang="en-US" dirty="0">
                <a:ea typeface="+mj-ea"/>
                <a:cs typeface="+mj-cs"/>
              </a:rPr>
              <a:t>:</a:t>
            </a:r>
          </a:p>
          <a:p>
            <a:pPr lvl="2"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Following HAS comment 331 and WG 1 decision, wind loads were deleted due to a lack of a harmonized calculation method and because ISO 8100-1 only applies to indoor or weather-protected lifts</a:t>
            </a: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For buildings &gt; 5 years, settlement no longer required, except timber, </a:t>
            </a:r>
            <a:r>
              <a:rPr lang="en-US" i="1" dirty="0">
                <a:ea typeface="+mj-ea"/>
                <a:cs typeface="+mj-cs"/>
              </a:rPr>
              <a:t>4.7.2.3.5</a:t>
            </a:r>
          </a:p>
          <a:p>
            <a:pPr lvl="1" indent="-285750">
              <a:lnSpc>
                <a:spcPct val="150000"/>
              </a:lnSpc>
              <a:buClr>
                <a:srgbClr val="DC0000"/>
              </a:buClr>
              <a:buFont typeface="Arial" panose="020B0604020202020204" pitchFamily="34" charset="0"/>
              <a:buChar char="•"/>
            </a:pPr>
            <a:r>
              <a:rPr lang="en-US" dirty="0">
                <a:ea typeface="+mj-ea"/>
                <a:cs typeface="+mj-cs"/>
              </a:rPr>
              <a:t>Reference to </a:t>
            </a:r>
            <a:r>
              <a:rPr lang="en-US" b="1" i="1" dirty="0">
                <a:ea typeface="+mj-ea"/>
                <a:cs typeface="+mj-cs"/>
              </a:rPr>
              <a:t>ISO 8100-33:2022 </a:t>
            </a:r>
            <a:r>
              <a:rPr lang="en-US" dirty="0">
                <a:ea typeface="+mj-ea"/>
                <a:cs typeface="+mj-cs"/>
              </a:rPr>
              <a:t>added for dimensions &amp; properties</a:t>
            </a:r>
          </a:p>
          <a:p>
            <a:pPr lvl="1" indent="-285750">
              <a:lnSpc>
                <a:spcPct val="150000"/>
              </a:lnSpc>
              <a:buClr>
                <a:srgbClr val="DC0000"/>
              </a:buClr>
              <a:buFont typeface="Arial" panose="020B0604020202020204" pitchFamily="34" charset="0"/>
              <a:buChar char="•"/>
            </a:pPr>
            <a:r>
              <a:rPr lang="en-US" b="1" dirty="0">
                <a:ea typeface="+mj-ea"/>
                <a:cs typeface="+mj-cs"/>
              </a:rPr>
              <a:t>Load case </a:t>
            </a:r>
            <a:r>
              <a:rPr lang="en-US" b="1" i="1" dirty="0">
                <a:ea typeface="+mj-ea"/>
                <a:cs typeface="+mj-cs"/>
              </a:rPr>
              <a:t>bouncing</a:t>
            </a:r>
            <a:r>
              <a:rPr lang="en-US" b="1" dirty="0">
                <a:ea typeface="+mj-ea"/>
                <a:cs typeface="+mj-cs"/>
              </a:rPr>
              <a:t> added</a:t>
            </a:r>
            <a:r>
              <a:rPr lang="en-US" dirty="0">
                <a:ea typeface="+mj-ea"/>
                <a:cs typeface="+mj-cs"/>
              </a:rPr>
              <a:t>,</a:t>
            </a:r>
            <a:r>
              <a:rPr lang="en-US" b="1" dirty="0">
                <a:ea typeface="+mj-ea"/>
                <a:cs typeface="+mj-cs"/>
              </a:rPr>
              <a:t> </a:t>
            </a:r>
            <a:r>
              <a:rPr lang="en-US" i="1" dirty="0">
                <a:ea typeface="+mj-ea"/>
                <a:cs typeface="+mj-cs"/>
              </a:rPr>
              <a:t>4.7.2.2:</a:t>
            </a:r>
          </a:p>
          <a:p>
            <a:pPr lvl="2" indent="-285750">
              <a:lnSpc>
                <a:spcPct val="150000"/>
              </a:lnSpc>
              <a:buClr>
                <a:srgbClr val="DC0000"/>
              </a:buClr>
              <a:buFont typeface="Arial" panose="020B0604020202020204" pitchFamily="34" charset="0"/>
              <a:buChar char="•"/>
            </a:pPr>
            <a:r>
              <a:rPr lang="en-US" dirty="0">
                <a:ea typeface="+mj-ea"/>
                <a:cs typeface="+mj-cs"/>
              </a:rPr>
              <a:t>Counterweight/balancing weight bounce and car bounce</a:t>
            </a:r>
          </a:p>
          <a:p>
            <a:pPr lvl="2" indent="-285750">
              <a:lnSpc>
                <a:spcPct val="150000"/>
              </a:lnSpc>
              <a:buClr>
                <a:srgbClr val="DC0000"/>
              </a:buClr>
              <a:buFont typeface="Arial" panose="020B0604020202020204" pitchFamily="34" charset="0"/>
              <a:buChar char="•"/>
            </a:pPr>
            <a:r>
              <a:rPr lang="en-US" dirty="0">
                <a:ea typeface="+mj-ea"/>
                <a:cs typeface="+mj-cs"/>
              </a:rPr>
              <a:t>New permissible deflections:</a:t>
            </a:r>
            <a:r>
              <a:rPr kumimoji="0" lang="en-US" b="0" i="1" u="none" strike="noStrike" kern="1200" cap="none" spc="0" normalizeH="0" baseline="0" noProof="0" dirty="0">
                <a:ln>
                  <a:noFill/>
                </a:ln>
                <a:solidFill>
                  <a:prstClr val="black"/>
                </a:solidFill>
                <a:effectLst/>
                <a:uLnTx/>
                <a:uFillTx/>
                <a:latin typeface="Calibri"/>
                <a:ea typeface="+mn-ea"/>
                <a:cs typeface="+mn-cs"/>
              </a:rPr>
              <a:t> </a:t>
            </a:r>
            <a:r>
              <a:rPr kumimoji="0" lang="en-US" b="0" i="1" u="none" strike="noStrike" kern="1200" cap="none" spc="0" normalizeH="0" baseline="0" noProof="0" dirty="0" err="1">
                <a:ln>
                  <a:noFill/>
                </a:ln>
                <a:solidFill>
                  <a:prstClr val="black"/>
                </a:solidFill>
                <a:effectLst/>
                <a:uLnTx/>
                <a:uFillTx/>
                <a:latin typeface="Calibri"/>
                <a:ea typeface="+mn-ea"/>
                <a:cs typeface="+mn-cs"/>
              </a:rPr>
              <a:t>δ</a:t>
            </a:r>
            <a:r>
              <a:rPr kumimoji="0" lang="en-US" b="0" i="1" u="none" strike="noStrike" kern="1200" cap="none" spc="0" normalizeH="0" baseline="-25000" noProof="0" dirty="0" err="1">
                <a:ln>
                  <a:noFill/>
                </a:ln>
                <a:solidFill>
                  <a:prstClr val="black"/>
                </a:solidFill>
                <a:effectLst/>
                <a:uLnTx/>
                <a:uFillTx/>
                <a:latin typeface="Calibri"/>
                <a:ea typeface="+mn-ea"/>
                <a:cs typeface="+mn-cs"/>
              </a:rPr>
              <a:t>perm</a:t>
            </a:r>
            <a:r>
              <a:rPr kumimoji="0" lang="en-US" b="0" i="1" u="none" strike="noStrike" kern="1200" cap="none" spc="0" normalizeH="0" baseline="0" noProof="0" dirty="0">
                <a:ln>
                  <a:noFill/>
                </a:ln>
                <a:solidFill>
                  <a:prstClr val="black"/>
                </a:solidFill>
                <a:effectLst/>
                <a:uLnTx/>
                <a:uFillTx/>
                <a:latin typeface="Calibri"/>
                <a:ea typeface="+mn-ea"/>
                <a:cs typeface="+mn-cs"/>
              </a:rPr>
              <a:t>= 10 mm in both directions, 4.7.5.2 d)</a:t>
            </a:r>
          </a:p>
          <a:p>
            <a:pPr lvl="1" indent="-285750">
              <a:lnSpc>
                <a:spcPct val="150000"/>
              </a:lnSpc>
              <a:buClr>
                <a:srgbClr val="DC0000"/>
              </a:buClr>
              <a:buFont typeface="Arial" panose="020B0604020202020204" pitchFamily="34" charset="0"/>
              <a:buChar char="•"/>
            </a:pPr>
            <a:r>
              <a:rPr lang="en-US" b="1" dirty="0">
                <a:ea typeface="+mj-ea"/>
                <a:cs typeface="+mj-cs"/>
              </a:rPr>
              <a:t>Force calculation changed</a:t>
            </a:r>
            <a:endParaRPr lang="en-US" dirty="0">
              <a:ea typeface="+mj-ea"/>
              <a:cs typeface="+mj-cs"/>
            </a:endParaRPr>
          </a:p>
          <a:p>
            <a:pPr lvl="2" indent="-285750">
              <a:lnSpc>
                <a:spcPct val="150000"/>
              </a:lnSpc>
              <a:buClr>
                <a:srgbClr val="DC0000"/>
              </a:buClr>
              <a:buFont typeface="Arial" panose="020B0604020202020204" pitchFamily="34" charset="0"/>
              <a:buChar char="•"/>
            </a:pPr>
            <a:r>
              <a:rPr lang="nl-NL" dirty="0"/>
              <a:t>k</a:t>
            </a:r>
            <a:r>
              <a:rPr lang="nl-NL" baseline="-25000" dirty="0"/>
              <a:t>3</a:t>
            </a:r>
            <a:r>
              <a:rPr lang="nl-NL" dirty="0"/>
              <a:t> · M</a:t>
            </a:r>
            <a:r>
              <a:rPr lang="nl-NL" baseline="-25000" dirty="0"/>
              <a:t>aux</a:t>
            </a:r>
            <a:r>
              <a:rPr lang="nl-NL" dirty="0"/>
              <a:t> replaced with F</a:t>
            </a:r>
            <a:r>
              <a:rPr lang="nl-NL" baseline="-25000" dirty="0"/>
              <a:t>aux</a:t>
            </a:r>
            <a:r>
              <a:rPr lang="nl-NL" dirty="0"/>
              <a:t> (as k</a:t>
            </a:r>
            <a:r>
              <a:rPr lang="nl-NL" baseline="-25000" dirty="0"/>
              <a:t>3</a:t>
            </a:r>
            <a:r>
              <a:rPr lang="nl-NL" dirty="0"/>
              <a:t> was not defined in tables)</a:t>
            </a:r>
          </a:p>
          <a:p>
            <a:pPr lvl="2" indent="-285750">
              <a:lnSpc>
                <a:spcPct val="150000"/>
              </a:lnSpc>
              <a:buClr>
                <a:srgbClr val="DC0000"/>
              </a:buClr>
              <a:buFont typeface="Arial" panose="020B0604020202020204" pitchFamily="34" charset="0"/>
              <a:buChar char="•"/>
            </a:pPr>
            <a:r>
              <a:rPr lang="nl-NL" dirty="0"/>
              <a:t>Resulting F</a:t>
            </a:r>
            <a:r>
              <a:rPr lang="nl-NL" baseline="-25000" dirty="0"/>
              <a:t>aux</a:t>
            </a:r>
            <a:r>
              <a:rPr lang="nl-NL" dirty="0"/>
              <a:t> is same as before, now directly defined</a:t>
            </a:r>
          </a:p>
        </p:txBody>
      </p:sp>
      <p:pic>
        <p:nvPicPr>
          <p:cNvPr id="2" name="Picture 1">
            <a:extLst>
              <a:ext uri="{FF2B5EF4-FFF2-40B4-BE49-F238E27FC236}">
                <a16:creationId xmlns:a16="http://schemas.microsoft.com/office/drawing/2014/main" id="{40550C73-6B9B-7BE8-3CF4-E9C3F5AB330E}"/>
              </a:ext>
            </a:extLst>
          </p:cNvPr>
          <p:cNvPicPr>
            <a:picLocks noChangeAspect="1"/>
          </p:cNvPicPr>
          <p:nvPr/>
        </p:nvPicPr>
        <p:blipFill>
          <a:blip r:embed="rId2"/>
          <a:stretch>
            <a:fillRect/>
          </a:stretch>
        </p:blipFill>
        <p:spPr>
          <a:xfrm>
            <a:off x="9125446" y="3036872"/>
            <a:ext cx="3066554" cy="2091109"/>
          </a:xfrm>
          <a:prstGeom prst="rect">
            <a:avLst/>
          </a:prstGeom>
        </p:spPr>
      </p:pic>
      <p:sp>
        <p:nvSpPr>
          <p:cNvPr id="3" name="Titel 2">
            <a:extLst>
              <a:ext uri="{FF2B5EF4-FFF2-40B4-BE49-F238E27FC236}">
                <a16:creationId xmlns:a16="http://schemas.microsoft.com/office/drawing/2014/main" id="{F1B3F7CF-F9E0-7078-5678-E1B50A00EDB8}"/>
              </a:ext>
            </a:extLst>
          </p:cNvPr>
          <p:cNvSpPr>
            <a:spLocks noGrp="1"/>
          </p:cNvSpPr>
          <p:nvPr>
            <p:ph type="title"/>
          </p:nvPr>
        </p:nvSpPr>
        <p:spPr/>
        <p:txBody>
          <a:bodyPr>
            <a:normAutofit/>
          </a:bodyPr>
          <a:lstStyle/>
          <a:p>
            <a:r>
              <a:rPr lang="en-GB" sz="4000" dirty="0">
                <a:solidFill>
                  <a:srgbClr val="394393"/>
                </a:solidFill>
              </a:rPr>
              <a:t> Guide Rails</a:t>
            </a:r>
            <a:endParaRPr lang="de-DE" sz="4000" dirty="0"/>
          </a:p>
        </p:txBody>
      </p:sp>
    </p:spTree>
    <p:extLst>
      <p:ext uri="{BB962C8B-B14F-4D97-AF65-F5344CB8AC3E}">
        <p14:creationId xmlns:p14="http://schemas.microsoft.com/office/powerpoint/2010/main" val="2599530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graphicFrame>
        <p:nvGraphicFramePr>
          <p:cNvPr id="2" name="Tabelle 1">
            <a:extLst>
              <a:ext uri="{FF2B5EF4-FFF2-40B4-BE49-F238E27FC236}">
                <a16:creationId xmlns:a16="http://schemas.microsoft.com/office/drawing/2014/main" id="{D0A20BA2-0075-7EE6-4D0C-FDCCA705A2C9}"/>
              </a:ext>
            </a:extLst>
          </p:cNvPr>
          <p:cNvGraphicFramePr>
            <a:graphicFrameLocks noGrp="1"/>
          </p:cNvGraphicFramePr>
          <p:nvPr>
            <p:extLst>
              <p:ext uri="{D42A27DB-BD31-4B8C-83A1-F6EECF244321}">
                <p14:modId xmlns:p14="http://schemas.microsoft.com/office/powerpoint/2010/main" val="3264122800"/>
              </p:ext>
            </p:extLst>
          </p:nvPr>
        </p:nvGraphicFramePr>
        <p:xfrm>
          <a:off x="1213038" y="1344062"/>
          <a:ext cx="9386382" cy="4320805"/>
        </p:xfrm>
        <a:graphic>
          <a:graphicData uri="http://schemas.openxmlformats.org/drawingml/2006/table">
            <a:tbl>
              <a:tblPr firstRow="1" bandRow="1">
                <a:tableStyleId>{3B4B98B0-60AC-42C2-AFA5-B58CD77FA1E5}</a:tableStyleId>
              </a:tblPr>
              <a:tblGrid>
                <a:gridCol w="2578268">
                  <a:extLst>
                    <a:ext uri="{9D8B030D-6E8A-4147-A177-3AD203B41FA5}">
                      <a16:colId xmlns:a16="http://schemas.microsoft.com/office/drawing/2014/main" val="3988881820"/>
                    </a:ext>
                  </a:extLst>
                </a:gridCol>
                <a:gridCol w="2114922">
                  <a:extLst>
                    <a:ext uri="{9D8B030D-6E8A-4147-A177-3AD203B41FA5}">
                      <a16:colId xmlns:a16="http://schemas.microsoft.com/office/drawing/2014/main" val="738551341"/>
                    </a:ext>
                  </a:extLst>
                </a:gridCol>
                <a:gridCol w="2223247">
                  <a:extLst>
                    <a:ext uri="{9D8B030D-6E8A-4147-A177-3AD203B41FA5}">
                      <a16:colId xmlns:a16="http://schemas.microsoft.com/office/drawing/2014/main" val="3776658963"/>
                    </a:ext>
                  </a:extLst>
                </a:gridCol>
                <a:gridCol w="2469945">
                  <a:extLst>
                    <a:ext uri="{9D8B030D-6E8A-4147-A177-3AD203B41FA5}">
                      <a16:colId xmlns:a16="http://schemas.microsoft.com/office/drawing/2014/main" val="685535067"/>
                    </a:ext>
                  </a:extLst>
                </a:gridCol>
              </a:tblGrid>
              <a:tr h="425249">
                <a:tc>
                  <a:txBody>
                    <a:bodyPr/>
                    <a:lstStyle/>
                    <a:p>
                      <a:r>
                        <a:rPr lang="en-US" dirty="0"/>
                        <a:t>Topic</a:t>
                      </a:r>
                      <a:endParaRPr lang="de-DE" dirty="0"/>
                    </a:p>
                  </a:txBody>
                  <a:tcPr/>
                </a:tc>
                <a:tc>
                  <a:txBody>
                    <a:bodyPr/>
                    <a:lstStyle/>
                    <a:p>
                      <a:r>
                        <a:rPr lang="en-US"/>
                        <a:t>EN 81-20 </a:t>
                      </a:r>
                      <a:endParaRPr lang="de-DE"/>
                    </a:p>
                  </a:txBody>
                  <a:tcPr/>
                </a:tc>
                <a:tc>
                  <a:txBody>
                    <a:bodyPr/>
                    <a:lstStyle/>
                    <a:p>
                      <a:r>
                        <a:rPr lang="en-US" dirty="0"/>
                        <a:t>ISO 8100-1</a:t>
                      </a:r>
                      <a:endParaRPr lang="de-DE" dirty="0"/>
                    </a:p>
                  </a:txBody>
                  <a:tcPr/>
                </a:tc>
                <a:tc>
                  <a:txBody>
                    <a:bodyPr/>
                    <a:lstStyle/>
                    <a:p>
                      <a:r>
                        <a:rPr lang="en-US"/>
                        <a:t>Note</a:t>
                      </a:r>
                      <a:endParaRPr lang="de-DE"/>
                    </a:p>
                  </a:txBody>
                  <a:tcPr/>
                </a:tc>
                <a:extLst>
                  <a:ext uri="{0D108BD9-81ED-4DB2-BD59-A6C34878D82A}">
                    <a16:rowId xmlns:a16="http://schemas.microsoft.com/office/drawing/2014/main" val="1039922863"/>
                  </a:ext>
                </a:extLst>
              </a:tr>
              <a:tr h="425249">
                <a:tc>
                  <a:txBody>
                    <a:bodyPr/>
                    <a:lstStyle/>
                    <a:p>
                      <a:r>
                        <a:rPr lang="en-US" dirty="0" err="1"/>
                        <a:t>Windloads</a:t>
                      </a:r>
                      <a:endParaRPr lang="de-DE" dirty="0"/>
                    </a:p>
                  </a:txBody>
                  <a:tcPr/>
                </a:tc>
                <a:tc>
                  <a:txBody>
                    <a:bodyPr/>
                    <a:lstStyle/>
                    <a:p>
                      <a:r>
                        <a:rPr lang="en-US" sz="1800" kern="1200" dirty="0">
                          <a:solidFill>
                            <a:schemeClr val="tx1"/>
                          </a:solidFill>
                          <a:latin typeface="+mn-lt"/>
                          <a:ea typeface="+mn-ea"/>
                          <a:cs typeface="+mn-cs"/>
                        </a:rPr>
                        <a:t>5.7.2.3.1 a) 2)</a:t>
                      </a:r>
                      <a:endParaRPr lang="de-DE"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Removed in 4.7.2.3.1</a:t>
                      </a:r>
                      <a:endParaRPr lang="de-DE"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Not applicable anymore</a:t>
                      </a:r>
                      <a:endParaRPr lang="de-DE" sz="1800" kern="1200" dirty="0">
                        <a:solidFill>
                          <a:schemeClr val="tx1"/>
                        </a:solidFill>
                        <a:latin typeface="+mn-lt"/>
                        <a:ea typeface="+mn-ea"/>
                        <a:cs typeface="+mn-cs"/>
                      </a:endParaRPr>
                    </a:p>
                  </a:txBody>
                  <a:tcPr/>
                </a:tc>
                <a:extLst>
                  <a:ext uri="{0D108BD9-81ED-4DB2-BD59-A6C34878D82A}">
                    <a16:rowId xmlns:a16="http://schemas.microsoft.com/office/drawing/2014/main" val="4010677250"/>
                  </a:ext>
                </a:extLst>
              </a:tr>
              <a:tr h="425249">
                <a:tc>
                  <a:txBody>
                    <a:bodyPr/>
                    <a:lstStyle/>
                    <a:p>
                      <a:r>
                        <a:rPr lang="de-DE" dirty="0">
                          <a:solidFill>
                            <a:schemeClr val="tx1"/>
                          </a:solidFill>
                        </a:rPr>
                        <a:t>Windloads</a:t>
                      </a:r>
                    </a:p>
                  </a:txBody>
                  <a:tcPr/>
                </a:tc>
                <a:tc>
                  <a:txBody>
                    <a:bodyPr/>
                    <a:lstStyle/>
                    <a:p>
                      <a:r>
                        <a:rPr lang="de-DE" strike="noStrike" dirty="0">
                          <a:solidFill>
                            <a:schemeClr val="tx1"/>
                          </a:solidFill>
                        </a:rPr>
                        <a:t>Table 13</a:t>
                      </a:r>
                    </a:p>
                  </a:txBody>
                  <a:tcPr/>
                </a:tc>
                <a:tc>
                  <a:txBody>
                    <a:bodyPr/>
                    <a:lstStyle/>
                    <a:p>
                      <a:r>
                        <a:rPr lang="de-DE" dirty="0">
                          <a:solidFill>
                            <a:schemeClr val="tx1"/>
                          </a:solidFill>
                        </a:rPr>
                        <a:t>Removed in Table 17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solidFill>
                            <a:schemeClr val="tx1"/>
                          </a:solidFill>
                        </a:rPr>
                        <a:t>Not applicable anymore</a:t>
                      </a:r>
                    </a:p>
                  </a:txBody>
                  <a:tcPr/>
                </a:tc>
                <a:extLst>
                  <a:ext uri="{0D108BD9-81ED-4DB2-BD59-A6C34878D82A}">
                    <a16:rowId xmlns:a16="http://schemas.microsoft.com/office/drawing/2014/main" val="4107438904"/>
                  </a:ext>
                </a:extLst>
              </a:tr>
              <a:tr h="425249">
                <a:tc>
                  <a:txBody>
                    <a:bodyPr/>
                    <a:lstStyle/>
                    <a:p>
                      <a:r>
                        <a:rPr lang="de-DE" dirty="0">
                          <a:solidFill>
                            <a:schemeClr val="tx1"/>
                          </a:solidFill>
                        </a:rPr>
                        <a:t>Windloads</a:t>
                      </a:r>
                    </a:p>
                  </a:txBody>
                  <a:tcPr/>
                </a:tc>
                <a:tc>
                  <a:txBody>
                    <a:bodyPr/>
                    <a:lstStyle/>
                    <a:p>
                      <a:r>
                        <a:rPr lang="de-DE" strike="noStrike" dirty="0">
                          <a:solidFill>
                            <a:schemeClr val="tx1"/>
                          </a:solidFill>
                        </a:rPr>
                        <a:t>5.7.2.3.8</a:t>
                      </a:r>
                    </a:p>
                  </a:txBody>
                  <a:tcPr/>
                </a:tc>
                <a:tc>
                  <a:txBody>
                    <a:bodyPr/>
                    <a:lstStyle/>
                    <a:p>
                      <a:r>
                        <a:rPr lang="de-DE" dirty="0">
                          <a:solidFill>
                            <a:schemeClr val="tx1"/>
                          </a:solidFill>
                        </a:rPr>
                        <a:t>N/A</a:t>
                      </a:r>
                    </a:p>
                  </a:txBody>
                  <a:tcPr/>
                </a:tc>
                <a:tc>
                  <a:txBody>
                    <a:bodyPr/>
                    <a:lstStyle/>
                    <a:p>
                      <a:r>
                        <a:rPr lang="de-DE" dirty="0">
                          <a:solidFill>
                            <a:schemeClr val="tx1"/>
                          </a:solidFill>
                        </a:rPr>
                        <a:t>Not applicable anymore</a:t>
                      </a:r>
                    </a:p>
                  </a:txBody>
                  <a:tcPr/>
                </a:tc>
                <a:extLst>
                  <a:ext uri="{0D108BD9-81ED-4DB2-BD59-A6C34878D82A}">
                    <a16:rowId xmlns:a16="http://schemas.microsoft.com/office/drawing/2014/main" val="728482684"/>
                  </a:ext>
                </a:extLst>
              </a:tr>
              <a:tr h="425249">
                <a:tc>
                  <a:txBody>
                    <a:bodyPr/>
                    <a:lstStyle/>
                    <a:p>
                      <a:r>
                        <a:rPr lang="de-DE" dirty="0"/>
                        <a:t>Bouncing scenarios</a:t>
                      </a:r>
                    </a:p>
                  </a:txBody>
                  <a:tcPr/>
                </a:tc>
                <a:tc>
                  <a:txBody>
                    <a:bodyPr/>
                    <a:lstStyle/>
                    <a:p>
                      <a:r>
                        <a:rPr lang="de-DE" strike="noStrike" dirty="0">
                          <a:solidFill>
                            <a:schemeClr val="tx1"/>
                          </a:solidFill>
                        </a:rPr>
                        <a:t>5.7.4.3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trike="noStrike">
                          <a:solidFill>
                            <a:schemeClr val="tx1"/>
                          </a:solidFill>
                        </a:rPr>
                        <a:t>4.7.2.3.4 and</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trike="noStrike">
                          <a:solidFill>
                            <a:schemeClr val="tx1"/>
                          </a:solidFill>
                        </a:rPr>
                        <a:t>4.7.2.3.8</a:t>
                      </a:r>
                    </a:p>
                  </a:txBody>
                  <a:tcPr/>
                </a:tc>
                <a:tc>
                  <a:txBody>
                    <a:bodyPr/>
                    <a:lstStyle/>
                    <a:p>
                      <a:r>
                        <a:rPr lang="de-DE" dirty="0"/>
                        <a:t>New clauses for clarification</a:t>
                      </a:r>
                    </a:p>
                  </a:txBody>
                  <a:tcPr/>
                </a:tc>
                <a:extLst>
                  <a:ext uri="{0D108BD9-81ED-4DB2-BD59-A6C34878D82A}">
                    <a16:rowId xmlns:a16="http://schemas.microsoft.com/office/drawing/2014/main" val="2814742420"/>
                  </a:ext>
                </a:extLst>
              </a:tr>
              <a:tr h="425249">
                <a:tc>
                  <a:txBody>
                    <a:bodyPr/>
                    <a:lstStyle/>
                    <a:p>
                      <a:r>
                        <a:rPr lang="en-US" dirty="0"/>
                        <a:t>Guide rail configuration</a:t>
                      </a:r>
                      <a:endParaRPr lang="de-DE" dirty="0"/>
                    </a:p>
                  </a:txBody>
                  <a:tcPr/>
                </a:tc>
                <a:tc>
                  <a:txBody>
                    <a:bodyPr/>
                    <a:lstStyle/>
                    <a:p>
                      <a:r>
                        <a:rPr lang="en-US" sz="1800" kern="1200" dirty="0">
                          <a:solidFill>
                            <a:schemeClr val="tx1"/>
                          </a:solidFill>
                          <a:latin typeface="+mn-lt"/>
                          <a:ea typeface="+mn-ea"/>
                          <a:cs typeface="+mn-cs"/>
                        </a:rPr>
                        <a:t>5.7.2.3.5</a:t>
                      </a:r>
                      <a:endParaRPr lang="de-DE"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Deleted from 4.7.2.3.5</a:t>
                      </a:r>
                      <a:endParaRPr lang="de-DE"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Hanging rails (fixed at the top of the well) removed</a:t>
                      </a:r>
                      <a:endParaRPr lang="de-DE" sz="1800" kern="1200" dirty="0">
                        <a:solidFill>
                          <a:schemeClr val="tx1"/>
                        </a:solidFill>
                        <a:latin typeface="+mn-lt"/>
                        <a:ea typeface="+mn-ea"/>
                        <a:cs typeface="+mn-cs"/>
                      </a:endParaRPr>
                    </a:p>
                  </a:txBody>
                  <a:tcPr/>
                </a:tc>
                <a:extLst>
                  <a:ext uri="{0D108BD9-81ED-4DB2-BD59-A6C34878D82A}">
                    <a16:rowId xmlns:a16="http://schemas.microsoft.com/office/drawing/2014/main" val="1941748965"/>
                  </a:ext>
                </a:extLst>
              </a:tr>
              <a:tr h="425249">
                <a:tc>
                  <a:txBody>
                    <a:bodyPr/>
                    <a:lstStyle/>
                    <a:p>
                      <a:pPr marL="0" algn="l" defTabSz="457200" rtl="0" eaLnBrk="1" latinLnBrk="0" hangingPunct="1"/>
                      <a:r>
                        <a:rPr lang="en-US" sz="1800" kern="1200" dirty="0">
                          <a:solidFill>
                            <a:schemeClr val="tx1"/>
                          </a:solidFill>
                          <a:latin typeface="+mn-lt"/>
                          <a:ea typeface="+mn-ea"/>
                          <a:cs typeface="+mn-cs"/>
                        </a:rPr>
                        <a:t>Force calc (impact)</a:t>
                      </a:r>
                      <a:endParaRPr lang="de-DE" sz="1800" kern="1200" dirty="0">
                        <a:solidFill>
                          <a:schemeClr val="tx1"/>
                        </a:solidFill>
                        <a:latin typeface="+mn-lt"/>
                        <a:ea typeface="+mn-ea"/>
                        <a:cs typeface="+mn-cs"/>
                      </a:endParaRPr>
                    </a:p>
                  </a:txBody>
                  <a:tcPr/>
                </a:tc>
                <a:tc>
                  <a:txBody>
                    <a:bodyPr/>
                    <a:lstStyle/>
                    <a:p>
                      <a:pPr marL="0" algn="l" defTabSz="457200" rtl="0" eaLnBrk="1" latinLnBrk="0" hangingPunct="1"/>
                      <a:r>
                        <a:rPr lang="en-US" sz="1800" kern="1200" dirty="0">
                          <a:solidFill>
                            <a:schemeClr val="tx1"/>
                          </a:solidFill>
                          <a:latin typeface="+mn-lt"/>
                          <a:ea typeface="+mn-ea"/>
                          <a:cs typeface="+mn-cs"/>
                        </a:rPr>
                        <a:t>5.7.4.3 </a:t>
                      </a:r>
                      <a:endParaRPr lang="de-DE" sz="1800" kern="1200" dirty="0">
                        <a:solidFill>
                          <a:schemeClr val="tx1"/>
                        </a:solidFill>
                        <a:latin typeface="+mn-lt"/>
                        <a:ea typeface="+mn-ea"/>
                        <a:cs typeface="+mn-cs"/>
                      </a:endParaRPr>
                    </a:p>
                  </a:txBody>
                  <a:tcPr/>
                </a:tc>
                <a:tc>
                  <a:txBody>
                    <a:bodyPr/>
                    <a:lstStyle/>
                    <a:p>
                      <a:r>
                        <a:rPr kumimoji="0" lang="nl-NL" sz="1800" b="1" i="0" u="none" strike="noStrike" kern="1200" cap="none" spc="0" normalizeH="0" baseline="0" noProof="0" dirty="0">
                          <a:ln>
                            <a:noFill/>
                          </a:ln>
                          <a:solidFill>
                            <a:schemeClr val="tx1"/>
                          </a:solidFill>
                          <a:effectLst/>
                          <a:uLnTx/>
                          <a:uFillTx/>
                          <a:latin typeface="+mn-lt"/>
                          <a:ea typeface="+mn-ea"/>
                          <a:cs typeface="+mn-cs"/>
                        </a:rPr>
                        <a:t>k</a:t>
                      </a:r>
                      <a:r>
                        <a:rPr kumimoji="0" lang="nl-NL" sz="1800" b="1" i="0" u="none" strike="noStrike" kern="1200" cap="none" spc="0" normalizeH="0" baseline="-25000" noProof="0" dirty="0">
                          <a:ln>
                            <a:noFill/>
                          </a:ln>
                          <a:solidFill>
                            <a:schemeClr val="tx1"/>
                          </a:solidFill>
                          <a:effectLst/>
                          <a:uLnTx/>
                          <a:uFillTx/>
                          <a:latin typeface="+mn-lt"/>
                          <a:ea typeface="+mn-ea"/>
                          <a:cs typeface="+mn-cs"/>
                        </a:rPr>
                        <a:t>3</a:t>
                      </a:r>
                      <a:r>
                        <a:rPr lang="nl-NL" sz="1800" kern="1200" noProof="0" dirty="0">
                          <a:solidFill>
                            <a:schemeClr val="tx1"/>
                          </a:solidFill>
                          <a:latin typeface="+mn-lt"/>
                          <a:ea typeface="+mn-ea"/>
                          <a:cs typeface="+mn-cs"/>
                        </a:rPr>
                        <a:t> </a:t>
                      </a:r>
                      <a:r>
                        <a:rPr lang="en-US" sz="1800" kern="1200" dirty="0">
                          <a:solidFill>
                            <a:schemeClr val="tx1"/>
                          </a:solidFill>
                          <a:latin typeface="+mn-lt"/>
                          <a:ea typeface="+mn-ea"/>
                          <a:cs typeface="+mn-cs"/>
                        </a:rPr>
                        <a:t>deleted in </a:t>
                      </a:r>
                      <a:r>
                        <a:rPr lang="en-US" dirty="0"/>
                        <a:t>4.7.2.3.7</a:t>
                      </a:r>
                      <a:endParaRPr lang="de-DE" dirty="0"/>
                    </a:p>
                  </a:txBody>
                  <a:tcPr/>
                </a:tc>
                <a:tc>
                  <a:txBody>
                    <a:bodyPr/>
                    <a:lstStyle/>
                    <a:p>
                      <a:r>
                        <a:rPr lang="en-US" dirty="0"/>
                        <a:t>Now uses </a:t>
                      </a:r>
                      <a:r>
                        <a:rPr kumimoji="0" lang="nl-NL" sz="1800" b="1" i="0" u="none" strike="noStrike" kern="1200" cap="none" spc="0" normalizeH="0" baseline="0" noProof="0" dirty="0">
                          <a:ln>
                            <a:noFill/>
                          </a:ln>
                          <a:solidFill>
                            <a:prstClr val="black"/>
                          </a:solidFill>
                          <a:effectLst/>
                          <a:uLnTx/>
                          <a:uFillTx/>
                          <a:latin typeface="+mn-lt"/>
                          <a:ea typeface="+mn-ea"/>
                          <a:cs typeface="+mn-cs"/>
                        </a:rPr>
                        <a:t>F</a:t>
                      </a:r>
                      <a:r>
                        <a:rPr kumimoji="0" lang="nl-NL" sz="1800" b="1" i="0" u="none" strike="noStrike" kern="1200" cap="none" spc="0" normalizeH="0" baseline="-25000" noProof="0" dirty="0">
                          <a:ln>
                            <a:noFill/>
                          </a:ln>
                          <a:solidFill>
                            <a:prstClr val="black"/>
                          </a:solidFill>
                          <a:effectLst/>
                          <a:uLnTx/>
                          <a:uFillTx/>
                          <a:latin typeface="+mn-lt"/>
                          <a:ea typeface="+mn-ea"/>
                          <a:cs typeface="+mn-cs"/>
                        </a:rPr>
                        <a:t>aux </a:t>
                      </a:r>
                      <a:r>
                        <a:rPr lang="nl-NL" sz="1800" kern="1200" noProof="0" dirty="0">
                          <a:solidFill>
                            <a:schemeClr val="tx1"/>
                          </a:solidFill>
                          <a:latin typeface="+mn-lt"/>
                          <a:ea typeface="+mn-ea"/>
                          <a:cs typeface="+mn-cs"/>
                        </a:rPr>
                        <a:t>instead of </a:t>
                      </a:r>
                      <a:r>
                        <a:rPr kumimoji="0" lang="nl-NL" sz="1800" b="1" i="0" u="none" strike="noStrike" kern="1200" cap="none" spc="0" normalizeH="0" baseline="0" noProof="0" dirty="0">
                          <a:ln>
                            <a:noFill/>
                          </a:ln>
                          <a:solidFill>
                            <a:schemeClr val="tx1"/>
                          </a:solidFill>
                          <a:effectLst/>
                          <a:uLnTx/>
                          <a:uFillTx/>
                          <a:latin typeface="+mn-lt"/>
                          <a:ea typeface="+mn-ea"/>
                          <a:cs typeface="+mn-cs"/>
                        </a:rPr>
                        <a:t>k</a:t>
                      </a:r>
                      <a:r>
                        <a:rPr kumimoji="0" lang="nl-NL" sz="1800" b="1" i="0" u="none" strike="noStrike" kern="1200" cap="none" spc="0" normalizeH="0" baseline="-25000" noProof="0" dirty="0">
                          <a:ln>
                            <a:noFill/>
                          </a:ln>
                          <a:solidFill>
                            <a:schemeClr val="tx1"/>
                          </a:solidFill>
                          <a:effectLst/>
                          <a:uLnTx/>
                          <a:uFillTx/>
                          <a:latin typeface="+mn-lt"/>
                          <a:ea typeface="+mn-ea"/>
                          <a:cs typeface="+mn-cs"/>
                        </a:rPr>
                        <a:t>3</a:t>
                      </a:r>
                      <a:r>
                        <a:rPr lang="nl-NL" sz="1800" b="1" kern="1200" noProof="0" dirty="0">
                          <a:solidFill>
                            <a:schemeClr val="tx1"/>
                          </a:solidFill>
                          <a:latin typeface="+mn-lt"/>
                          <a:ea typeface="+mn-ea"/>
                          <a:cs typeface="+mn-cs"/>
                        </a:rPr>
                        <a:t> · M</a:t>
                      </a:r>
                      <a:r>
                        <a:rPr kumimoji="0" lang="nl-NL" sz="1800" b="1" i="0" u="none" strike="noStrike" kern="1200" cap="none" spc="0" normalizeH="0" baseline="-25000" noProof="0" dirty="0">
                          <a:ln>
                            <a:noFill/>
                          </a:ln>
                          <a:solidFill>
                            <a:prstClr val="black"/>
                          </a:solidFill>
                          <a:effectLst/>
                          <a:uLnTx/>
                          <a:uFillTx/>
                          <a:latin typeface="+mn-lt"/>
                          <a:ea typeface="+mn-ea"/>
                          <a:cs typeface="+mn-cs"/>
                        </a:rPr>
                        <a:t>aux</a:t>
                      </a:r>
                      <a:r>
                        <a:rPr lang="nl-NL" sz="1800" b="1" kern="1200" noProof="0" dirty="0">
                          <a:solidFill>
                            <a:schemeClr val="tx1"/>
                          </a:solidFill>
                          <a:latin typeface="+mn-lt"/>
                          <a:ea typeface="+mn-ea"/>
                          <a:cs typeface="+mn-cs"/>
                        </a:rPr>
                        <a:t> </a:t>
                      </a:r>
                      <a:endParaRPr lang="de-DE" sz="1800" b="1" kern="1200" dirty="0">
                        <a:solidFill>
                          <a:schemeClr val="tx1"/>
                        </a:solidFill>
                        <a:latin typeface="+mn-lt"/>
                        <a:ea typeface="+mn-ea"/>
                        <a:cs typeface="+mn-cs"/>
                      </a:endParaRPr>
                    </a:p>
                  </a:txBody>
                  <a:tcPr/>
                </a:tc>
                <a:extLst>
                  <a:ext uri="{0D108BD9-81ED-4DB2-BD59-A6C34878D82A}">
                    <a16:rowId xmlns:a16="http://schemas.microsoft.com/office/drawing/2014/main" val="1053353661"/>
                  </a:ext>
                </a:extLst>
              </a:tr>
              <a:tr h="425249">
                <a:tc>
                  <a:txBody>
                    <a:bodyPr/>
                    <a:lstStyle/>
                    <a:p>
                      <a:r>
                        <a:rPr lang="en-US" dirty="0">
                          <a:solidFill>
                            <a:schemeClr val="tx1"/>
                          </a:solidFill>
                        </a:rPr>
                        <a:t>Force calc (impact)</a:t>
                      </a:r>
                      <a:endParaRPr lang="de-DE" dirty="0">
                        <a:solidFill>
                          <a:schemeClr val="tx1"/>
                        </a:solidFill>
                      </a:endParaRPr>
                    </a:p>
                  </a:txBody>
                  <a:tcPr/>
                </a:tc>
                <a:tc>
                  <a:txBody>
                    <a:bodyPr/>
                    <a:lstStyle/>
                    <a:p>
                      <a:r>
                        <a:rPr lang="en-US" dirty="0">
                          <a:solidFill>
                            <a:schemeClr val="tx1"/>
                          </a:solidFill>
                        </a:rPr>
                        <a:t>Table 14</a:t>
                      </a:r>
                      <a:endParaRPr lang="de-DE" strike="sngStrike" dirty="0">
                        <a:solidFill>
                          <a:schemeClr val="tx1"/>
                        </a:solidFill>
                      </a:endParaRPr>
                    </a:p>
                  </a:txBody>
                  <a:tcPr/>
                </a:tc>
                <a:tc>
                  <a:txBody>
                    <a:bodyPr/>
                    <a:lstStyle/>
                    <a:p>
                      <a:r>
                        <a:rPr kumimoji="0" lang="nl-NL" sz="1800" b="1" i="0" u="none" strike="noStrike" kern="1200" cap="none" spc="0" normalizeH="0" baseline="0" noProof="0" dirty="0">
                          <a:ln>
                            <a:noFill/>
                          </a:ln>
                          <a:solidFill>
                            <a:schemeClr val="tx1"/>
                          </a:solidFill>
                          <a:effectLst/>
                          <a:uLnTx/>
                          <a:uFillTx/>
                          <a:latin typeface="+mn-lt"/>
                          <a:ea typeface="+mn-ea"/>
                          <a:cs typeface="+mn-cs"/>
                        </a:rPr>
                        <a:t>k</a:t>
                      </a:r>
                      <a:r>
                        <a:rPr kumimoji="0" lang="nl-NL" sz="1800" b="1" i="0" u="none" strike="noStrike" kern="1200" cap="none" spc="0" normalizeH="0" baseline="-25000" noProof="0" dirty="0">
                          <a:ln>
                            <a:noFill/>
                          </a:ln>
                          <a:solidFill>
                            <a:schemeClr val="tx1"/>
                          </a:solidFill>
                          <a:effectLst/>
                          <a:uLnTx/>
                          <a:uFillTx/>
                          <a:latin typeface="+mn-lt"/>
                          <a:ea typeface="+mn-ea"/>
                          <a:cs typeface="+mn-cs"/>
                        </a:rPr>
                        <a:t>3</a:t>
                      </a:r>
                      <a:r>
                        <a:rPr kumimoji="0" lang="nl-NL" sz="1800" b="1" i="0" u="none" strike="noStrike" kern="1200" cap="none" spc="0" normalizeH="0" baseline="0" noProof="0" dirty="0">
                          <a:ln>
                            <a:noFill/>
                          </a:ln>
                          <a:solidFill>
                            <a:schemeClr val="tx1"/>
                          </a:solidFill>
                          <a:effectLst/>
                          <a:uLnTx/>
                          <a:uFillTx/>
                          <a:latin typeface="+mn-lt"/>
                          <a:ea typeface="+mn-ea"/>
                          <a:cs typeface="+mn-cs"/>
                        </a:rPr>
                        <a:t> </a:t>
                      </a:r>
                      <a:r>
                        <a:rPr lang="en-US" dirty="0">
                          <a:solidFill>
                            <a:schemeClr val="tx1"/>
                          </a:solidFill>
                        </a:rPr>
                        <a:t>deleted in Table 18</a:t>
                      </a:r>
                      <a:endParaRPr lang="de-DE" dirty="0">
                        <a:solidFill>
                          <a:schemeClr val="tx1"/>
                        </a:solidFill>
                      </a:endParaRPr>
                    </a:p>
                  </a:txBody>
                  <a:tcPr/>
                </a:tc>
                <a:tc>
                  <a:txBody>
                    <a:bodyPr/>
                    <a:lstStyle/>
                    <a:p>
                      <a:r>
                        <a:rPr kumimoji="0" lang="nl-NL" sz="1800" b="1" i="0" u="none" strike="noStrike" kern="1200" cap="none" spc="0" normalizeH="0" baseline="0" noProof="0" dirty="0">
                          <a:ln>
                            <a:noFill/>
                          </a:ln>
                          <a:solidFill>
                            <a:schemeClr val="tx1"/>
                          </a:solidFill>
                          <a:effectLst/>
                          <a:uLnTx/>
                          <a:uFillTx/>
                          <a:latin typeface="+mn-lt"/>
                          <a:ea typeface="+mn-ea"/>
                          <a:cs typeface="+mn-cs"/>
                        </a:rPr>
                        <a:t>k</a:t>
                      </a:r>
                      <a:r>
                        <a:rPr kumimoji="0" lang="nl-NL" sz="1800" b="1" i="0" u="none" strike="noStrike" kern="1200" cap="none" spc="0" normalizeH="0" baseline="-25000" noProof="0" dirty="0">
                          <a:ln>
                            <a:noFill/>
                          </a:ln>
                          <a:solidFill>
                            <a:schemeClr val="tx1"/>
                          </a:solidFill>
                          <a:effectLst/>
                          <a:uLnTx/>
                          <a:uFillTx/>
                          <a:latin typeface="+mn-lt"/>
                          <a:ea typeface="+mn-ea"/>
                          <a:cs typeface="+mn-cs"/>
                        </a:rPr>
                        <a:t>3</a:t>
                      </a:r>
                      <a:r>
                        <a:rPr kumimoji="0" lang="nl-NL" sz="1800" b="1" i="0" u="none" strike="noStrike" kern="1200" cap="none" spc="0" normalizeH="0" baseline="0" noProof="0" dirty="0">
                          <a:ln>
                            <a:noFill/>
                          </a:ln>
                          <a:solidFill>
                            <a:schemeClr val="tx1"/>
                          </a:solidFill>
                          <a:effectLst/>
                          <a:uLnTx/>
                          <a:uFillTx/>
                          <a:latin typeface="+mn-lt"/>
                          <a:ea typeface="+mn-ea"/>
                          <a:cs typeface="+mn-cs"/>
                        </a:rPr>
                        <a:t> </a:t>
                      </a:r>
                      <a:r>
                        <a:rPr kumimoji="0" lang="nl-NL" sz="1800" b="0" i="0" u="none" strike="noStrike" kern="1200" cap="none" spc="0" normalizeH="0" baseline="0" noProof="0" dirty="0">
                          <a:ln>
                            <a:noFill/>
                          </a:ln>
                          <a:solidFill>
                            <a:schemeClr val="tx1"/>
                          </a:solidFill>
                          <a:effectLst/>
                          <a:uLnTx/>
                          <a:uFillTx/>
                          <a:latin typeface="+mn-lt"/>
                          <a:ea typeface="+mn-ea"/>
                          <a:cs typeface="+mn-cs"/>
                        </a:rPr>
                        <a:t>Not referred anymore</a:t>
                      </a:r>
                      <a:endParaRPr lang="de-DE" dirty="0">
                        <a:solidFill>
                          <a:schemeClr val="tx1"/>
                        </a:solidFill>
                      </a:endParaRPr>
                    </a:p>
                  </a:txBody>
                  <a:tcPr/>
                </a:tc>
                <a:extLst>
                  <a:ext uri="{0D108BD9-81ED-4DB2-BD59-A6C34878D82A}">
                    <a16:rowId xmlns:a16="http://schemas.microsoft.com/office/drawing/2014/main" val="1402433601"/>
                  </a:ext>
                </a:extLst>
              </a:tr>
            </a:tbl>
          </a:graphicData>
        </a:graphic>
      </p:graphicFrame>
      <p:sp>
        <p:nvSpPr>
          <p:cNvPr id="3" name="Titel 2">
            <a:extLst>
              <a:ext uri="{FF2B5EF4-FFF2-40B4-BE49-F238E27FC236}">
                <a16:creationId xmlns:a16="http://schemas.microsoft.com/office/drawing/2014/main" id="{C9B368A0-40E4-05E3-FD27-98C0F83C94B3}"/>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Clause Migration &amp; Method Shift </a:t>
            </a:r>
            <a:endParaRPr lang="nl-BE" sz="4000" dirty="0">
              <a:solidFill>
                <a:srgbClr val="394393"/>
              </a:solidFill>
            </a:endParaRPr>
          </a:p>
        </p:txBody>
      </p:sp>
    </p:spTree>
    <p:extLst>
      <p:ext uri="{BB962C8B-B14F-4D97-AF65-F5344CB8AC3E}">
        <p14:creationId xmlns:p14="http://schemas.microsoft.com/office/powerpoint/2010/main" val="3543527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57FF-9A83-CAC1-ABB1-FF8CC4F81EAB}"/>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F8B989A5-802A-3C1B-DA8D-524AAB0A4270}"/>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5D5800EF-04C9-B57A-7AD6-5D116E4F7CC2}"/>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4.8 Buffers</a:t>
            </a:r>
            <a:endParaRPr lang="nl-BE">
              <a:solidFill>
                <a:srgbClr val="394393"/>
              </a:solidFill>
            </a:endParaRPr>
          </a:p>
        </p:txBody>
      </p:sp>
    </p:spTree>
    <p:extLst>
      <p:ext uri="{BB962C8B-B14F-4D97-AF65-F5344CB8AC3E}">
        <p14:creationId xmlns:p14="http://schemas.microsoft.com/office/powerpoint/2010/main" val="66965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85ED9-8740-5CA9-009A-45BA237A7FF3}"/>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457607B7-98E6-B8CB-BC65-0A4A38500C5D}"/>
              </a:ext>
            </a:extLst>
          </p:cNvPr>
          <p:cNvSpPr txBox="1">
            <a:spLocks/>
          </p:cNvSpPr>
          <p:nvPr/>
        </p:nvSpPr>
        <p:spPr>
          <a:xfrm>
            <a:off x="724277" y="1130597"/>
            <a:ext cx="11209455" cy="5200073"/>
          </a:xfrm>
          <a:prstGeom prst="rect">
            <a:avLst/>
          </a:prstGeom>
        </p:spPr>
        <p:txBody>
          <a:bodyPr vert="horz" lIns="72000" tIns="45720" rIns="91440" bIns="45720" numCol="2"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9875" indent="-269875" algn="l">
              <a:spcBef>
                <a:spcPts val="600"/>
              </a:spcBef>
              <a:buClr>
                <a:srgbClr val="DC0000"/>
              </a:buClr>
            </a:pPr>
            <a:r>
              <a:rPr lang="en-GB" sz="1600" dirty="0">
                <a:solidFill>
                  <a:schemeClr val="tx1"/>
                </a:solidFill>
                <a:cs typeface="Arial" panose="020B0604020202020204" pitchFamily="34" charset="0"/>
              </a:rPr>
              <a:t>4.2		Verification of landing and car door locking devices</a:t>
            </a:r>
          </a:p>
          <a:p>
            <a:pPr marL="269875" indent="-269875" algn="l">
              <a:spcBef>
                <a:spcPts val="600"/>
              </a:spcBef>
              <a:buClr>
                <a:srgbClr val="DC0000"/>
              </a:buClr>
            </a:pPr>
            <a:r>
              <a:rPr lang="en-GB" sz="1600" dirty="0">
                <a:solidFill>
                  <a:schemeClr val="tx1"/>
                </a:solidFill>
                <a:cs typeface="Arial" panose="020B0604020202020204" pitchFamily="34" charset="0"/>
              </a:rPr>
              <a:t>4.4		Verification of overspeed governors</a:t>
            </a:r>
          </a:p>
          <a:p>
            <a:pPr marL="269875" indent="-269875" algn="l">
              <a:spcBef>
                <a:spcPts val="600"/>
              </a:spcBef>
              <a:buClr>
                <a:srgbClr val="DC0000"/>
              </a:buClr>
            </a:pPr>
            <a:r>
              <a:rPr lang="en-GB" sz="1600" dirty="0">
                <a:solidFill>
                  <a:schemeClr val="tx1"/>
                </a:solidFill>
                <a:cs typeface="Arial" panose="020B0604020202020204" pitchFamily="34" charset="0"/>
              </a:rPr>
              <a:t>4.6		Verification of safety circuits and SIL-rated circuits</a:t>
            </a:r>
          </a:p>
          <a:p>
            <a:pPr marL="269875" indent="-269875" algn="l">
              <a:spcBef>
                <a:spcPts val="600"/>
              </a:spcBef>
              <a:buClr>
                <a:srgbClr val="DC0000"/>
              </a:buClr>
            </a:pPr>
            <a:r>
              <a:rPr lang="en-GB" sz="1600" dirty="0">
                <a:solidFill>
                  <a:schemeClr val="tx1"/>
                </a:solidFill>
                <a:cs typeface="Arial" panose="020B0604020202020204" pitchFamily="34" charset="0"/>
              </a:rPr>
              <a:t>4.7		Verification of ascending car overspeed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4.8		Verification of unintended car movement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4.10	Guide rails calculation</a:t>
            </a:r>
          </a:p>
          <a:p>
            <a:pPr marL="269875" indent="-269875" algn="l">
              <a:spcBef>
                <a:spcPts val="600"/>
              </a:spcBef>
              <a:buClr>
                <a:srgbClr val="DC0000"/>
              </a:buClr>
            </a:pPr>
            <a:r>
              <a:rPr lang="en-GB" sz="1600" dirty="0">
                <a:solidFill>
                  <a:schemeClr val="tx1"/>
                </a:solidFill>
                <a:cs typeface="Arial" panose="020B0604020202020204" pitchFamily="34" charset="0"/>
              </a:rPr>
              <a:t>4.13	Verification of suspension means, compensation means and their terminations</a:t>
            </a:r>
          </a:p>
          <a:p>
            <a:pPr marL="269875" indent="-269875" algn="l">
              <a:spcBef>
                <a:spcPts val="600"/>
              </a:spcBef>
              <a:buClr>
                <a:srgbClr val="DC0000"/>
              </a:buClr>
            </a:pPr>
            <a:r>
              <a:rPr lang="en-GB" sz="1600" dirty="0">
                <a:solidFill>
                  <a:schemeClr val="tx1"/>
                </a:solidFill>
                <a:cs typeface="Arial" panose="020B0604020202020204" pitchFamily="34" charset="0"/>
              </a:rPr>
              <a:t>4.15	Calculations of rams, cylinders, rigid pipes and fittings</a:t>
            </a:r>
          </a:p>
          <a:p>
            <a:pPr marL="269875" indent="-269875" algn="l">
              <a:spcBef>
                <a:spcPts val="600"/>
              </a:spcBef>
              <a:buClr>
                <a:srgbClr val="DC0000"/>
              </a:buClr>
            </a:pPr>
            <a:r>
              <a:rPr lang="en-GB" sz="1600" dirty="0">
                <a:solidFill>
                  <a:schemeClr val="tx1"/>
                </a:solidFill>
                <a:cs typeface="Arial" panose="020B0604020202020204" pitchFamily="34" charset="0"/>
              </a:rPr>
              <a:t>4.17	Electrical and electronic components - Fault exclusion</a:t>
            </a:r>
          </a:p>
          <a:p>
            <a:pPr marL="269875" indent="-269875" algn="l">
              <a:spcBef>
                <a:spcPts val="600"/>
              </a:spcBef>
              <a:buClr>
                <a:srgbClr val="DC0000"/>
              </a:buClr>
            </a:pPr>
            <a:r>
              <a:rPr lang="en-GB" sz="1600" dirty="0">
                <a:solidFill>
                  <a:schemeClr val="tx1"/>
                </a:solidFill>
                <a:cs typeface="Arial" panose="020B0604020202020204" pitchFamily="34" charset="0"/>
              </a:rPr>
              <a:t>4.18	Design rules for SIL-rated circuits</a:t>
            </a:r>
          </a:p>
          <a:p>
            <a:pPr marL="269875" indent="-269875" algn="l">
              <a:spcBef>
                <a:spcPts val="600"/>
              </a:spcBef>
              <a:buClr>
                <a:srgbClr val="DC0000"/>
              </a:buClr>
            </a:pPr>
            <a:endParaRPr lang="en-GB" sz="1600" dirty="0">
              <a:solidFill>
                <a:schemeClr val="tx1"/>
              </a:solidFill>
              <a:cs typeface="Arial" panose="020B0604020202020204" pitchFamily="34" charset="0"/>
            </a:endParaRPr>
          </a:p>
          <a:p>
            <a:pPr marL="269875" indent="-269875" algn="l">
              <a:spcBef>
                <a:spcPts val="600"/>
              </a:spcBef>
              <a:buClr>
                <a:srgbClr val="DC0000"/>
              </a:buClr>
            </a:pPr>
            <a:r>
              <a:rPr lang="en-US" sz="1600" dirty="0">
                <a:solidFill>
                  <a:schemeClr val="tx1"/>
                </a:solidFill>
                <a:cs typeface="Arial" panose="020B0604020202020204" pitchFamily="34" charset="0"/>
              </a:rPr>
              <a:t>Annex A	(normative) - SIL-rated circuits</a:t>
            </a:r>
          </a:p>
          <a:p>
            <a:pPr marL="269875" indent="-269875" algn="l">
              <a:spcBef>
                <a:spcPts val="600"/>
              </a:spcBef>
              <a:buClr>
                <a:srgbClr val="DC0000"/>
              </a:buClr>
            </a:pPr>
            <a:r>
              <a:rPr lang="en-US" sz="1600" dirty="0">
                <a:solidFill>
                  <a:schemeClr val="tx1"/>
                </a:solidFill>
                <a:cs typeface="Arial" panose="020B0604020202020204" pitchFamily="34" charset="0"/>
              </a:rPr>
              <a:t>Annex ZA	(content is in part 1 of Annex ZA)</a:t>
            </a: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4DDDB564-10FB-BB32-B6FD-82ED5EE1C24F}"/>
              </a:ext>
            </a:extLst>
          </p:cNvPr>
          <p:cNvSpPr txBox="1">
            <a:spLocks/>
          </p:cNvSpPr>
          <p:nvPr/>
        </p:nvSpPr>
        <p:spPr>
          <a:xfrm>
            <a:off x="724277" y="34041"/>
            <a:ext cx="11070558"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000" dirty="0">
              <a:solidFill>
                <a:srgbClr val="394393"/>
              </a:solidFill>
            </a:endParaRPr>
          </a:p>
        </p:txBody>
      </p:sp>
      <p:sp>
        <p:nvSpPr>
          <p:cNvPr id="6" name="Espace réservé du titre 1">
            <a:extLst>
              <a:ext uri="{FF2B5EF4-FFF2-40B4-BE49-F238E27FC236}">
                <a16:creationId xmlns:a16="http://schemas.microsoft.com/office/drawing/2014/main" id="{707F4255-D44B-96FF-8A7F-91556C90D303}"/>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Content according to the ISO 8100-2 structure</a:t>
            </a:r>
            <a:endParaRPr lang="fr-FR" sz="4000" dirty="0">
              <a:solidFill>
                <a:srgbClr val="394393"/>
              </a:solidFill>
            </a:endParaRPr>
          </a:p>
        </p:txBody>
      </p:sp>
    </p:spTree>
    <p:extLst>
      <p:ext uri="{BB962C8B-B14F-4D97-AF65-F5344CB8AC3E}">
        <p14:creationId xmlns:p14="http://schemas.microsoft.com/office/powerpoint/2010/main" val="4131652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A4DE6-07D1-3E41-F085-220B65057A3D}"/>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8031375F-EBCE-9845-5BB1-EDF46D68A2D1}"/>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D69CEA-E3D5-F307-E632-98F7C357857E}"/>
              </a:ext>
            </a:extLst>
          </p:cNvPr>
          <p:cNvPicPr>
            <a:picLocks noChangeAspect="1"/>
          </p:cNvPicPr>
          <p:nvPr/>
        </p:nvPicPr>
        <p:blipFill>
          <a:blip r:embed="rId2"/>
          <a:stretch>
            <a:fillRect/>
          </a:stretch>
        </p:blipFill>
        <p:spPr>
          <a:xfrm>
            <a:off x="7353301" y="3055493"/>
            <a:ext cx="2376620" cy="2376620"/>
          </a:xfrm>
          <a:prstGeom prst="rect">
            <a:avLst/>
          </a:prstGeom>
        </p:spPr>
      </p:pic>
      <p:sp>
        <p:nvSpPr>
          <p:cNvPr id="6" name="TextBox 5">
            <a:extLst>
              <a:ext uri="{FF2B5EF4-FFF2-40B4-BE49-F238E27FC236}">
                <a16:creationId xmlns:a16="http://schemas.microsoft.com/office/drawing/2014/main" id="{F8DC91D8-6B70-FFB3-D05D-34C26B17D38D}"/>
              </a:ext>
            </a:extLst>
          </p:cNvPr>
          <p:cNvSpPr txBox="1"/>
          <p:nvPr/>
        </p:nvSpPr>
        <p:spPr>
          <a:xfrm>
            <a:off x="633279" y="1293606"/>
            <a:ext cx="9559591" cy="2446824"/>
          </a:xfrm>
          <a:prstGeom prst="rect">
            <a:avLst/>
          </a:prstGeom>
          <a:noFill/>
        </p:spPr>
        <p:txBody>
          <a:bodyPr wrap="square">
            <a:spAutoFit/>
          </a:bodyPr>
          <a:lstStyle/>
          <a:p>
            <a:pPr marL="171450" lvl="1">
              <a:lnSpc>
                <a:spcPct val="150000"/>
              </a:lnSpc>
              <a:buClr>
                <a:srgbClr val="DC0000"/>
              </a:buClr>
            </a:pPr>
            <a:r>
              <a:rPr lang="en-US" b="1" i="1" dirty="0"/>
              <a:t>4.8 Buffers</a:t>
            </a:r>
          </a:p>
          <a:p>
            <a:pPr lvl="1" indent="-285750">
              <a:lnSpc>
                <a:spcPct val="150000"/>
              </a:lnSpc>
              <a:buClr>
                <a:srgbClr val="DC0000"/>
              </a:buClr>
              <a:buFont typeface="Arial" panose="020B0604020202020204" pitchFamily="34" charset="0"/>
              <a:buChar char="•"/>
            </a:pPr>
            <a:r>
              <a:rPr lang="en-US" i="1" dirty="0">
                <a:cs typeface="Arial" panose="020B0604020202020204" pitchFamily="34" charset="0"/>
              </a:rPr>
              <a:t>EN 81-20 </a:t>
            </a:r>
            <a:r>
              <a:rPr lang="en-US" dirty="0">
                <a:cs typeface="Arial" panose="020B0604020202020204" pitchFamily="34" charset="0"/>
              </a:rPr>
              <a:t>allows reduced stroke buffers to be used in lifts having min 2,5 m/s nominal speed. </a:t>
            </a:r>
            <a:r>
              <a:rPr lang="en-US" i="1" dirty="0">
                <a:cs typeface="Arial" panose="020B0604020202020204" pitchFamily="34" charset="0"/>
              </a:rPr>
              <a:t>ISO 8100-1 </a:t>
            </a:r>
            <a:r>
              <a:rPr lang="en-US" dirty="0">
                <a:cs typeface="Arial" panose="020B0604020202020204" pitchFamily="34" charset="0"/>
              </a:rPr>
              <a:t>removes the speed limit.</a:t>
            </a:r>
          </a:p>
          <a:p>
            <a:pPr lvl="1" indent="-285750">
              <a:lnSpc>
                <a:spcPct val="150000"/>
              </a:lnSpc>
              <a:buClr>
                <a:srgbClr val="DC0000"/>
              </a:buClr>
              <a:buFont typeface="Arial" panose="020B0604020202020204" pitchFamily="34" charset="0"/>
              <a:buChar char="•"/>
            </a:pPr>
            <a:r>
              <a:rPr lang="en-US" dirty="0">
                <a:cs typeface="Arial" panose="020B0604020202020204" pitchFamily="34" charset="0"/>
              </a:rPr>
              <a:t>1,0 m/s rated PU buffers can be used as reduced stroke buffers up to lift’s nominal speed of 1,75 m/s, </a:t>
            </a:r>
            <a:r>
              <a:rPr lang="en-US" i="1" dirty="0">
                <a:cs typeface="Arial" panose="020B0604020202020204" pitchFamily="34" charset="0"/>
              </a:rPr>
              <a:t>4.8.1.5 b</a:t>
            </a:r>
            <a:r>
              <a:rPr lang="en-US" dirty="0">
                <a:cs typeface="Arial" panose="020B0604020202020204" pitchFamily="34" charset="0"/>
              </a:rPr>
              <a:t>)</a:t>
            </a:r>
          </a:p>
          <a:p>
            <a:pPr marL="171450" lvl="1">
              <a:buClr>
                <a:srgbClr val="DC0000"/>
              </a:buClr>
            </a:pPr>
            <a:endParaRPr lang="en-US" dirty="0">
              <a:cs typeface="Arial" panose="020B0604020202020204" pitchFamily="34" charset="0"/>
            </a:endParaRPr>
          </a:p>
        </p:txBody>
      </p:sp>
      <p:sp>
        <p:nvSpPr>
          <p:cNvPr id="2" name="Titel 1">
            <a:extLst>
              <a:ext uri="{FF2B5EF4-FFF2-40B4-BE49-F238E27FC236}">
                <a16:creationId xmlns:a16="http://schemas.microsoft.com/office/drawing/2014/main" id="{4C3F91DB-9A81-8F55-AFC9-44083C82C3A7}"/>
              </a:ext>
            </a:extLst>
          </p:cNvPr>
          <p:cNvSpPr>
            <a:spLocks noGrp="1"/>
          </p:cNvSpPr>
          <p:nvPr>
            <p:ph type="title"/>
          </p:nvPr>
        </p:nvSpPr>
        <p:spPr/>
        <p:txBody>
          <a:bodyPr>
            <a:normAutofit/>
          </a:bodyPr>
          <a:lstStyle/>
          <a:p>
            <a:r>
              <a:rPr lang="en-GB" sz="4000" dirty="0">
                <a:solidFill>
                  <a:srgbClr val="394393"/>
                </a:solidFill>
              </a:rPr>
              <a:t>Car and counterweight buffers</a:t>
            </a:r>
            <a:endParaRPr lang="de-DE" sz="4000" dirty="0"/>
          </a:p>
        </p:txBody>
      </p:sp>
    </p:spTree>
    <p:extLst>
      <p:ext uri="{BB962C8B-B14F-4D97-AF65-F5344CB8AC3E}">
        <p14:creationId xmlns:p14="http://schemas.microsoft.com/office/powerpoint/2010/main" val="1865610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ABA7-5921-10BF-DB31-4190C4460453}"/>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56121CA-32CC-9809-A4EF-124EAB5D30B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CB4F5114-AEAE-DDA5-C106-DFB6B066DBAE}"/>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4.9 Lift machinery and associated equipment</a:t>
            </a:r>
            <a:endParaRPr lang="nl-BE" dirty="0">
              <a:solidFill>
                <a:srgbClr val="394393"/>
              </a:solidFill>
            </a:endParaRPr>
          </a:p>
        </p:txBody>
      </p:sp>
    </p:spTree>
    <p:extLst>
      <p:ext uri="{BB962C8B-B14F-4D97-AF65-F5344CB8AC3E}">
        <p14:creationId xmlns:p14="http://schemas.microsoft.com/office/powerpoint/2010/main" val="187257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298632" y="903274"/>
            <a:ext cx="10957632" cy="5770811"/>
          </a:xfrm>
          <a:prstGeom prst="rect">
            <a:avLst/>
          </a:prstGeom>
          <a:noFill/>
        </p:spPr>
        <p:txBody>
          <a:bodyPr wrap="square">
            <a:spAutoFit/>
          </a:bodyPr>
          <a:lstStyle/>
          <a:p>
            <a:pPr marL="742950" lvl="1" indent="-285750">
              <a:spcBef>
                <a:spcPts val="900"/>
              </a:spcBef>
              <a:buClr>
                <a:srgbClr val="DC0000"/>
              </a:buClr>
              <a:buFont typeface="Arial" panose="020B0604020202020204" pitchFamily="34" charset="0"/>
              <a:buChar char="•"/>
              <a:defRPr/>
            </a:pPr>
            <a:r>
              <a:rPr lang="en-US" dirty="0"/>
              <a:t>Higher brake torque requirements as minimum braking torque of the machine brake shall decelerate, stop and hold the car in case of one brake set is not working when:</a:t>
            </a:r>
          </a:p>
          <a:p>
            <a:pPr marL="1200150" lvl="2" indent="-285750">
              <a:spcBef>
                <a:spcPts val="900"/>
              </a:spcBef>
              <a:buClr>
                <a:srgbClr val="DC0000"/>
              </a:buClr>
              <a:buFont typeface="Arial" panose="020B0604020202020204" pitchFamily="34" charset="0"/>
              <a:buChar char="•"/>
              <a:defRPr/>
            </a:pPr>
            <a:r>
              <a:rPr lang="en-US" dirty="0"/>
              <a:t>The car is empty in upwards direction, and</a:t>
            </a:r>
          </a:p>
          <a:p>
            <a:pPr marL="1200150" lvl="2" indent="-285750">
              <a:spcBef>
                <a:spcPts val="900"/>
              </a:spcBef>
              <a:buClr>
                <a:srgbClr val="DC0000"/>
              </a:buClr>
              <a:buFont typeface="Arial" panose="020B0604020202020204" pitchFamily="34" charset="0"/>
              <a:buChar char="•"/>
              <a:defRPr/>
            </a:pPr>
            <a:r>
              <a:rPr lang="en-US" dirty="0"/>
              <a:t>The car is loaded with the higher of either, the rated load or the load corresponding to the overload detection setting, in downwards direction (latest at 110 %)</a:t>
            </a:r>
            <a:r>
              <a:rPr lang="en-US" strike="sngStrike" dirty="0"/>
              <a:t> </a:t>
            </a:r>
            <a:endParaRPr lang="en-US" sz="1600" strike="sngStrike" dirty="0"/>
          </a:p>
          <a:p>
            <a:pPr marL="1200150" lvl="2" indent="-285750">
              <a:spcBef>
                <a:spcPts val="900"/>
              </a:spcBef>
              <a:buClr>
                <a:srgbClr val="DC0000"/>
              </a:buClr>
              <a:buFont typeface="Arial" panose="020B0604020202020204" pitchFamily="34" charset="0"/>
              <a:buChar char="•"/>
              <a:defRPr/>
            </a:pPr>
            <a:r>
              <a:rPr lang="en-US" dirty="0"/>
              <a:t>Manual brake release shall be independent for each brake set if machine brake is used as stopping means for ACOP or UCMP</a:t>
            </a:r>
            <a:endParaRPr lang="en-US" sz="1200" dirty="0"/>
          </a:p>
          <a:p>
            <a:pPr marL="742950" lvl="1" indent="-285750">
              <a:spcBef>
                <a:spcPts val="900"/>
              </a:spcBef>
              <a:buClr>
                <a:srgbClr val="DC0000"/>
              </a:buClr>
              <a:buFont typeface="Arial" panose="020B0604020202020204" pitchFamily="34" charset="0"/>
              <a:buChar char="•"/>
              <a:defRPr/>
            </a:pPr>
            <a:r>
              <a:rPr lang="en-US" dirty="0"/>
              <a:t>Hydraulically actuated brakes have been added</a:t>
            </a:r>
          </a:p>
          <a:p>
            <a:pPr marL="742950" lvl="1" indent="-285750">
              <a:spcBef>
                <a:spcPts val="900"/>
              </a:spcBef>
              <a:buClr>
                <a:srgbClr val="DC0000"/>
              </a:buClr>
              <a:buFont typeface="Arial" panose="020B0604020202020204" pitchFamily="34" charset="0"/>
              <a:buChar char="•"/>
              <a:defRPr/>
            </a:pPr>
            <a:r>
              <a:rPr lang="en-US" dirty="0"/>
              <a:t>Significant changes for interruption of the current to the brake (brake controller)</a:t>
            </a:r>
            <a:endParaRPr lang="en-US" sz="1200" dirty="0"/>
          </a:p>
          <a:p>
            <a:pPr marL="742950" lvl="1" indent="-285750">
              <a:spcBef>
                <a:spcPts val="900"/>
              </a:spcBef>
              <a:buClr>
                <a:srgbClr val="DC0000"/>
              </a:buClr>
              <a:buFont typeface="Arial" panose="020B0604020202020204" pitchFamily="34" charset="0"/>
              <a:buChar char="•"/>
              <a:defRPr/>
            </a:pPr>
            <a:r>
              <a:rPr lang="en-US" dirty="0"/>
              <a:t>Monitoring of machine brake, either wear or brake torque, when the machine brake used to deceleration the lift: in normal operation, in ACOP, in UCMP or in case of reduced stroke buffer.</a:t>
            </a:r>
            <a:endParaRPr lang="en-US" sz="1200" dirty="0"/>
          </a:p>
          <a:p>
            <a:pPr marL="742950" lvl="1" indent="-285750">
              <a:spcBef>
                <a:spcPts val="900"/>
              </a:spcBef>
              <a:buClr>
                <a:srgbClr val="DC0000"/>
              </a:buClr>
              <a:buFont typeface="Arial" panose="020B0604020202020204" pitchFamily="34" charset="0"/>
              <a:buChar char="•"/>
              <a:defRPr/>
            </a:pPr>
            <a:r>
              <a:rPr lang="en-US" dirty="0"/>
              <a:t>Possibility to operate each brake set independent form outside of the well</a:t>
            </a:r>
            <a:endParaRPr lang="en-US" sz="1200" dirty="0"/>
          </a:p>
          <a:p>
            <a:pPr marL="742950" lvl="1" indent="-285750">
              <a:spcBef>
                <a:spcPts val="900"/>
              </a:spcBef>
              <a:buClr>
                <a:srgbClr val="DC0000"/>
              </a:buClr>
              <a:buFont typeface="Arial" panose="020B0604020202020204" pitchFamily="34" charset="0"/>
              <a:buChar char="•"/>
              <a:defRPr/>
            </a:pPr>
            <a:r>
              <a:rPr lang="en-US" dirty="0"/>
              <a:t>Changes at emergency operation</a:t>
            </a:r>
            <a:endParaRPr lang="en-US" sz="1200" dirty="0"/>
          </a:p>
          <a:p>
            <a:pPr marL="742950" lvl="1" indent="-285750">
              <a:spcBef>
                <a:spcPts val="900"/>
              </a:spcBef>
              <a:buClr>
                <a:srgbClr val="DC0000"/>
              </a:buClr>
              <a:buFont typeface="Arial" panose="020B0604020202020204" pitchFamily="34" charset="0"/>
              <a:buChar char="•"/>
              <a:defRPr/>
            </a:pPr>
            <a:r>
              <a:rPr lang="en-US" dirty="0"/>
              <a:t>Static motor supply extended by SIL-rated circuits</a:t>
            </a:r>
            <a:endParaRPr lang="en-US" sz="1200" dirty="0"/>
          </a:p>
          <a:p>
            <a:pPr marL="742950" lvl="1" indent="-285750">
              <a:spcBef>
                <a:spcPts val="900"/>
              </a:spcBef>
              <a:buClr>
                <a:srgbClr val="DC0000"/>
              </a:buClr>
              <a:buFont typeface="Arial" panose="020B0604020202020204" pitchFamily="34" charset="0"/>
              <a:buChar char="•"/>
              <a:defRPr/>
            </a:pPr>
            <a:r>
              <a:rPr lang="en-GB" dirty="0"/>
              <a:t>Brake examinations and tests on installed lifts have been extended</a:t>
            </a:r>
            <a:endParaRPr lang="en-US" sz="1200" dirty="0"/>
          </a:p>
          <a:p>
            <a:pPr marL="742950" lvl="1" indent="-285750">
              <a:buClr>
                <a:srgbClr val="DC0000"/>
              </a:buClr>
              <a:buFont typeface="Arial" panose="020B0604020202020204" pitchFamily="34" charset="0"/>
              <a:buChar char="•"/>
              <a:defRPr/>
            </a:pPr>
            <a:endParaRPr lang="en-US" sz="1200" dirty="0"/>
          </a:p>
          <a:p>
            <a:pPr lvl="1">
              <a:buClr>
                <a:srgbClr val="DC0000"/>
              </a:buClr>
            </a:pPr>
            <a:endParaRPr lang="en-US" sz="1200" dirty="0"/>
          </a:p>
        </p:txBody>
      </p:sp>
      <p:sp>
        <p:nvSpPr>
          <p:cNvPr id="2" name="Titel 1">
            <a:extLst>
              <a:ext uri="{FF2B5EF4-FFF2-40B4-BE49-F238E27FC236}">
                <a16:creationId xmlns:a16="http://schemas.microsoft.com/office/drawing/2014/main" id="{11FE23A1-1DEE-0E35-A042-70EB30DE585B}"/>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394393"/>
                </a:solidFill>
                <a:effectLst/>
                <a:uLnTx/>
                <a:uFillTx/>
                <a:latin typeface="Calibri"/>
                <a:ea typeface="+mn-ea"/>
                <a:cs typeface="+mn-cs"/>
              </a:rPr>
              <a:t>Lift machine - Summary</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670404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298632" y="819438"/>
            <a:ext cx="11038062" cy="5355312"/>
          </a:xfrm>
          <a:prstGeom prst="rect">
            <a:avLst/>
          </a:prstGeom>
          <a:noFill/>
        </p:spPr>
        <p:txBody>
          <a:bodyPr wrap="square">
            <a:spAutoFit/>
          </a:bodyPr>
          <a:lstStyle/>
          <a:p>
            <a:pPr lvl="1">
              <a:buClr>
                <a:srgbClr val="DC0000"/>
              </a:buClr>
              <a:defRPr/>
            </a:pPr>
            <a:r>
              <a:rPr lang="en-US" b="1" dirty="0"/>
              <a:t>General changes at machines</a:t>
            </a:r>
          </a:p>
          <a:p>
            <a:pPr marL="742950" lvl="1" indent="-285750">
              <a:buClr>
                <a:srgbClr val="DC0000"/>
              </a:buClr>
              <a:buFont typeface="Arial" panose="020B0604020202020204" pitchFamily="34" charset="0"/>
              <a:buChar char="•"/>
              <a:defRPr/>
            </a:pPr>
            <a:r>
              <a:rPr lang="en-US" dirty="0"/>
              <a:t>No speed limits for elastomeric coated ropes and belts, </a:t>
            </a:r>
            <a:r>
              <a:rPr lang="en-US" i="1" dirty="0"/>
              <a:t>4.9.2.1.1 a</a:t>
            </a:r>
            <a:r>
              <a:rPr lang="en-US" dirty="0"/>
              <a:t>)</a:t>
            </a:r>
          </a:p>
          <a:p>
            <a:pPr marL="742950" lvl="1" indent="-285750">
              <a:buClr>
                <a:srgbClr val="DC0000"/>
              </a:buClr>
              <a:buFont typeface="Arial" panose="020B0604020202020204" pitchFamily="34" charset="0"/>
              <a:buChar char="•"/>
              <a:defRPr/>
            </a:pPr>
            <a:r>
              <a:rPr lang="en-US" dirty="0"/>
              <a:t>Speed for elastomeric coated timing belts is limited to 1,75 m/s, </a:t>
            </a:r>
            <a:r>
              <a:rPr lang="en-US" i="1" dirty="0"/>
              <a:t>4.9.2.1.1 b</a:t>
            </a:r>
            <a:r>
              <a:rPr lang="en-US" dirty="0"/>
              <a:t>)</a:t>
            </a:r>
          </a:p>
          <a:p>
            <a:pPr marL="742950" lvl="1" indent="-285750">
              <a:buClr>
                <a:srgbClr val="DC0000"/>
              </a:buClr>
              <a:buFont typeface="Arial" panose="020B0604020202020204" pitchFamily="34" charset="0"/>
              <a:buChar char="•"/>
              <a:defRPr/>
            </a:pPr>
            <a:r>
              <a:rPr lang="en-US" dirty="0"/>
              <a:t>Transmission from motor to brake shaft can be only one belt if belts are used (previous minimum two belts if belts are used), </a:t>
            </a:r>
            <a:r>
              <a:rPr lang="en-US" i="1" dirty="0"/>
              <a:t>4.9.2.1.2</a:t>
            </a:r>
            <a:endParaRPr lang="en-US" dirty="0"/>
          </a:p>
          <a:p>
            <a:pPr lvl="1">
              <a:buClr>
                <a:srgbClr val="DC0000"/>
              </a:buClr>
              <a:defRPr/>
            </a:pPr>
            <a:r>
              <a:rPr lang="en-US" b="1" dirty="0"/>
              <a:t>General changes at braking system</a:t>
            </a:r>
          </a:p>
          <a:p>
            <a:pPr marL="742950" lvl="1" indent="-285750">
              <a:buClr>
                <a:srgbClr val="DC0000"/>
              </a:buClr>
              <a:buFont typeface="Arial" panose="020B0604020202020204" pitchFamily="34" charset="0"/>
              <a:buChar char="•"/>
              <a:defRPr/>
            </a:pPr>
            <a:r>
              <a:rPr lang="en-US" dirty="0"/>
              <a:t>Braking part of brake system is called </a:t>
            </a:r>
            <a:r>
              <a:rPr lang="en-US" u="sng" dirty="0"/>
              <a:t>machine brake </a:t>
            </a:r>
            <a:r>
              <a:rPr lang="en-US" dirty="0"/>
              <a:t>, </a:t>
            </a:r>
            <a:r>
              <a:rPr lang="en-US" i="1" dirty="0"/>
              <a:t>4.9.2.2.2</a:t>
            </a:r>
            <a:endParaRPr lang="en-US" dirty="0"/>
          </a:p>
          <a:p>
            <a:pPr marL="742950" lvl="1" indent="-285750">
              <a:buClr>
                <a:srgbClr val="DC0000"/>
              </a:buClr>
              <a:buFont typeface="Arial" panose="020B0604020202020204" pitchFamily="34" charset="0"/>
              <a:buChar char="•"/>
              <a:defRPr/>
            </a:pPr>
            <a:r>
              <a:rPr lang="en-US" dirty="0"/>
              <a:t>New wording for operation of brakes: </a:t>
            </a:r>
            <a:r>
              <a:rPr lang="en-US" u="sng" dirty="0"/>
              <a:t>release</a:t>
            </a:r>
            <a:r>
              <a:rPr lang="en-US" dirty="0"/>
              <a:t> (change to not braking) or </a:t>
            </a:r>
            <a:r>
              <a:rPr lang="en-US" u="sng" dirty="0"/>
              <a:t>application</a:t>
            </a:r>
            <a:r>
              <a:rPr lang="en-US" dirty="0"/>
              <a:t> (change to braking), </a:t>
            </a:r>
            <a:r>
              <a:rPr lang="en-US" i="1" dirty="0"/>
              <a:t>4.9.2.2.2.1</a:t>
            </a:r>
            <a:endParaRPr lang="en-US" dirty="0"/>
          </a:p>
          <a:p>
            <a:pPr marL="742950" lvl="1" indent="-285750">
              <a:buClr>
                <a:srgbClr val="DC0000"/>
              </a:buClr>
              <a:buFont typeface="Arial" panose="020B0604020202020204" pitchFamily="34" charset="0"/>
              <a:buChar char="•"/>
              <a:defRPr/>
            </a:pPr>
            <a:r>
              <a:rPr lang="en-US" dirty="0"/>
              <a:t>Extensive requirements for hydraulically released machines brakes have been added, </a:t>
            </a:r>
            <a:r>
              <a:rPr lang="en-US" i="1" dirty="0"/>
              <a:t>4.9.2.2.2.1</a:t>
            </a:r>
            <a:endParaRPr lang="en-US" dirty="0"/>
          </a:p>
          <a:p>
            <a:pPr marL="742950" lvl="1" indent="-285750">
              <a:buClr>
                <a:srgbClr val="DC0000"/>
              </a:buClr>
              <a:buFont typeface="Arial" panose="020B0604020202020204" pitchFamily="34" charset="0"/>
              <a:buChar char="•"/>
              <a:defRPr/>
            </a:pPr>
            <a:r>
              <a:rPr lang="en-US" dirty="0"/>
              <a:t>At </a:t>
            </a:r>
            <a:r>
              <a:rPr lang="en-US" b="1" dirty="0"/>
              <a:t>minimum</a:t>
            </a:r>
            <a:r>
              <a:rPr lang="en-US" dirty="0"/>
              <a:t> braking torque of the brake shall decelerate, stop and hold the car in case of one brake set is not working when:</a:t>
            </a:r>
          </a:p>
          <a:p>
            <a:pPr marL="1200150" lvl="2" indent="-285750">
              <a:buClr>
                <a:srgbClr val="DC0000"/>
              </a:buClr>
              <a:buFont typeface="Arial" panose="020B0604020202020204" pitchFamily="34" charset="0"/>
              <a:buChar char="•"/>
              <a:defRPr/>
            </a:pPr>
            <a:r>
              <a:rPr lang="en-US" dirty="0"/>
              <a:t>the car is empty in upwards direction, and</a:t>
            </a:r>
          </a:p>
          <a:p>
            <a:pPr marL="1200150" lvl="2" indent="-285750">
              <a:buClr>
                <a:srgbClr val="DC0000"/>
              </a:buClr>
              <a:buFont typeface="Arial" panose="020B0604020202020204" pitchFamily="34" charset="0"/>
              <a:buChar char="•"/>
              <a:defRPr/>
            </a:pPr>
            <a:r>
              <a:rPr lang="en-US" dirty="0"/>
              <a:t>The car is loaded with the higher of either, the rated load or the load corresponding to the overload detection setting, in downwards direction (latest at 110 %), </a:t>
            </a:r>
            <a:r>
              <a:rPr lang="en-US" i="1" dirty="0"/>
              <a:t>4.9.2.2.2.1</a:t>
            </a:r>
          </a:p>
          <a:p>
            <a:pPr marL="742950" lvl="1" indent="-285750">
              <a:buClr>
                <a:srgbClr val="DC0000"/>
              </a:buClr>
              <a:buFont typeface="Arial" panose="020B0604020202020204" pitchFamily="34" charset="0"/>
              <a:buChar char="•"/>
              <a:defRPr/>
            </a:pPr>
            <a:r>
              <a:rPr lang="en-US" dirty="0"/>
              <a:t>Manual release of the machine brake shall be independent for each brake set if machine brake is used as stopping means for ACOP or UCMP, </a:t>
            </a:r>
            <a:r>
              <a:rPr lang="en-US" i="1" dirty="0"/>
              <a:t>4.9.2.2.2.1</a:t>
            </a:r>
          </a:p>
          <a:p>
            <a:pPr marL="742950" lvl="1" indent="-285750">
              <a:buClr>
                <a:srgbClr val="DC0000"/>
              </a:buClr>
              <a:buFont typeface="Arial" panose="020B0604020202020204" pitchFamily="34" charset="0"/>
              <a:buChar char="•"/>
              <a:defRPr/>
            </a:pPr>
            <a:r>
              <a:rPr lang="en-US" dirty="0"/>
              <a:t>Means shall be provided to prevent lubricants from the lift machine penetrating the machine linings,</a:t>
            </a:r>
            <a:br>
              <a:rPr lang="en-US" dirty="0"/>
            </a:br>
            <a:r>
              <a:rPr lang="en-US" dirty="0"/>
              <a:t>4.9.2.2.2.3 </a:t>
            </a:r>
            <a:r>
              <a:rPr lang="en-US" i="1" dirty="0"/>
              <a:t>h</a:t>
            </a:r>
            <a:r>
              <a:rPr lang="en-US" dirty="0"/>
              <a:t>)</a:t>
            </a:r>
          </a:p>
        </p:txBody>
      </p:sp>
      <p:sp>
        <p:nvSpPr>
          <p:cNvPr id="2" name="Titel 1">
            <a:extLst>
              <a:ext uri="{FF2B5EF4-FFF2-40B4-BE49-F238E27FC236}">
                <a16:creationId xmlns:a16="http://schemas.microsoft.com/office/drawing/2014/main" id="{420886FE-F8C8-8814-C95C-ACBF1EAAD4EA}"/>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902870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713E4FFE-15FE-5A47-00C7-A1769DD07123}"/>
              </a:ext>
            </a:extLst>
          </p:cNvPr>
          <p:cNvSpPr txBox="1"/>
          <p:nvPr/>
        </p:nvSpPr>
        <p:spPr>
          <a:xfrm>
            <a:off x="351972" y="1286045"/>
            <a:ext cx="11251764" cy="4524315"/>
          </a:xfrm>
          <a:prstGeom prst="rect">
            <a:avLst/>
          </a:prstGeom>
          <a:noFill/>
        </p:spPr>
        <p:txBody>
          <a:bodyPr wrap="square">
            <a:spAutoFit/>
          </a:bodyPr>
          <a:lstStyle/>
          <a:p>
            <a:pPr lvl="1">
              <a:buClr>
                <a:srgbClr val="DC0000"/>
              </a:buClr>
            </a:pPr>
            <a:r>
              <a:rPr lang="en-US" b="1" noProof="0" dirty="0">
                <a:ea typeface="+mj-ea"/>
                <a:cs typeface="+mj-cs"/>
              </a:rPr>
              <a:t>Changed requirements to the controller of the machine brake</a:t>
            </a:r>
          </a:p>
          <a:p>
            <a:pPr marL="742950" lvl="1" indent="-285750">
              <a:buClr>
                <a:srgbClr val="DC0000"/>
              </a:buClr>
              <a:buFont typeface="Arial" panose="020B0604020202020204" pitchFamily="34" charset="0"/>
              <a:buChar char="•"/>
            </a:pPr>
            <a:r>
              <a:rPr lang="en-US" dirty="0">
                <a:ea typeface="+mj-ea"/>
                <a:cs typeface="+mj-cs"/>
              </a:rPr>
              <a:t>Interruption of the current to the brake according to </a:t>
            </a:r>
            <a:r>
              <a:rPr lang="en-US" i="1" dirty="0">
                <a:ea typeface="+mj-ea"/>
                <a:cs typeface="+mj-cs"/>
              </a:rPr>
              <a:t>4.9.2.2.2.3 a</a:t>
            </a:r>
            <a:r>
              <a:rPr lang="en-US" dirty="0">
                <a:ea typeface="+mj-ea"/>
                <a:cs typeface="+mj-cs"/>
              </a:rPr>
              <a:t>) </a:t>
            </a:r>
            <a:r>
              <a:rPr lang="en-GB" dirty="0"/>
              <a:t>shall be made by one of the following means:</a:t>
            </a:r>
            <a:endParaRPr lang="en-US" dirty="0"/>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r>
              <a:rPr lang="en-US" dirty="0">
                <a:ea typeface="+mj-ea"/>
                <a:cs typeface="+mj-cs"/>
              </a:rPr>
              <a:t>If the machine brake is used as stopping means for ACOP, or UCMP, or reduced buffer stroke, an additional and independent switching element shall be used to interrupt the brake current. This additional switching element can be a semiconductor, </a:t>
            </a:r>
            <a:r>
              <a:rPr lang="en-US" i="1" dirty="0">
                <a:ea typeface="+mj-ea"/>
                <a:cs typeface="+mj-cs"/>
              </a:rPr>
              <a:t>4.9.2.2.2.3 f)</a:t>
            </a:r>
            <a:endParaRPr lang="en-US" dirty="0">
              <a:ea typeface="+mj-ea"/>
              <a:cs typeface="+mj-cs"/>
            </a:endParaRPr>
          </a:p>
        </p:txBody>
      </p:sp>
      <p:graphicFrame>
        <p:nvGraphicFramePr>
          <p:cNvPr id="2" name="Tabelle 1">
            <a:extLst>
              <a:ext uri="{FF2B5EF4-FFF2-40B4-BE49-F238E27FC236}">
                <a16:creationId xmlns:a16="http://schemas.microsoft.com/office/drawing/2014/main" id="{C2E61595-6EE8-6EC5-61B3-FE7D712BBD1C}"/>
              </a:ext>
            </a:extLst>
          </p:cNvPr>
          <p:cNvGraphicFramePr>
            <a:graphicFrameLocks noGrp="1"/>
          </p:cNvGraphicFramePr>
          <p:nvPr>
            <p:extLst>
              <p:ext uri="{D42A27DB-BD31-4B8C-83A1-F6EECF244321}">
                <p14:modId xmlns:p14="http://schemas.microsoft.com/office/powerpoint/2010/main" val="41183638"/>
              </p:ext>
            </p:extLst>
          </p:nvPr>
        </p:nvGraphicFramePr>
        <p:xfrm>
          <a:off x="1171956" y="1954106"/>
          <a:ext cx="10488169" cy="2392680"/>
        </p:xfrm>
        <a:graphic>
          <a:graphicData uri="http://schemas.openxmlformats.org/drawingml/2006/table">
            <a:tbl>
              <a:tblPr firstRow="1" bandRow="1">
                <a:tableStyleId>{5C22544A-7EE6-4342-B048-85BDC9FD1C3A}</a:tableStyleId>
              </a:tblPr>
              <a:tblGrid>
                <a:gridCol w="6562874">
                  <a:extLst>
                    <a:ext uri="{9D8B030D-6E8A-4147-A177-3AD203B41FA5}">
                      <a16:colId xmlns:a16="http://schemas.microsoft.com/office/drawing/2014/main" val="1483087757"/>
                    </a:ext>
                  </a:extLst>
                </a:gridCol>
                <a:gridCol w="2011714">
                  <a:extLst>
                    <a:ext uri="{9D8B030D-6E8A-4147-A177-3AD203B41FA5}">
                      <a16:colId xmlns:a16="http://schemas.microsoft.com/office/drawing/2014/main" val="3392703515"/>
                    </a:ext>
                  </a:extLst>
                </a:gridCol>
                <a:gridCol w="1913581">
                  <a:extLst>
                    <a:ext uri="{9D8B030D-6E8A-4147-A177-3AD203B41FA5}">
                      <a16:colId xmlns:a16="http://schemas.microsoft.com/office/drawing/2014/main" val="4265489299"/>
                    </a:ext>
                  </a:extLst>
                </a:gridCol>
              </a:tblGrid>
              <a:tr h="370840">
                <a:tc>
                  <a:txBody>
                    <a:bodyPr/>
                    <a:lstStyle/>
                    <a:p>
                      <a:endParaRPr lang="en-US" noProof="0" dirty="0"/>
                    </a:p>
                  </a:txBody>
                  <a:tcPr/>
                </a:tc>
                <a:tc>
                  <a:txBody>
                    <a:bodyPr/>
                    <a:lstStyle/>
                    <a:p>
                      <a:pPr algn="ctr"/>
                      <a:r>
                        <a:rPr lang="en-US" noProof="0" dirty="0"/>
                        <a:t>EN 81-20</a:t>
                      </a:r>
                      <a:endParaRPr lang="en-US" strike="dblStrike" baseline="0" noProof="0" dirty="0">
                        <a:highlight>
                          <a:srgbClr val="00FF00"/>
                        </a:highlight>
                      </a:endParaRPr>
                    </a:p>
                  </a:txBody>
                  <a:tcPr/>
                </a:tc>
                <a:tc>
                  <a:txBody>
                    <a:bodyPr/>
                    <a:lstStyle/>
                    <a:p>
                      <a:pPr algn="ctr"/>
                      <a:r>
                        <a:rPr lang="en-US" noProof="0" dirty="0"/>
                        <a:t>ISO 8100</a:t>
                      </a:r>
                      <a:r>
                        <a:rPr lang="en-US" strike="noStrike" baseline="0" noProof="0" dirty="0"/>
                        <a:t>-1</a:t>
                      </a:r>
                      <a:endParaRPr lang="en-US" strike="dblStrike" baseline="0" noProof="0" dirty="0">
                        <a:highlight>
                          <a:srgbClr val="00FF00"/>
                        </a:highlight>
                      </a:endParaRPr>
                    </a:p>
                  </a:txBody>
                  <a:tcPr/>
                </a:tc>
                <a:extLst>
                  <a:ext uri="{0D108BD9-81ED-4DB2-BD59-A6C34878D82A}">
                    <a16:rowId xmlns:a16="http://schemas.microsoft.com/office/drawing/2014/main" val="2004983977"/>
                  </a:ext>
                </a:extLst>
              </a:tr>
              <a:tr h="370840">
                <a:tc>
                  <a:txBody>
                    <a:bodyPr/>
                    <a:lstStyle/>
                    <a:p>
                      <a:r>
                        <a:rPr lang="en-US" noProof="0"/>
                        <a:t>Two independent electromechanical devices with any monitoring</a:t>
                      </a:r>
                    </a:p>
                  </a:txBody>
                  <a:tcPr/>
                </a:tc>
                <a:tc>
                  <a:txBody>
                    <a:bodyPr/>
                    <a:lstStyle/>
                    <a:p>
                      <a:pPr algn="ctr"/>
                      <a:r>
                        <a:rPr lang="en-US" sz="1800" b="1" noProof="0"/>
                        <a:t>X</a:t>
                      </a:r>
                    </a:p>
                  </a:txBody>
                  <a:tcPr/>
                </a:tc>
                <a:tc>
                  <a:txBody>
                    <a:bodyPr/>
                    <a:lstStyle/>
                    <a:p>
                      <a:pPr algn="ctr"/>
                      <a:r>
                        <a:rPr lang="en-US" sz="1800" b="1" noProof="0">
                          <a:solidFill>
                            <a:schemeClr val="tx1"/>
                          </a:solidFill>
                        </a:rPr>
                        <a:t>-</a:t>
                      </a:r>
                    </a:p>
                  </a:txBody>
                  <a:tcPr/>
                </a:tc>
                <a:extLst>
                  <a:ext uri="{0D108BD9-81ED-4DB2-BD59-A6C34878D82A}">
                    <a16:rowId xmlns:a16="http://schemas.microsoft.com/office/drawing/2014/main" val="2716272220"/>
                  </a:ext>
                </a:extLst>
              </a:tr>
              <a:tr h="370840">
                <a:tc>
                  <a:txBody>
                    <a:bodyPr/>
                    <a:lstStyle/>
                    <a:p>
                      <a:r>
                        <a:rPr lang="en-US" noProof="0" dirty="0"/>
                        <a:t>Safety circuit according to</a:t>
                      </a:r>
                      <a:r>
                        <a:rPr lang="en-US" i="1" noProof="0" dirty="0"/>
                        <a:t> 4.11.2.3 and </a:t>
                      </a:r>
                      <a:r>
                        <a:rPr lang="en-US" sz="1800" i="1" dirty="0"/>
                        <a:t>4.9.2.2.2.3 a) 1)</a:t>
                      </a:r>
                      <a:endParaRPr lang="en-US" sz="1200" noProof="0" dirty="0"/>
                    </a:p>
                  </a:txBody>
                  <a:tcPr/>
                </a:tc>
                <a:tc>
                  <a:txBody>
                    <a:bodyPr/>
                    <a:lstStyle/>
                    <a:p>
                      <a:pPr algn="ctr"/>
                      <a:r>
                        <a:rPr lang="en-US" sz="1800" b="1" noProof="0"/>
                        <a:t>X</a:t>
                      </a:r>
                    </a:p>
                  </a:txBody>
                  <a:tcPr/>
                </a:tc>
                <a:tc>
                  <a:txBody>
                    <a:bodyPr/>
                    <a:lstStyle/>
                    <a:p>
                      <a:pPr algn="ctr"/>
                      <a:r>
                        <a:rPr lang="en-US" sz="1800" b="1" noProof="0"/>
                        <a:t>X</a:t>
                      </a:r>
                    </a:p>
                  </a:txBody>
                  <a:tcPr/>
                </a:tc>
                <a:extLst>
                  <a:ext uri="{0D108BD9-81ED-4DB2-BD59-A6C34878D82A}">
                    <a16:rowId xmlns:a16="http://schemas.microsoft.com/office/drawing/2014/main" val="1084634498"/>
                  </a:ext>
                </a:extLst>
              </a:tr>
              <a:tr h="370840">
                <a:tc>
                  <a:txBody>
                    <a:bodyPr/>
                    <a:lstStyle/>
                    <a:p>
                      <a:r>
                        <a:rPr lang="en-US" noProof="0" dirty="0"/>
                        <a:t>SIL-rated circuit fulfilling SIL 3 according to </a:t>
                      </a:r>
                      <a:r>
                        <a:rPr lang="en-US" i="1" noProof="0" dirty="0"/>
                        <a:t>4.11.2.4</a:t>
                      </a:r>
                      <a:r>
                        <a:rPr lang="en-US" noProof="0" dirty="0"/>
                        <a:t>, </a:t>
                      </a:r>
                    </a:p>
                    <a:p>
                      <a:r>
                        <a:rPr lang="en-US" noProof="0" dirty="0"/>
                        <a:t>PFH</a:t>
                      </a:r>
                      <a:r>
                        <a:rPr lang="en-US" baseline="30000" noProof="0" dirty="0"/>
                        <a:t>(*</a:t>
                      </a:r>
                      <a:r>
                        <a:rPr lang="en-US" noProof="0" dirty="0"/>
                        <a:t> ≤ 2,5 x 10</a:t>
                      </a:r>
                      <a:r>
                        <a:rPr lang="en-US" baseline="30000" noProof="0" dirty="0"/>
                        <a:t>-8</a:t>
                      </a:r>
                      <a:r>
                        <a:rPr lang="en-US" sz="1800" kern="1200" noProof="0" dirty="0">
                          <a:solidFill>
                            <a:schemeClr val="dk1"/>
                          </a:solidFill>
                          <a:latin typeface="+mn-lt"/>
                          <a:ea typeface="+mn-ea"/>
                          <a:cs typeface="+mn-cs"/>
                        </a:rPr>
                        <a:t>, </a:t>
                      </a:r>
                      <a:r>
                        <a:rPr lang="en-US" sz="1800" dirty="0"/>
                        <a:t>4.9.2.2.2.3 a) 2)</a:t>
                      </a:r>
                      <a:endParaRPr lang="en-US" sz="1200" kern="1200" noProof="0" dirty="0">
                        <a:solidFill>
                          <a:schemeClr val="dk1"/>
                        </a:solidFill>
                        <a:latin typeface="+mn-lt"/>
                        <a:ea typeface="+mn-ea"/>
                        <a:cs typeface="+mn-cs"/>
                      </a:endParaRPr>
                    </a:p>
                  </a:txBody>
                  <a:tcPr/>
                </a:tc>
                <a:tc>
                  <a:txBody>
                    <a:bodyPr/>
                    <a:lstStyle/>
                    <a:p>
                      <a:pPr algn="ctr"/>
                      <a:r>
                        <a:rPr lang="en-US" sz="1800" b="1" noProof="0"/>
                        <a:t>-</a:t>
                      </a:r>
                    </a:p>
                  </a:txBody>
                  <a:tcPr/>
                </a:tc>
                <a:tc>
                  <a:txBody>
                    <a:bodyPr/>
                    <a:lstStyle/>
                    <a:p>
                      <a:pPr algn="ctr"/>
                      <a:r>
                        <a:rPr lang="en-US" sz="1800" b="1" noProof="0"/>
                        <a:t>X</a:t>
                      </a:r>
                    </a:p>
                  </a:txBody>
                  <a:tcPr/>
                </a:tc>
                <a:extLst>
                  <a:ext uri="{0D108BD9-81ED-4DB2-BD59-A6C34878D82A}">
                    <a16:rowId xmlns:a16="http://schemas.microsoft.com/office/drawing/2014/main" val="3700475390"/>
                  </a:ext>
                </a:extLst>
              </a:tr>
              <a:tr h="370840">
                <a:tc>
                  <a:txBody>
                    <a:bodyPr/>
                    <a:lstStyle/>
                    <a:p>
                      <a:r>
                        <a:rPr lang="en-US" noProof="0" dirty="0"/>
                        <a:t>Directly by the electric safety devices (current &lt; 50 % of capabilities), </a:t>
                      </a:r>
                      <a:r>
                        <a:rPr lang="en-US" sz="1800" dirty="0"/>
                        <a:t>4.9.2.2.2.3 a) 3)</a:t>
                      </a:r>
                      <a:endParaRPr lang="en-US" sz="1200" noProof="0" dirty="0"/>
                    </a:p>
                  </a:txBody>
                  <a:tcPr/>
                </a:tc>
                <a:tc>
                  <a:txBody>
                    <a:bodyPr/>
                    <a:lstStyle/>
                    <a:p>
                      <a:pPr algn="ctr"/>
                      <a:r>
                        <a:rPr lang="en-US" sz="1800" b="1" noProof="0"/>
                        <a:t>-</a:t>
                      </a:r>
                    </a:p>
                  </a:txBody>
                  <a:tcPr/>
                </a:tc>
                <a:tc>
                  <a:txBody>
                    <a:bodyPr/>
                    <a:lstStyle/>
                    <a:p>
                      <a:pPr algn="ctr"/>
                      <a:r>
                        <a:rPr lang="en-US" sz="1800" b="1" noProof="0" dirty="0"/>
                        <a:t>X</a:t>
                      </a:r>
                    </a:p>
                  </a:txBody>
                  <a:tcPr/>
                </a:tc>
                <a:extLst>
                  <a:ext uri="{0D108BD9-81ED-4DB2-BD59-A6C34878D82A}">
                    <a16:rowId xmlns:a16="http://schemas.microsoft.com/office/drawing/2014/main" val="653319616"/>
                  </a:ext>
                </a:extLst>
              </a:tr>
            </a:tbl>
          </a:graphicData>
        </a:graphic>
      </p:graphicFrame>
      <p:sp>
        <p:nvSpPr>
          <p:cNvPr id="3" name="TextBox 2">
            <a:extLst>
              <a:ext uri="{FF2B5EF4-FFF2-40B4-BE49-F238E27FC236}">
                <a16:creationId xmlns:a16="http://schemas.microsoft.com/office/drawing/2014/main" id="{B6F74164-E65E-A461-209E-791650530533}"/>
              </a:ext>
            </a:extLst>
          </p:cNvPr>
          <p:cNvSpPr txBox="1"/>
          <p:nvPr/>
        </p:nvSpPr>
        <p:spPr>
          <a:xfrm>
            <a:off x="1171956" y="4382647"/>
            <a:ext cx="6097554" cy="307777"/>
          </a:xfrm>
          <a:prstGeom prst="rect">
            <a:avLst/>
          </a:prstGeom>
          <a:noFill/>
        </p:spPr>
        <p:txBody>
          <a:bodyPr wrap="square">
            <a:spAutoFit/>
          </a:bodyPr>
          <a:lstStyle/>
          <a:p>
            <a:r>
              <a:rPr lang="en-US" sz="1400" dirty="0">
                <a:ea typeface="+mj-ea"/>
                <a:cs typeface="+mj-cs"/>
              </a:rPr>
              <a:t>*) PFH = Average frequency of a dangerous failure per hour </a:t>
            </a:r>
            <a:endParaRPr lang="fi-FI" sz="1400" dirty="0"/>
          </a:p>
        </p:txBody>
      </p:sp>
      <p:sp>
        <p:nvSpPr>
          <p:cNvPr id="4" name="Titel 1">
            <a:extLst>
              <a:ext uri="{FF2B5EF4-FFF2-40B4-BE49-F238E27FC236}">
                <a16:creationId xmlns:a16="http://schemas.microsoft.com/office/drawing/2014/main" id="{A524B49F-DDE7-2B54-D666-3B9B3AA08945}"/>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535627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444174" y="728057"/>
            <a:ext cx="10190529" cy="5432256"/>
          </a:xfrm>
          <a:prstGeom prst="rect">
            <a:avLst/>
          </a:prstGeom>
          <a:solidFill>
            <a:srgbClr val="FFFFFF"/>
          </a:solidFill>
        </p:spPr>
        <p:txBody>
          <a:bodyPr wrap="square">
            <a:spAutoFit/>
          </a:bodyPr>
          <a:lstStyle/>
          <a:p>
            <a:pPr lvl="1">
              <a:buClr>
                <a:srgbClr val="DC0000"/>
              </a:buClr>
              <a:defRPr/>
            </a:pPr>
            <a:r>
              <a:rPr lang="en-US" b="1" dirty="0"/>
              <a:t>Machine brake monitoring</a:t>
            </a:r>
          </a:p>
          <a:p>
            <a:pPr marL="742950" lvl="1" indent="-285750">
              <a:buClr>
                <a:srgbClr val="DC0000"/>
              </a:buClr>
              <a:buFont typeface="Arial" panose="020B0604020202020204" pitchFamily="34" charset="0"/>
              <a:buChar char="•"/>
              <a:defRPr/>
            </a:pPr>
            <a:r>
              <a:rPr lang="en-US" dirty="0"/>
              <a:t>Release of each brake set shall be monitored for all machine brakes, </a:t>
            </a:r>
            <a:r>
              <a:rPr lang="en-US" i="1" dirty="0"/>
              <a:t>4.9.2.2.2.3 g</a:t>
            </a:r>
            <a:r>
              <a:rPr lang="en-US" dirty="0"/>
              <a:t>)</a:t>
            </a:r>
          </a:p>
          <a:p>
            <a:pPr marL="742950" lvl="1" indent="-285750">
              <a:buClr>
                <a:srgbClr val="DC0000"/>
              </a:buClr>
              <a:buFont typeface="Arial" panose="020B0604020202020204" pitchFamily="34" charset="0"/>
              <a:buChar char="•"/>
              <a:defRPr/>
            </a:pPr>
            <a:r>
              <a:rPr lang="en-US" dirty="0"/>
              <a:t>If the machine brake is used to decelerate the car in</a:t>
            </a:r>
            <a:r>
              <a:rPr lang="en-GB" dirty="0"/>
              <a:t> </a:t>
            </a:r>
            <a:r>
              <a:rPr lang="en-US" i="1" dirty="0"/>
              <a:t>4.9.2.2.2.8</a:t>
            </a:r>
            <a:endParaRPr lang="en-US" dirty="0"/>
          </a:p>
          <a:p>
            <a:pPr marL="1200150" lvl="2" indent="-285750">
              <a:buClr>
                <a:srgbClr val="DC0000"/>
              </a:buClr>
              <a:buFont typeface="Symbol" panose="05050102010706020507" pitchFamily="18" charset="2"/>
              <a:buChar char="-"/>
              <a:defRPr/>
            </a:pPr>
            <a:r>
              <a:rPr lang="en-US" dirty="0"/>
              <a:t>Normal operation (e.g. AC2 - IEC 60947-4-1 – starting/stopping of induction motors), or</a:t>
            </a:r>
          </a:p>
          <a:p>
            <a:pPr marL="1200150" lvl="2" indent="-285750">
              <a:buClr>
                <a:srgbClr val="DC0000"/>
              </a:buClr>
              <a:buFont typeface="Symbol" panose="05050102010706020507" pitchFamily="18" charset="2"/>
              <a:buChar char="-"/>
              <a:defRPr/>
            </a:pPr>
            <a:r>
              <a:rPr lang="en-US" dirty="0"/>
              <a:t>ACOP, or</a:t>
            </a:r>
          </a:p>
          <a:p>
            <a:pPr marL="1200150" lvl="2" indent="-285750">
              <a:buClr>
                <a:srgbClr val="DC0000"/>
              </a:buClr>
              <a:buFont typeface="Symbol" panose="05050102010706020507" pitchFamily="18" charset="2"/>
              <a:buChar char="-"/>
              <a:defRPr/>
            </a:pPr>
            <a:r>
              <a:rPr lang="en-US" dirty="0"/>
              <a:t>UCMP, or</a:t>
            </a:r>
          </a:p>
          <a:p>
            <a:pPr marL="1200150" lvl="2" indent="-285750">
              <a:buClr>
                <a:srgbClr val="DC0000"/>
              </a:buClr>
              <a:buFont typeface="Symbol" panose="05050102010706020507" pitchFamily="18" charset="2"/>
              <a:buChar char="-"/>
              <a:defRPr/>
            </a:pPr>
            <a:r>
              <a:rPr lang="en-US" dirty="0"/>
              <a:t>Reduced buffer stroke</a:t>
            </a:r>
          </a:p>
          <a:p>
            <a:pPr lvl="2">
              <a:buClr>
                <a:srgbClr val="DC0000"/>
              </a:buClr>
              <a:defRPr/>
            </a:pPr>
            <a:endParaRPr lang="en-US" dirty="0"/>
          </a:p>
          <a:p>
            <a:pPr lvl="2">
              <a:buClr>
                <a:srgbClr val="DC0000"/>
              </a:buClr>
              <a:defRPr/>
            </a:pPr>
            <a:r>
              <a:rPr lang="en-US" dirty="0"/>
              <a:t>the machine brake shall be monitored by one of the following means:</a:t>
            </a:r>
            <a:br>
              <a:rPr lang="en-US" dirty="0"/>
            </a:br>
            <a:r>
              <a:rPr lang="en-US" dirty="0"/>
              <a:t>a) </a:t>
            </a:r>
            <a:r>
              <a:rPr lang="en-GB" dirty="0"/>
              <a:t>Automatic detection of the maximum wear of the brake lining material, or</a:t>
            </a:r>
            <a:br>
              <a:rPr lang="en-GB" dirty="0"/>
            </a:br>
            <a:r>
              <a:rPr lang="en-GB" dirty="0"/>
              <a:t>b) Automatic static verification of machine brake holding capability at least once every day</a:t>
            </a:r>
          </a:p>
          <a:p>
            <a:pPr lvl="3">
              <a:buClr>
                <a:srgbClr val="DC0000"/>
              </a:buClr>
              <a:defRPr/>
            </a:pPr>
            <a:r>
              <a:rPr lang="en-GB" dirty="0"/>
              <a:t>     - The brake torque after the failing of each brake set shall be tested</a:t>
            </a:r>
            <a:br>
              <a:rPr lang="en-GB" dirty="0"/>
            </a:br>
            <a:r>
              <a:rPr lang="en-GB" dirty="0"/>
              <a:t>     - Capability for static holding of empty car and full loaded car shall be tested</a:t>
            </a:r>
            <a:br>
              <a:rPr lang="en-GB" dirty="0"/>
            </a:br>
            <a:r>
              <a:rPr lang="en-GB" dirty="0"/>
              <a:t>     - In case of a balancing factor of 0,5 no motor torque is required</a:t>
            </a:r>
          </a:p>
          <a:p>
            <a:pPr lvl="1">
              <a:spcBef>
                <a:spcPts val="600"/>
              </a:spcBef>
              <a:buClr>
                <a:srgbClr val="DC0000"/>
              </a:buClr>
              <a:defRPr/>
            </a:pPr>
            <a:r>
              <a:rPr lang="en-GB" i="1" dirty="0"/>
              <a:t>In case of a detected failure at any brake monitoring above listed</a:t>
            </a:r>
            <a:br>
              <a:rPr lang="en-GB" i="1" dirty="0"/>
            </a:br>
            <a:r>
              <a:rPr lang="en-US" i="1" dirty="0"/>
              <a:t>- no further car movement, and</a:t>
            </a:r>
            <a:br>
              <a:rPr lang="en-US" i="1" dirty="0"/>
            </a:br>
            <a:r>
              <a:rPr lang="en-US" i="1" dirty="0"/>
              <a:t>- intentional reset on-site needed, and</a:t>
            </a:r>
            <a:br>
              <a:rPr lang="en-US" i="1" dirty="0"/>
            </a:br>
            <a:r>
              <a:rPr lang="en-US" i="1" dirty="0"/>
              <a:t>- stuck-at failure shall also prevent any further movement and require reset, 4.9.2.2.2.3 g) and 4.9.2.2.2.8</a:t>
            </a:r>
          </a:p>
        </p:txBody>
      </p:sp>
      <p:sp>
        <p:nvSpPr>
          <p:cNvPr id="2" name="Titel 1">
            <a:extLst>
              <a:ext uri="{FF2B5EF4-FFF2-40B4-BE49-F238E27FC236}">
                <a16:creationId xmlns:a16="http://schemas.microsoft.com/office/drawing/2014/main" id="{C35D2DA5-C630-DB90-874E-B0AEC718BB6C}"/>
              </a:ext>
            </a:extLst>
          </p:cNvPr>
          <p:cNvSpPr txBox="1">
            <a:spLocks/>
          </p:cNvSpPr>
          <p:nvPr/>
        </p:nvSpPr>
        <p:spPr>
          <a:xfrm>
            <a:off x="609600" y="105590"/>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525884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600"/>
              </a:spcBef>
              <a:spcAft>
                <a:spcPts val="0"/>
              </a:spcAft>
              <a:buClr>
                <a:srgbClr val="DC0000"/>
              </a:buClr>
              <a:buSzTx/>
              <a:buFont typeface="Arial"/>
              <a:buNone/>
              <a:tabLst/>
              <a:defRPr/>
            </a:pP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351972" y="1095386"/>
            <a:ext cx="10904292" cy="4939814"/>
          </a:xfrm>
          <a:prstGeom prst="rect">
            <a:avLst/>
          </a:prstGeom>
          <a:noFill/>
        </p:spPr>
        <p:txBody>
          <a:bodyPr wrap="square">
            <a:spAutoFit/>
          </a:bodyPr>
          <a:lstStyle/>
          <a:p>
            <a:pPr marL="457200" marR="0" lvl="1" indent="0" algn="l" defTabSz="457200" rtl="0" eaLnBrk="1" fontAlgn="auto" latinLnBrk="0" hangingPunct="1">
              <a:lnSpc>
                <a:spcPct val="150000"/>
              </a:lnSpc>
              <a:spcBef>
                <a:spcPts val="0"/>
              </a:spcBef>
              <a:spcAft>
                <a:spcPts val="0"/>
              </a:spcAft>
              <a:buClr>
                <a:srgbClr val="DC0000"/>
              </a:buClr>
              <a:buSzTx/>
              <a:buFontTx/>
              <a:buNone/>
              <a:tabLst/>
              <a:defRPr/>
            </a:pPr>
            <a:r>
              <a:rPr kumimoji="0" lang="en-US" sz="1800" b="1" i="0" u="none" strike="noStrike" kern="1200" cap="none" spc="0" normalizeH="0" baseline="0" noProof="0" dirty="0">
                <a:ln>
                  <a:noFill/>
                </a:ln>
                <a:effectLst/>
                <a:uLnTx/>
                <a:uFillTx/>
                <a:latin typeface="Calibri"/>
                <a:ea typeface="+mn-ea"/>
                <a:cs typeface="+mn-cs"/>
              </a:rPr>
              <a:t>Further new requirements for the machine brake:</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It shall be possible to operate each brake set independent form outside of the well to test the remaining brake set(s), 4.9.2.2.2.7</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Machine brakes, which are used to </a:t>
            </a:r>
            <a:r>
              <a:rPr kumimoji="0" lang="en-GB" sz="1800" b="0" i="0" u="none" strike="noStrike" kern="1200" cap="none" spc="0" normalizeH="0" baseline="0" noProof="0" dirty="0">
                <a:ln>
                  <a:noFill/>
                </a:ln>
                <a:effectLst/>
                <a:uLnTx/>
                <a:uFillTx/>
                <a:latin typeface="Calibri"/>
                <a:ea typeface="+mn-ea"/>
                <a:cs typeface="+mn-cs"/>
              </a:rPr>
              <a:t>decelerate the car in normal operation shall not be used as stopping means for ACOP or UCMP, </a:t>
            </a:r>
            <a:r>
              <a:rPr kumimoji="0" lang="en-US" sz="1800" b="0" i="0" u="none" strike="noStrike" kern="1200" cap="none" spc="0" normalizeH="0" baseline="0" noProof="0" dirty="0">
                <a:ln>
                  <a:noFill/>
                </a:ln>
                <a:effectLst/>
                <a:uLnTx/>
                <a:uFillTx/>
                <a:latin typeface="Calibri"/>
                <a:ea typeface="+mn-ea"/>
                <a:cs typeface="+mn-cs"/>
              </a:rPr>
              <a:t>4.9.2.2.2.8</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endParaRPr lang="en-US" dirty="0">
              <a:latin typeface="Calibri"/>
            </a:endParaRPr>
          </a:p>
          <a:p>
            <a:pPr lvl="1" defTabSz="457200">
              <a:lnSpc>
                <a:spcPct val="150000"/>
              </a:lnSpc>
              <a:buClr>
                <a:srgbClr val="DC0000"/>
              </a:buClr>
              <a:defRPr/>
            </a:pPr>
            <a:r>
              <a:rPr lang="en-US" b="1" dirty="0"/>
              <a:t>Changes at motor requirements:</a:t>
            </a:r>
          </a:p>
          <a:p>
            <a:pPr marL="742950" lvl="1" indent="-285750" defTabSz="457200">
              <a:lnSpc>
                <a:spcPct val="150000"/>
              </a:lnSpc>
              <a:buClr>
                <a:srgbClr val="DC0000"/>
              </a:buClr>
              <a:buFont typeface="Arial" panose="020B0604020202020204" pitchFamily="34" charset="0"/>
              <a:buChar char="•"/>
              <a:defRPr/>
            </a:pPr>
            <a:r>
              <a:rPr lang="en-GB" dirty="0"/>
              <a:t>Requirements to Ward-Leonard-Systems have been removed</a:t>
            </a:r>
          </a:p>
          <a:p>
            <a:pPr marL="742950" lvl="1" indent="-285750" defTabSz="457200">
              <a:lnSpc>
                <a:spcPct val="150000"/>
              </a:lnSpc>
              <a:buClr>
                <a:srgbClr val="DC0000"/>
              </a:buClr>
              <a:buFont typeface="Arial" panose="020B0604020202020204" pitchFamily="34" charset="0"/>
              <a:buChar char="•"/>
              <a:defRPr/>
            </a:pPr>
            <a:r>
              <a:rPr lang="en-GB" dirty="0"/>
              <a:t>For Safe Torque Off (STO) SIL 3 and PFH ≤ 2,5 x 10</a:t>
            </a:r>
            <a:r>
              <a:rPr lang="en-GB" baseline="30000" dirty="0"/>
              <a:t>-8</a:t>
            </a:r>
            <a:r>
              <a:rPr lang="en-GB" dirty="0"/>
              <a:t> are required, 4.9.2.5.3 d)</a:t>
            </a:r>
          </a:p>
          <a:p>
            <a:pPr marL="742950" lvl="1" indent="-285750" defTabSz="457200">
              <a:lnSpc>
                <a:spcPct val="150000"/>
              </a:lnSpc>
              <a:buClr>
                <a:srgbClr val="DC0000"/>
              </a:buClr>
              <a:buFont typeface="Arial" panose="020B0604020202020204" pitchFamily="34" charset="0"/>
              <a:buChar char="•"/>
              <a:defRPr/>
            </a:pPr>
            <a:r>
              <a:rPr lang="en-GB" dirty="0"/>
              <a:t>Motor supplied by static elements is extended by the possibility of using a SIL-rated circuit fulfilling SIL 3 and PFH ≤ 2,5 x 10</a:t>
            </a:r>
            <a:r>
              <a:rPr lang="en-GB" baseline="30000" dirty="0"/>
              <a:t>-8</a:t>
            </a:r>
            <a:r>
              <a:rPr lang="en-GB" dirty="0"/>
              <a:t>, 4.9.2.5.3 e)</a:t>
            </a:r>
          </a:p>
          <a:p>
            <a:pPr marL="742950" marR="0" lvl="1" indent="-285750" algn="l" defTabSz="457200" rtl="0" eaLnBrk="1" fontAlgn="auto" latinLnBrk="0" hangingPunct="1">
              <a:lnSpc>
                <a:spcPct val="100000"/>
              </a:lnSpc>
              <a:spcBef>
                <a:spcPts val="0"/>
              </a:spcBef>
              <a:spcAft>
                <a:spcPts val="0"/>
              </a:spcAft>
              <a:buClr>
                <a:srgbClr val="DC0000"/>
              </a:buClr>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Calibri"/>
              <a:ea typeface="+mn-ea"/>
              <a:cs typeface="+mn-cs"/>
            </a:endParaRPr>
          </a:p>
        </p:txBody>
      </p:sp>
      <p:sp>
        <p:nvSpPr>
          <p:cNvPr id="2" name="Titel 1">
            <a:extLst>
              <a:ext uri="{FF2B5EF4-FFF2-40B4-BE49-F238E27FC236}">
                <a16:creationId xmlns:a16="http://schemas.microsoft.com/office/drawing/2014/main" id="{73AB61A8-654A-6E64-8A0A-B0E1A800872E}"/>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843702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DDCC-99FC-FD1D-E802-6BC7FE239937}"/>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0AAD3488-7CB0-6589-7CB8-103274C88675}"/>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600"/>
              </a:spcBef>
              <a:spcAft>
                <a:spcPts val="0"/>
              </a:spcAft>
              <a:buClr>
                <a:srgbClr val="DC0000"/>
              </a:buClr>
              <a:buSzTx/>
              <a:buFont typeface="Arial"/>
              <a:buNone/>
              <a:tabLst/>
              <a:defRPr/>
            </a:pP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xtfeld 18">
            <a:extLst>
              <a:ext uri="{FF2B5EF4-FFF2-40B4-BE49-F238E27FC236}">
                <a16:creationId xmlns:a16="http://schemas.microsoft.com/office/drawing/2014/main" id="{EF4FE1AF-C992-8D25-48B9-6C5532BF3FF3}"/>
              </a:ext>
            </a:extLst>
          </p:cNvPr>
          <p:cNvSpPr txBox="1"/>
          <p:nvPr/>
        </p:nvSpPr>
        <p:spPr>
          <a:xfrm>
            <a:off x="320192" y="1040171"/>
            <a:ext cx="10904292" cy="5312352"/>
          </a:xfrm>
          <a:prstGeom prst="rect">
            <a:avLst/>
          </a:prstGeom>
          <a:noFill/>
        </p:spPr>
        <p:txBody>
          <a:bodyPr wrap="square">
            <a:spAutoFit/>
          </a:bodyPr>
          <a:lstStyle/>
          <a:p>
            <a:pPr marL="457200" marR="0" lvl="1" indent="0" algn="l" defTabSz="457200" rtl="0" eaLnBrk="1" fontAlgn="auto" latinLnBrk="0" hangingPunct="1">
              <a:lnSpc>
                <a:spcPct val="100000"/>
              </a:lnSpc>
              <a:spcBef>
                <a:spcPts val="1200"/>
              </a:spcBef>
              <a:spcAft>
                <a:spcPts val="0"/>
              </a:spcAft>
              <a:buClr>
                <a:srgbClr val="DC0000"/>
              </a:buClr>
              <a:buSzTx/>
              <a:buFontTx/>
              <a:buNone/>
              <a:tabLst/>
              <a:defRPr/>
            </a:pPr>
            <a:r>
              <a:rPr kumimoji="0" lang="en-US" sz="1800" b="1" i="0" u="none" strike="noStrike" kern="1200" cap="none" spc="0" normalizeH="0" baseline="0" noProof="0" dirty="0">
                <a:ln>
                  <a:noFill/>
                </a:ln>
                <a:effectLst/>
                <a:uLnTx/>
                <a:uFillTx/>
                <a:latin typeface="Calibri"/>
                <a:ea typeface="+mn-ea"/>
                <a:cs typeface="+mn-cs"/>
              </a:rPr>
              <a:t>Changes at emergency operation:</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Protection of emergency operation against involuntary action, </a:t>
            </a:r>
            <a:r>
              <a:rPr kumimoji="0" lang="en-US" sz="1800" b="0" i="1" u="none" strike="noStrike" kern="1200" cap="none" spc="0" normalizeH="0" baseline="0" noProof="0" dirty="0">
                <a:ln>
                  <a:noFill/>
                </a:ln>
                <a:effectLst/>
                <a:uLnTx/>
                <a:uFillTx/>
                <a:latin typeface="Calibri"/>
                <a:ea typeface="+mn-ea"/>
                <a:cs typeface="+mn-cs"/>
              </a:rPr>
              <a:t>4.9.2.3.1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a:ea typeface="+mn-ea"/>
                <a:cs typeface="+mn-cs"/>
              </a:rPr>
              <a:t>If at electrical operation a fault in the brake releasing circuit combined with another fault can lead to a dangerous situation, automatic operation, inspection operation and emergency electrical operation of the lift shall be prevented after occurrence of the first fault </a:t>
            </a:r>
            <a:r>
              <a:rPr kumimoji="0" lang="en-US" sz="1800" b="0" i="0" u="none" strike="noStrike" kern="1200" cap="none" spc="0" normalizeH="0" baseline="0" noProof="0" dirty="0">
                <a:ln>
                  <a:noFill/>
                </a:ln>
                <a:effectLst/>
                <a:uLnTx/>
                <a:uFillTx/>
                <a:latin typeface="Calibri"/>
                <a:ea typeface="+mn-ea"/>
                <a:cs typeface="+mn-cs"/>
              </a:rPr>
              <a:t>(For fault exclusions see details in ISO 8100-1/-2)</a:t>
            </a:r>
            <a:r>
              <a:rPr lang="en-US" dirty="0">
                <a:latin typeface="Calibri"/>
              </a:rPr>
              <a:t>, </a:t>
            </a:r>
            <a:r>
              <a:rPr kumimoji="0" lang="en-GB" sz="1800" b="0" i="1" u="none" strike="noStrike" kern="1200" cap="none" spc="0" normalizeH="0" baseline="0" noProof="0" dirty="0">
                <a:ln>
                  <a:noFill/>
                </a:ln>
                <a:effectLst/>
                <a:uLnTx/>
                <a:uFillTx/>
                <a:latin typeface="Calibri"/>
                <a:ea typeface="+mn-ea"/>
                <a:cs typeface="+mn-cs"/>
              </a:rPr>
              <a:t>4</a:t>
            </a:r>
            <a:r>
              <a:rPr kumimoji="0" lang="en-US" sz="1800" b="0" i="1" u="none" strike="noStrike" kern="1200" cap="none" spc="0" normalizeH="0" baseline="0" noProof="0" dirty="0">
                <a:ln>
                  <a:noFill/>
                </a:ln>
                <a:effectLst/>
                <a:uLnTx/>
                <a:uFillTx/>
                <a:latin typeface="Calibri"/>
                <a:ea typeface="+mn-ea"/>
                <a:cs typeface="+mn-cs"/>
              </a:rPr>
              <a:t>.9.2.3.1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Warning sign for emergency operation in case of reduced buffer stroke, </a:t>
            </a:r>
            <a:r>
              <a:rPr lang="en-US" i="1" dirty="0">
                <a:latin typeface="Calibri"/>
              </a:rPr>
              <a:t>4.9.2.3.2</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Requirements for hydraulic released machine brakes are added, </a:t>
            </a:r>
            <a:r>
              <a:rPr lang="en-US" i="1" dirty="0">
                <a:latin typeface="Calibri"/>
              </a:rPr>
              <a:t>4.9.2.3.1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More details to the conditions on the movement of the car in case of natural movement at emergency operation, </a:t>
            </a:r>
            <a:r>
              <a:rPr kumimoji="0" lang="en-US" sz="1800" b="0" i="1" u="none" strike="noStrike" kern="1200" cap="none" spc="0" normalizeH="0" baseline="0" noProof="0" dirty="0">
                <a:ln>
                  <a:noFill/>
                </a:ln>
                <a:effectLst/>
                <a:uLnTx/>
                <a:uFillTx/>
                <a:latin typeface="Calibri"/>
                <a:ea typeface="+mn-ea"/>
                <a:cs typeface="+mn-cs"/>
              </a:rPr>
              <a:t>4.9.2.3.3</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a:ea typeface="+mn-ea"/>
                <a:cs typeface="+mn-cs"/>
              </a:rPr>
              <a:t>With the machine brake manually released, the car speed shall be limited to the speed for which the buffers are designed, unless the brake is released mechanically and there is direct visual observation of the lift machine</a:t>
            </a:r>
            <a:r>
              <a:rPr lang="en-GB" dirty="0">
                <a:latin typeface="Calibri"/>
              </a:rPr>
              <a:t>, </a:t>
            </a:r>
            <a:r>
              <a:rPr kumimoji="0" lang="en-GB" sz="1800" b="0" i="1" u="none" strike="noStrike" kern="1200" cap="none" spc="0" normalizeH="0" baseline="0" noProof="0" dirty="0">
                <a:ln>
                  <a:noFill/>
                </a:ln>
                <a:effectLst/>
                <a:uLnTx/>
                <a:uFillTx/>
                <a:latin typeface="Calibri"/>
                <a:ea typeface="+mn-ea"/>
                <a:cs typeface="+mn-cs"/>
              </a:rPr>
              <a:t>4.9.2.3.9</a:t>
            </a:r>
            <a:endParaRPr kumimoji="0" lang="en-US" sz="1800" b="0" i="1" u="none" strike="noStrike" kern="1200" cap="none" spc="0" normalizeH="0" baseline="0" noProof="0" dirty="0">
              <a:ln>
                <a:noFill/>
              </a:ln>
              <a:effectLst/>
              <a:uLnTx/>
              <a:uFillTx/>
              <a:latin typeface="Calibri"/>
              <a:ea typeface="+mn-ea"/>
              <a:cs typeface="+mn-cs"/>
            </a:endParaRPr>
          </a:p>
        </p:txBody>
      </p:sp>
      <p:sp>
        <p:nvSpPr>
          <p:cNvPr id="2" name="Titel 1">
            <a:extLst>
              <a:ext uri="{FF2B5EF4-FFF2-40B4-BE49-F238E27FC236}">
                <a16:creationId xmlns:a16="http://schemas.microsoft.com/office/drawing/2014/main" id="{76A00C28-0289-79D3-2601-A25D0CC57AA7}"/>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1549913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texte 2"/>
          <p:cNvSpPr/>
          <p:nvPr/>
        </p:nvSpPr>
        <p:spPr>
          <a:xfrm>
            <a:off x="724320" y="1285920"/>
            <a:ext cx="10744560" cy="48204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20000"/>
              </a:lnSpc>
              <a:spcBef>
                <a:spcPts val="601"/>
              </a:spcBef>
              <a:tabLst>
                <a:tab pos="0" algn="l"/>
              </a:tabLst>
            </a:pPr>
            <a:endParaRPr lang="en-US" sz="1600" b="0" u="none" strike="noStrike">
              <a:solidFill>
                <a:schemeClr val="dk1">
                  <a:tint val="75000"/>
                </a:schemeClr>
              </a:solidFill>
              <a:effectLst/>
              <a:uFillTx/>
              <a:latin typeface="Arial"/>
            </a:endParaRPr>
          </a:p>
        </p:txBody>
      </p:sp>
      <p:sp>
        <p:nvSpPr>
          <p:cNvPr id="65" name="Espace réservé du titre 1"/>
          <p:cNvSpPr/>
          <p:nvPr/>
        </p:nvSpPr>
        <p:spPr>
          <a:xfrm>
            <a:off x="-5265900" y="1800370"/>
            <a:ext cx="10531800" cy="10962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457200">
              <a:lnSpc>
                <a:spcPct val="100000"/>
              </a:lnSpc>
            </a:pPr>
            <a:endParaRPr lang="en-GB" sz="4400" b="0" u="none" strike="noStrike" dirty="0">
              <a:solidFill>
                <a:srgbClr val="000000"/>
              </a:solidFill>
              <a:effectLst/>
              <a:uFillTx/>
              <a:latin typeface="Arial"/>
            </a:endParaRPr>
          </a:p>
        </p:txBody>
      </p:sp>
      <p:sp>
        <p:nvSpPr>
          <p:cNvPr id="66" name="Textfeld 18"/>
          <p:cNvSpPr/>
          <p:nvPr/>
        </p:nvSpPr>
        <p:spPr>
          <a:xfrm>
            <a:off x="352079" y="1147650"/>
            <a:ext cx="11487495" cy="50338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450" lvl="1">
              <a:lnSpc>
                <a:spcPct val="150000"/>
              </a:lnSpc>
              <a:buClr>
                <a:srgbClr val="DC0000"/>
              </a:buClr>
            </a:pPr>
            <a:r>
              <a:rPr lang="en-GB" b="1" dirty="0">
                <a:solidFill>
                  <a:schemeClr val="dk1"/>
                </a:solidFill>
                <a:ea typeface="Microsoft YaHei"/>
              </a:rPr>
              <a:t>Changed references to other standards,</a:t>
            </a:r>
            <a:r>
              <a:rPr lang="en-GB" dirty="0">
                <a:solidFill>
                  <a:schemeClr val="dk1"/>
                </a:solidFill>
                <a:ea typeface="Microsoft YaHei"/>
              </a:rPr>
              <a:t> e.g.</a:t>
            </a:r>
          </a:p>
          <a:p>
            <a:pPr lvl="1" indent="-285840">
              <a:lnSpc>
                <a:spcPct val="150000"/>
              </a:lnSpc>
              <a:buClr>
                <a:srgbClr val="DC0000"/>
              </a:buClr>
              <a:buFont typeface="Arial"/>
              <a:buChar char="•"/>
            </a:pPr>
            <a:r>
              <a:rPr lang="en-US" dirty="0">
                <a:solidFill>
                  <a:schemeClr val="dk1"/>
                </a:solidFill>
                <a:ea typeface="Microsoft YaHei"/>
              </a:rPr>
              <a:t>Request to avoid abnormal stress for fastening and mechanical damage to piping is removed. Instead,  reference to </a:t>
            </a:r>
            <a:r>
              <a:rPr lang="en-US" i="1" dirty="0">
                <a:solidFill>
                  <a:schemeClr val="dk1"/>
                </a:solidFill>
                <a:ea typeface="Microsoft YaHei"/>
              </a:rPr>
              <a:t>ISO 4413 </a:t>
            </a:r>
            <a:r>
              <a:rPr lang="en-US" dirty="0">
                <a:solidFill>
                  <a:schemeClr val="dk1"/>
                </a:solidFill>
                <a:ea typeface="Microsoft YaHei"/>
              </a:rPr>
              <a:t>is added, </a:t>
            </a:r>
            <a:r>
              <a:rPr lang="en-US" i="1" dirty="0">
                <a:solidFill>
                  <a:schemeClr val="dk1"/>
                </a:solidFill>
                <a:ea typeface="Microsoft YaHei"/>
              </a:rPr>
              <a:t>4.9.3.3.1.1</a:t>
            </a:r>
            <a:endParaRPr lang="en-GB" dirty="0">
              <a:solidFill>
                <a:srgbClr val="000000"/>
              </a:solidFill>
            </a:endParaRPr>
          </a:p>
          <a:p>
            <a:pPr lvl="1" indent="-285840">
              <a:lnSpc>
                <a:spcPct val="150000"/>
              </a:lnSpc>
              <a:buClr>
                <a:srgbClr val="DC0000"/>
              </a:buClr>
              <a:buFont typeface="Arial"/>
              <a:buChar char="•"/>
            </a:pPr>
            <a:r>
              <a:rPr lang="en-US" dirty="0">
                <a:solidFill>
                  <a:schemeClr val="dk1"/>
                </a:solidFill>
                <a:ea typeface="Microsoft YaHei"/>
              </a:rPr>
              <a:t>Deleted the reference to </a:t>
            </a:r>
            <a:r>
              <a:rPr lang="en-US" i="1" dirty="0">
                <a:solidFill>
                  <a:schemeClr val="dk1"/>
                </a:solidFill>
                <a:ea typeface="Microsoft YaHei"/>
              </a:rPr>
              <a:t>EN 10305 </a:t>
            </a:r>
            <a:r>
              <a:rPr lang="en-US" dirty="0">
                <a:solidFill>
                  <a:schemeClr val="dk1"/>
                </a:solidFill>
                <a:ea typeface="Microsoft YaHei"/>
              </a:rPr>
              <a:t>for dimensions and tolerances on tubes used for piping and jack</a:t>
            </a:r>
            <a:endParaRPr lang="en-US" b="1" dirty="0">
              <a:solidFill>
                <a:schemeClr val="dk1"/>
              </a:solidFill>
              <a:ea typeface="Microsoft YaHei"/>
            </a:endParaRPr>
          </a:p>
          <a:p>
            <a:pPr marL="171450" lvl="1" indent="-285840">
              <a:lnSpc>
                <a:spcPct val="150000"/>
              </a:lnSpc>
              <a:buClr>
                <a:srgbClr val="DC0000"/>
              </a:buClr>
            </a:pPr>
            <a:r>
              <a:rPr lang="en-US" b="1" dirty="0">
                <a:solidFill>
                  <a:schemeClr val="dk1"/>
                </a:solidFill>
                <a:ea typeface="Microsoft YaHei"/>
              </a:rPr>
              <a:t>	Updated technical information regarding hydraulic devices and their installation</a:t>
            </a:r>
          </a:p>
          <a:p>
            <a:pPr lvl="1" indent="-285840">
              <a:lnSpc>
                <a:spcPct val="150000"/>
              </a:lnSpc>
              <a:buClr>
                <a:srgbClr val="DC0000"/>
              </a:buClr>
            </a:pPr>
            <a:r>
              <a:rPr lang="en-US" b="1" dirty="0">
                <a:solidFill>
                  <a:schemeClr val="dk1"/>
                </a:solidFill>
                <a:ea typeface="Microsoft YaHei"/>
              </a:rPr>
              <a:t>	Location of rupture valve and restrictor is defined more precisely </a:t>
            </a:r>
            <a:endParaRPr lang="en-GB" b="1" dirty="0">
              <a:solidFill>
                <a:schemeClr val="dk1"/>
              </a:solidFill>
              <a:ea typeface="Microsoft YaHei"/>
            </a:endParaRPr>
          </a:p>
          <a:p>
            <a:pPr lvl="2" indent="-285840">
              <a:lnSpc>
                <a:spcPct val="150000"/>
              </a:lnSpc>
              <a:buClr>
                <a:srgbClr val="DC0000"/>
              </a:buClr>
              <a:buFont typeface="Arial"/>
              <a:buChar char="•"/>
            </a:pPr>
            <a:r>
              <a:rPr lang="en-US" dirty="0">
                <a:solidFill>
                  <a:schemeClr val="dk1"/>
                </a:solidFill>
                <a:ea typeface="Microsoft YaHei"/>
              </a:rPr>
              <a:t>EN 81-20 defines location </a:t>
            </a:r>
            <a:r>
              <a:rPr lang="en-US" dirty="0">
                <a:solidFill>
                  <a:schemeClr val="dk1"/>
                </a:solidFill>
              </a:rPr>
              <a:t>as “</a:t>
            </a:r>
            <a:r>
              <a:rPr lang="en-US" i="1" dirty="0">
                <a:solidFill>
                  <a:schemeClr val="dk1"/>
                </a:solidFill>
              </a:rPr>
              <a:t>shall be accessible”.  ISO 8100-1 </a:t>
            </a:r>
            <a:r>
              <a:rPr lang="en-US" dirty="0">
                <a:solidFill>
                  <a:schemeClr val="dk1"/>
                </a:solidFill>
              </a:rPr>
              <a:t>gives clear dimension limits from the pit floor and from the car roof,</a:t>
            </a:r>
            <a:r>
              <a:rPr lang="en-US" i="1" dirty="0">
                <a:solidFill>
                  <a:schemeClr val="dk1"/>
                </a:solidFill>
              </a:rPr>
              <a:t> 4.6.3.2 and 4.6.4.2</a:t>
            </a:r>
            <a:endParaRPr lang="en-GB" dirty="0">
              <a:solidFill>
                <a:srgbClr val="000000"/>
              </a:solidFill>
            </a:endParaRPr>
          </a:p>
          <a:p>
            <a:pPr marL="457200" lvl="2">
              <a:lnSpc>
                <a:spcPct val="150000"/>
              </a:lnSpc>
              <a:buClr>
                <a:srgbClr val="DC0000"/>
              </a:buClr>
            </a:pPr>
            <a:r>
              <a:rPr lang="en-GB" b="1" dirty="0">
                <a:solidFill>
                  <a:schemeClr val="dk1"/>
                </a:solidFill>
                <a:ea typeface="Microsoft YaHei"/>
              </a:rPr>
              <a:t>Jacks extending into the ground</a:t>
            </a:r>
          </a:p>
          <a:p>
            <a:pPr lvl="2" indent="-285840">
              <a:lnSpc>
                <a:spcPct val="150000"/>
              </a:lnSpc>
              <a:buClr>
                <a:srgbClr val="DC0000"/>
              </a:buClr>
              <a:buFont typeface="Arial"/>
              <a:buChar char="•"/>
            </a:pPr>
            <a:r>
              <a:rPr lang="en-GB" dirty="0">
                <a:solidFill>
                  <a:schemeClr val="dk1"/>
                </a:solidFill>
                <a:ea typeface="Microsoft YaHei"/>
              </a:rPr>
              <a:t>Request for protective tube </a:t>
            </a:r>
            <a:r>
              <a:rPr lang="en-US" dirty="0">
                <a:solidFill>
                  <a:schemeClr val="dk1"/>
                </a:solidFill>
                <a:ea typeface="Microsoft YaHei"/>
              </a:rPr>
              <a:t>has been moved to </a:t>
            </a:r>
            <a:r>
              <a:rPr lang="en-US" i="1" dirty="0">
                <a:solidFill>
                  <a:schemeClr val="dk1"/>
                </a:solidFill>
                <a:ea typeface="Microsoft YaHei"/>
              </a:rPr>
              <a:t>Annex, B.2.5.3 </a:t>
            </a:r>
            <a:r>
              <a:rPr lang="en-US" dirty="0">
                <a:solidFill>
                  <a:schemeClr val="dk1"/>
                </a:solidFill>
                <a:ea typeface="Microsoft YaHei"/>
              </a:rPr>
              <a:t>(like many other building related conditions)</a:t>
            </a:r>
          </a:p>
          <a:p>
            <a:pPr marL="457200" lvl="2">
              <a:lnSpc>
                <a:spcPct val="150000"/>
              </a:lnSpc>
              <a:buClr>
                <a:srgbClr val="DC0000"/>
              </a:buClr>
            </a:pPr>
            <a:r>
              <a:rPr lang="en-US" b="1" dirty="0">
                <a:solidFill>
                  <a:schemeClr val="dk1"/>
                </a:solidFill>
                <a:ea typeface="Microsoft YaHei"/>
              </a:rPr>
              <a:t>Pipes passing through wall or floor</a:t>
            </a:r>
          </a:p>
          <a:p>
            <a:pPr lvl="2" indent="-285750">
              <a:lnSpc>
                <a:spcPct val="150000"/>
              </a:lnSpc>
              <a:buClr>
                <a:srgbClr val="DC0000"/>
              </a:buClr>
              <a:buFont typeface="Arial" panose="020B0604020202020204" pitchFamily="34" charset="0"/>
              <a:buChar char="•"/>
            </a:pPr>
            <a:r>
              <a:rPr lang="en-US" dirty="0">
                <a:solidFill>
                  <a:schemeClr val="dk1"/>
                </a:solidFill>
                <a:ea typeface="Microsoft YaHei"/>
              </a:rPr>
              <a:t>Deleted the request to use ferrules to protect the piping</a:t>
            </a:r>
            <a:endParaRPr lang="en-US" strike="sngStrike" dirty="0">
              <a:solidFill>
                <a:schemeClr val="dk1"/>
              </a:solidFill>
              <a:ea typeface="Microsoft YaHei"/>
            </a:endParaRPr>
          </a:p>
        </p:txBody>
      </p:sp>
      <p:sp>
        <p:nvSpPr>
          <p:cNvPr id="2" name="Titel 1">
            <a:extLst>
              <a:ext uri="{FF2B5EF4-FFF2-40B4-BE49-F238E27FC236}">
                <a16:creationId xmlns:a16="http://schemas.microsoft.com/office/drawing/2014/main" id="{66AECBD4-868A-B7CB-4ABC-4A5CC2ED0DD2}"/>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Hydraulic lifts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Espace réservé du texte 2"/>
          <p:cNvSpPr/>
          <p:nvPr/>
        </p:nvSpPr>
        <p:spPr>
          <a:xfrm>
            <a:off x="724320" y="1285920"/>
            <a:ext cx="10744560" cy="48204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20000"/>
              </a:lnSpc>
              <a:spcBef>
                <a:spcPts val="601"/>
              </a:spcBef>
              <a:tabLst>
                <a:tab pos="0" algn="l"/>
              </a:tabLst>
            </a:pPr>
            <a:endParaRPr lang="en-US" sz="1600" b="0" u="none" strike="noStrike">
              <a:solidFill>
                <a:schemeClr val="dk1">
                  <a:tint val="75000"/>
                </a:schemeClr>
              </a:solidFill>
              <a:effectLst/>
              <a:uFillTx/>
              <a:latin typeface="Arial"/>
            </a:endParaRPr>
          </a:p>
        </p:txBody>
      </p:sp>
      <p:sp>
        <p:nvSpPr>
          <p:cNvPr id="69" name="Textfeld 18"/>
          <p:cNvSpPr/>
          <p:nvPr/>
        </p:nvSpPr>
        <p:spPr>
          <a:xfrm>
            <a:off x="352079" y="990645"/>
            <a:ext cx="10744561" cy="535385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360" defTabSz="914400">
              <a:lnSpc>
                <a:spcPct val="100000"/>
              </a:lnSpc>
            </a:pPr>
            <a:r>
              <a:rPr lang="en-US" b="1" dirty="0"/>
              <a:t>Changed calculations/tests/requirements of hydraulic devices</a:t>
            </a:r>
          </a:p>
          <a:p>
            <a:pPr marL="171360"/>
            <a:endParaRPr lang="en-GB" b="1" dirty="0">
              <a:solidFill>
                <a:schemeClr val="dk1"/>
              </a:solidFill>
              <a:ea typeface="Microsoft YaHei"/>
            </a:endParaRPr>
          </a:p>
          <a:p>
            <a:pPr marL="171360"/>
            <a:r>
              <a:rPr lang="en-GB" b="1" dirty="0">
                <a:solidFill>
                  <a:schemeClr val="dk1"/>
                </a:solidFill>
                <a:ea typeface="Microsoft YaHei"/>
              </a:rPr>
              <a:t>Jack </a:t>
            </a:r>
            <a:r>
              <a:rPr lang="en-GB" b="1" dirty="0">
                <a:ea typeface="Microsoft YaHei"/>
              </a:rPr>
              <a:t>buckling shall be calculated </a:t>
            </a:r>
            <a:r>
              <a:rPr lang="en-GB" b="1" dirty="0">
                <a:solidFill>
                  <a:schemeClr val="dk1"/>
                </a:solidFill>
                <a:ea typeface="Microsoft YaHei"/>
              </a:rPr>
              <a:t>according to </a:t>
            </a:r>
            <a:r>
              <a:rPr lang="en-GB" b="1" i="1" dirty="0">
                <a:solidFill>
                  <a:schemeClr val="dk1"/>
                </a:solidFill>
                <a:ea typeface="Microsoft YaHei"/>
              </a:rPr>
              <a:t>ISO 8100-2</a:t>
            </a:r>
            <a:endParaRPr lang="en-GB" dirty="0">
              <a:solidFill>
                <a:srgbClr val="000000"/>
              </a:solidFill>
            </a:endParaRPr>
          </a:p>
          <a:p>
            <a:pPr lvl="1" indent="-285840">
              <a:buClr>
                <a:srgbClr val="DC0000"/>
              </a:buClr>
              <a:buFont typeface="Arial"/>
              <a:buChar char="•"/>
            </a:pPr>
            <a:r>
              <a:rPr lang="en-GB" dirty="0">
                <a:solidFill>
                  <a:schemeClr val="dk1"/>
                </a:solidFill>
                <a:ea typeface="Microsoft YaHei"/>
              </a:rPr>
              <a:t>Deleted permission to use “</a:t>
            </a:r>
            <a:r>
              <a:rPr lang="en-GB" i="1" dirty="0">
                <a:solidFill>
                  <a:schemeClr val="dk1"/>
                </a:solidFill>
                <a:ea typeface="Microsoft YaHei"/>
              </a:rPr>
              <a:t>more complex calculation methods”</a:t>
            </a:r>
            <a:endParaRPr lang="en-GB" strike="sngStrike" dirty="0">
              <a:solidFill>
                <a:srgbClr val="000000"/>
              </a:solidFill>
            </a:endParaRPr>
          </a:p>
          <a:p>
            <a:pPr marL="171360"/>
            <a:r>
              <a:rPr lang="en-US" b="1" dirty="0">
                <a:solidFill>
                  <a:schemeClr val="dk1"/>
                </a:solidFill>
                <a:ea typeface="Microsoft YaHei"/>
              </a:rPr>
              <a:t>Pressure tests of flexible hose and couplings </a:t>
            </a:r>
            <a:endParaRPr lang="en-GB" dirty="0">
              <a:solidFill>
                <a:srgbClr val="000000"/>
              </a:solidFill>
            </a:endParaRPr>
          </a:p>
          <a:p>
            <a:pPr lvl="1" indent="-285840">
              <a:buClr>
                <a:srgbClr val="DC0000"/>
              </a:buClr>
              <a:buFont typeface="Arial"/>
              <a:buChar char="•"/>
            </a:pPr>
            <a:r>
              <a:rPr lang="en-US" dirty="0">
                <a:solidFill>
                  <a:schemeClr val="dk1"/>
                </a:solidFill>
                <a:ea typeface="Microsoft YaHei"/>
              </a:rPr>
              <a:t>The pressure test responsibility is not given to manufacturer, </a:t>
            </a:r>
            <a:r>
              <a:rPr lang="en-US" i="1" dirty="0">
                <a:solidFill>
                  <a:schemeClr val="dk1"/>
                </a:solidFill>
                <a:ea typeface="Microsoft YaHei"/>
              </a:rPr>
              <a:t>4.9.3.3.3.2</a:t>
            </a:r>
          </a:p>
          <a:p>
            <a:pPr marL="171360"/>
            <a:r>
              <a:rPr lang="en-US" b="1" dirty="0">
                <a:solidFill>
                  <a:schemeClr val="dk1"/>
                </a:solidFill>
                <a:ea typeface="Microsoft YaHei"/>
              </a:rPr>
              <a:t>Flexible hose bending radius</a:t>
            </a:r>
            <a:endParaRPr lang="en-GB" b="1" dirty="0">
              <a:solidFill>
                <a:schemeClr val="dk1"/>
              </a:solidFill>
              <a:ea typeface="Microsoft YaHei"/>
            </a:endParaRPr>
          </a:p>
          <a:p>
            <a:pPr lvl="1" indent="-285840">
              <a:buClr>
                <a:srgbClr val="DC0000"/>
              </a:buClr>
              <a:buFont typeface="Arial"/>
              <a:buChar char="•"/>
            </a:pPr>
            <a:r>
              <a:rPr lang="en-US" dirty="0">
                <a:solidFill>
                  <a:schemeClr val="dk1"/>
                </a:solidFill>
                <a:ea typeface="Microsoft YaHei"/>
              </a:rPr>
              <a:t>Deleted the requirement to fix the pipe according to manufacturer’s instructions</a:t>
            </a:r>
            <a:endParaRPr lang="en-US" strike="sngStrike" dirty="0">
              <a:solidFill>
                <a:schemeClr val="dk1"/>
              </a:solidFill>
              <a:ea typeface="Microsoft YaHei"/>
            </a:endParaRPr>
          </a:p>
          <a:p>
            <a:pPr lvl="1" indent="-285840">
              <a:buClr>
                <a:srgbClr val="DC0000"/>
              </a:buClr>
            </a:pPr>
            <a:r>
              <a:rPr lang="en-US" b="1" dirty="0">
                <a:solidFill>
                  <a:schemeClr val="dk1"/>
                </a:solidFill>
                <a:ea typeface="Microsoft YaHei"/>
              </a:rPr>
              <a:t>Relief valve setting</a:t>
            </a:r>
            <a:endParaRPr lang="en-GB" b="1" dirty="0">
              <a:solidFill>
                <a:schemeClr val="dk1"/>
              </a:solidFill>
              <a:ea typeface="Microsoft YaHei"/>
            </a:endParaRPr>
          </a:p>
          <a:p>
            <a:pPr lvl="1" indent="-285840" defTabSz="914400">
              <a:buClr>
                <a:srgbClr val="DC0000"/>
              </a:buClr>
              <a:buFont typeface="Arial"/>
              <a:buChar char="•"/>
            </a:pPr>
            <a:r>
              <a:rPr lang="en-GB" dirty="0">
                <a:solidFill>
                  <a:schemeClr val="dk1"/>
                </a:solidFill>
                <a:ea typeface="Microsoft YaHei"/>
              </a:rPr>
              <a:t>The maximum pressure of 50 MPa </a:t>
            </a:r>
            <a:r>
              <a:rPr lang="en-US" dirty="0">
                <a:solidFill>
                  <a:schemeClr val="dk1"/>
                </a:solidFill>
                <a:ea typeface="Microsoft YaHei"/>
              </a:rPr>
              <a:t>has been moved to 4.9.3.5.3.2 </a:t>
            </a:r>
            <a:endParaRPr lang="en-US" strike="sngStrike" dirty="0">
              <a:solidFill>
                <a:schemeClr val="dk1"/>
              </a:solidFill>
              <a:ea typeface="Microsoft YaHei"/>
            </a:endParaRPr>
          </a:p>
          <a:p>
            <a:pPr lvl="1" indent="-285840" defTabSz="914400">
              <a:buClr>
                <a:srgbClr val="DC0000"/>
              </a:buClr>
              <a:buFont typeface="Arial"/>
              <a:buChar char="•"/>
            </a:pPr>
            <a:r>
              <a:rPr lang="en-US" b="1" dirty="0">
                <a:solidFill>
                  <a:schemeClr val="dk1"/>
                </a:solidFill>
                <a:ea typeface="Microsoft YaHei"/>
              </a:rPr>
              <a:t>Motor run time limiter shall not prevent emergency electrical operation</a:t>
            </a:r>
            <a:endParaRPr lang="en-GB" b="1" dirty="0">
              <a:solidFill>
                <a:schemeClr val="dk1"/>
              </a:solidFill>
              <a:ea typeface="Microsoft YaHei"/>
            </a:endParaRPr>
          </a:p>
          <a:p>
            <a:pPr lvl="1" indent="-285840">
              <a:buClr>
                <a:srgbClr val="DC0000"/>
              </a:buClr>
              <a:buFont typeface="Arial"/>
              <a:buChar char="•"/>
            </a:pPr>
            <a:r>
              <a:rPr lang="en-US" dirty="0">
                <a:solidFill>
                  <a:schemeClr val="dk1"/>
                </a:solidFill>
                <a:ea typeface="Microsoft YaHei"/>
              </a:rPr>
              <a:t>“4.9.3.10.4 The motor run time limiter, even if tripped, shall not prevent the inspection operation, 4.12.1.5, the emergency electrical operation, 4.12.1.6, and the electrical anti-creep system, 4.12.1.10.”</a:t>
            </a:r>
          </a:p>
          <a:p>
            <a:pPr marL="171360"/>
            <a:r>
              <a:rPr lang="en-US" b="1" dirty="0">
                <a:solidFill>
                  <a:schemeClr val="dk1"/>
                </a:solidFill>
                <a:ea typeface="Microsoft YaHei"/>
              </a:rPr>
              <a:t>For hydraulic lifts having more that two levels</a:t>
            </a:r>
            <a:endParaRPr lang="en-GB" b="1" dirty="0">
              <a:solidFill>
                <a:schemeClr val="dk1"/>
              </a:solidFill>
              <a:ea typeface="Microsoft YaHei"/>
            </a:endParaRPr>
          </a:p>
          <a:p>
            <a:pPr lvl="1" indent="-285840">
              <a:buClr>
                <a:srgbClr val="DC0000"/>
              </a:buClr>
              <a:buFont typeface="Arial"/>
              <a:buChar char="•"/>
            </a:pPr>
            <a:r>
              <a:rPr lang="en-US" b="1" dirty="0">
                <a:solidFill>
                  <a:schemeClr val="dk1"/>
                </a:solidFill>
              </a:rPr>
              <a:t> </a:t>
            </a:r>
            <a:r>
              <a:rPr lang="en-US" dirty="0">
                <a:solidFill>
                  <a:schemeClr val="dk1"/>
                </a:solidFill>
                <a:ea typeface="Microsoft YaHei"/>
              </a:rPr>
              <a:t>Deleted the exception allowed not to check whether car is in unlocking zone, in case lift is “fitted with mechanical anti-creeping device”. </a:t>
            </a:r>
            <a:endParaRPr lang="en-US" strike="sngStrike" dirty="0">
              <a:solidFill>
                <a:schemeClr val="dk1"/>
              </a:solidFill>
              <a:ea typeface="Microsoft YaHei"/>
            </a:endParaRPr>
          </a:p>
          <a:p>
            <a:pPr marL="171360" lvl="1">
              <a:buClr>
                <a:srgbClr val="DC0000"/>
              </a:buClr>
            </a:pPr>
            <a:r>
              <a:rPr lang="en-US" b="1" u="none" strike="noStrike" dirty="0">
                <a:solidFill>
                  <a:schemeClr val="dk1"/>
                </a:solidFill>
                <a:effectLst/>
                <a:uFillTx/>
              </a:rPr>
              <a:t>Stopping lift machine</a:t>
            </a:r>
            <a:endParaRPr lang="en-GB" b="0" u="none" strike="noStrike" dirty="0">
              <a:solidFill>
                <a:srgbClr val="000000"/>
              </a:solidFill>
              <a:effectLst/>
              <a:uFillTx/>
            </a:endParaRPr>
          </a:p>
          <a:p>
            <a:pPr marL="457200" lvl="1" indent="-285840" defTabSz="914400">
              <a:lnSpc>
                <a:spcPct val="100000"/>
              </a:lnSpc>
              <a:buClr>
                <a:srgbClr val="DC0000"/>
              </a:buClr>
              <a:buFont typeface="Arial"/>
              <a:buChar char="•"/>
            </a:pPr>
            <a:r>
              <a:rPr lang="en-US" b="0" u="none" strike="noStrike" dirty="0">
                <a:solidFill>
                  <a:schemeClr val="dk1"/>
                </a:solidFill>
                <a:effectLst/>
                <a:uFillTx/>
              </a:rPr>
              <a:t>Alternative ways to stop upwards and downwards movement has been updated, to match with other electrical and SIL requirements / possibilities in </a:t>
            </a:r>
            <a:r>
              <a:rPr lang="en-US" b="0" i="1" u="none" strike="noStrike" dirty="0">
                <a:solidFill>
                  <a:schemeClr val="dk1"/>
                </a:solidFill>
                <a:effectLst/>
                <a:uFillTx/>
              </a:rPr>
              <a:t>ISO 8100-1, </a:t>
            </a:r>
            <a:r>
              <a:rPr lang="en-GB" b="0" i="1" u="none" strike="noStrike" dirty="0">
                <a:solidFill>
                  <a:schemeClr val="dk1"/>
                </a:solidFill>
                <a:effectLst/>
                <a:uFillTx/>
                <a:ea typeface="Microsoft YaHei"/>
              </a:rPr>
              <a:t>4.9.3.4.2</a:t>
            </a:r>
            <a:r>
              <a:rPr lang="en-GB" b="0" u="none" strike="noStrike" dirty="0">
                <a:solidFill>
                  <a:schemeClr val="dk1"/>
                </a:solidFill>
                <a:effectLst/>
                <a:uFillTx/>
                <a:ea typeface="Microsoft YaHei"/>
              </a:rPr>
              <a:t> </a:t>
            </a:r>
            <a:r>
              <a:rPr lang="en-GB" b="0" i="1" u="none" strike="noStrike" dirty="0">
                <a:solidFill>
                  <a:schemeClr val="dk1"/>
                </a:solidFill>
                <a:effectLst/>
                <a:uFillTx/>
                <a:ea typeface="Microsoft YaHei"/>
              </a:rPr>
              <a:t>and 4.9.3.4.3</a:t>
            </a:r>
            <a:endParaRPr lang="en-GB" b="0" u="none" strike="noStrike" dirty="0">
              <a:solidFill>
                <a:srgbClr val="000000"/>
              </a:solidFill>
              <a:effectLst/>
              <a:uFillTx/>
            </a:endParaRPr>
          </a:p>
        </p:txBody>
      </p:sp>
      <p:sp>
        <p:nvSpPr>
          <p:cNvPr id="2" name="Titel 1">
            <a:extLst>
              <a:ext uri="{FF2B5EF4-FFF2-40B4-BE49-F238E27FC236}">
                <a16:creationId xmlns:a16="http://schemas.microsoft.com/office/drawing/2014/main" id="{0BA46645-366F-1B0A-8755-CE7BDAD560DF}"/>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Hydraulic lifts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3A3F-8A85-52B6-8F2F-5D50187241EA}"/>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EE541885-030D-F31E-54FC-E8BB28B815E1}"/>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5F8E0A2E-ACE8-C1A7-130E-BF4A980D38C3}"/>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Introduction and Background</a:t>
            </a:r>
            <a:endParaRPr lang="nl-BE">
              <a:solidFill>
                <a:srgbClr val="394393"/>
              </a:solidFill>
            </a:endParaRPr>
          </a:p>
        </p:txBody>
      </p:sp>
    </p:spTree>
    <p:extLst>
      <p:ext uri="{BB962C8B-B14F-4D97-AF65-F5344CB8AC3E}">
        <p14:creationId xmlns:p14="http://schemas.microsoft.com/office/powerpoint/2010/main" val="1373718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700" dirty="0">
                <a:solidFill>
                  <a:srgbClr val="394393"/>
                </a:solidFill>
              </a:rPr>
              <a:t>4.10 Electric installations and appliances</a:t>
            </a:r>
            <a:endParaRPr lang="nl-BE" sz="3700" dirty="0">
              <a:solidFill>
                <a:srgbClr val="394393"/>
              </a:solidFill>
            </a:endParaRPr>
          </a:p>
        </p:txBody>
      </p:sp>
    </p:spTree>
    <p:extLst>
      <p:ext uri="{BB962C8B-B14F-4D97-AF65-F5344CB8AC3E}">
        <p14:creationId xmlns:p14="http://schemas.microsoft.com/office/powerpoint/2010/main" val="3895788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D1594-7405-2245-8CE0-5CEF6DA8B0B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9C520F-A81F-AADE-96C8-FD6FF523B0C7}"/>
              </a:ext>
            </a:extLst>
          </p:cNvPr>
          <p:cNvSpPr txBox="1"/>
          <p:nvPr/>
        </p:nvSpPr>
        <p:spPr>
          <a:xfrm>
            <a:off x="530015" y="1713285"/>
            <a:ext cx="5357834" cy="1908215"/>
          </a:xfrm>
          <a:prstGeom prst="rect">
            <a:avLst/>
          </a:prstGeom>
          <a:noFill/>
        </p:spPr>
        <p:txBody>
          <a:bodyPr wrap="square">
            <a:spAutoFit/>
          </a:bodyPr>
          <a:lstStyle/>
          <a:p>
            <a:pPr marL="171450" marR="0" lvl="1">
              <a:spcBef>
                <a:spcPts val="600"/>
              </a:spcBef>
              <a:buClr>
                <a:srgbClr val="DC0000"/>
              </a:buClr>
            </a:pPr>
            <a:r>
              <a:rPr lang="en-US" b="1" dirty="0">
                <a:ea typeface="+mj-ea"/>
                <a:cs typeface="+mj-cs"/>
              </a:rPr>
              <a:t>Two new categories</a:t>
            </a:r>
          </a:p>
          <a:p>
            <a:pPr lvl="1" indent="-285750">
              <a:spcBef>
                <a:spcPts val="600"/>
              </a:spcBef>
              <a:buClr>
                <a:srgbClr val="DC0000"/>
              </a:buClr>
              <a:buFont typeface="Arial" panose="020B0604020202020204" pitchFamily="34" charset="0"/>
              <a:buChar char="•"/>
            </a:pPr>
            <a:r>
              <a:rPr lang="en-US" dirty="0">
                <a:ea typeface="+mj-ea"/>
                <a:cs typeface="+mj-cs"/>
              </a:rPr>
              <a:t>Parts which are accessible without the use of a key or tool  =&gt; parts accessible by passengers</a:t>
            </a:r>
          </a:p>
          <a:p>
            <a:pPr lvl="1" indent="-285750">
              <a:spcBef>
                <a:spcPts val="600"/>
              </a:spcBef>
              <a:buClr>
                <a:srgbClr val="DC0000"/>
              </a:buClr>
              <a:buFont typeface="Arial" panose="020B0604020202020204" pitchFamily="34" charset="0"/>
              <a:buChar char="•"/>
            </a:pPr>
            <a:r>
              <a:rPr lang="en-US" dirty="0">
                <a:ea typeface="+mj-ea"/>
                <a:cs typeface="+mj-cs"/>
              </a:rPr>
              <a:t>Parts located in the lift well or machine room, no need to touch and warning sign  =&gt;  example braking resistor touch cover with warning sign</a:t>
            </a:r>
          </a:p>
        </p:txBody>
      </p:sp>
      <p:pic>
        <p:nvPicPr>
          <p:cNvPr id="3" name="Picture 2">
            <a:extLst>
              <a:ext uri="{FF2B5EF4-FFF2-40B4-BE49-F238E27FC236}">
                <a16:creationId xmlns:a16="http://schemas.microsoft.com/office/drawing/2014/main" id="{A17B8DC0-AECB-FB3D-7F07-40142A57E8A7}"/>
              </a:ext>
            </a:extLst>
          </p:cNvPr>
          <p:cNvPicPr>
            <a:picLocks noChangeAspect="1"/>
          </p:cNvPicPr>
          <p:nvPr/>
        </p:nvPicPr>
        <p:blipFill>
          <a:blip r:embed="rId3"/>
          <a:stretch>
            <a:fillRect/>
          </a:stretch>
        </p:blipFill>
        <p:spPr>
          <a:xfrm>
            <a:off x="6304152" y="2347411"/>
            <a:ext cx="4621812" cy="3507983"/>
          </a:xfrm>
          <a:prstGeom prst="rect">
            <a:avLst/>
          </a:prstGeom>
        </p:spPr>
      </p:pic>
      <p:sp>
        <p:nvSpPr>
          <p:cNvPr id="8" name="TextBox 7">
            <a:extLst>
              <a:ext uri="{FF2B5EF4-FFF2-40B4-BE49-F238E27FC236}">
                <a16:creationId xmlns:a16="http://schemas.microsoft.com/office/drawing/2014/main" id="{9860FD65-10E2-3F07-6E46-4AB6951E6DD7}"/>
              </a:ext>
            </a:extLst>
          </p:cNvPr>
          <p:cNvSpPr txBox="1"/>
          <p:nvPr/>
        </p:nvSpPr>
        <p:spPr>
          <a:xfrm>
            <a:off x="982367" y="3909660"/>
            <a:ext cx="4458314" cy="338554"/>
          </a:xfrm>
          <a:prstGeom prst="rect">
            <a:avLst/>
          </a:prstGeom>
          <a:noFill/>
        </p:spPr>
        <p:txBody>
          <a:bodyPr wrap="square">
            <a:spAutoFit/>
          </a:bodyPr>
          <a:lstStyle/>
          <a:p>
            <a:pPr marR="0" algn="ctr" rtl="0">
              <a:spcBef>
                <a:spcPts val="600"/>
              </a:spcBef>
            </a:pPr>
            <a:r>
              <a:rPr lang="en-US" sz="1600" i="1">
                <a:solidFill>
                  <a:srgbClr val="000000"/>
                </a:solidFill>
                <a:latin typeface="+mj-lt"/>
              </a:rPr>
              <a:t>EN 81-20 </a:t>
            </a:r>
            <a:r>
              <a:rPr lang="en-US" sz="1600">
                <a:solidFill>
                  <a:srgbClr val="000000"/>
                </a:solidFill>
              </a:rPr>
              <a:t>referred</a:t>
            </a:r>
            <a:r>
              <a:rPr lang="en-US" sz="1600">
                <a:solidFill>
                  <a:srgbClr val="000000"/>
                </a:solidFill>
                <a:latin typeface="+mj-lt"/>
              </a:rPr>
              <a:t> to </a:t>
            </a:r>
            <a:r>
              <a:rPr lang="en-US" sz="1600" i="1">
                <a:solidFill>
                  <a:srgbClr val="000000"/>
                </a:solidFill>
                <a:latin typeface="+mj-lt"/>
              </a:rPr>
              <a:t>HD 60364-4-42 Table 42.1</a:t>
            </a:r>
            <a:r>
              <a:rPr lang="en-US" sz="1600">
                <a:solidFill>
                  <a:srgbClr val="000000"/>
                </a:solidFill>
                <a:latin typeface="+mj-lt"/>
              </a:rPr>
              <a:t>.</a:t>
            </a:r>
            <a:endParaRPr lang="en-US" sz="1600" b="0" i="0" u="none" strike="noStrike" baseline="0">
              <a:solidFill>
                <a:srgbClr val="000000"/>
              </a:solidFill>
              <a:latin typeface="+mj-lt"/>
            </a:endParaRPr>
          </a:p>
        </p:txBody>
      </p:sp>
      <p:sp>
        <p:nvSpPr>
          <p:cNvPr id="9" name="TextBox 8">
            <a:extLst>
              <a:ext uri="{FF2B5EF4-FFF2-40B4-BE49-F238E27FC236}">
                <a16:creationId xmlns:a16="http://schemas.microsoft.com/office/drawing/2014/main" id="{2B67F0A5-02B4-B21D-5858-DD5642795422}"/>
              </a:ext>
            </a:extLst>
          </p:cNvPr>
          <p:cNvSpPr txBox="1"/>
          <p:nvPr/>
        </p:nvSpPr>
        <p:spPr>
          <a:xfrm>
            <a:off x="6304149" y="2008496"/>
            <a:ext cx="4793911" cy="338554"/>
          </a:xfrm>
          <a:prstGeom prst="rect">
            <a:avLst/>
          </a:prstGeom>
          <a:noFill/>
        </p:spPr>
        <p:txBody>
          <a:bodyPr wrap="square">
            <a:spAutoFit/>
          </a:bodyPr>
          <a:lstStyle>
            <a:defPPr>
              <a:defRPr lang="fr-FR"/>
            </a:defPPr>
            <a:lvl1pPr marR="0" algn="ctr">
              <a:spcBef>
                <a:spcPts val="600"/>
              </a:spcBef>
              <a:defRPr sz="1600" i="1">
                <a:solidFill>
                  <a:srgbClr val="000000"/>
                </a:solidFill>
                <a:latin typeface="+mj-lt"/>
              </a:defRPr>
            </a:lvl1pPr>
          </a:lstStyle>
          <a:p>
            <a:r>
              <a:rPr lang="en-US" i="0" dirty="0">
                <a:latin typeface="+mn-lt"/>
              </a:rPr>
              <a:t>Temperature limit are now in </a:t>
            </a:r>
            <a:r>
              <a:rPr lang="en-US" dirty="0">
                <a:latin typeface="+mn-lt"/>
              </a:rPr>
              <a:t>ISO 8100-1, 4.10 Table 20</a:t>
            </a:r>
          </a:p>
        </p:txBody>
      </p:sp>
      <p:pic>
        <p:nvPicPr>
          <p:cNvPr id="11" name="Picture 10">
            <a:extLst>
              <a:ext uri="{FF2B5EF4-FFF2-40B4-BE49-F238E27FC236}">
                <a16:creationId xmlns:a16="http://schemas.microsoft.com/office/drawing/2014/main" id="{ABDDA343-5BBF-7FFF-B672-8CEE9C38E44B}"/>
              </a:ext>
            </a:extLst>
          </p:cNvPr>
          <p:cNvPicPr>
            <a:picLocks noChangeAspect="1"/>
          </p:cNvPicPr>
          <p:nvPr/>
        </p:nvPicPr>
        <p:blipFill>
          <a:blip r:embed="rId4"/>
          <a:stretch>
            <a:fillRect/>
          </a:stretch>
        </p:blipFill>
        <p:spPr>
          <a:xfrm>
            <a:off x="10925964" y="548043"/>
            <a:ext cx="1054272" cy="1244172"/>
          </a:xfrm>
          <a:prstGeom prst="rect">
            <a:avLst/>
          </a:prstGeom>
        </p:spPr>
      </p:pic>
      <p:sp>
        <p:nvSpPr>
          <p:cNvPr id="2" name="Titel 2">
            <a:extLst>
              <a:ext uri="{FF2B5EF4-FFF2-40B4-BE49-F238E27FC236}">
                <a16:creationId xmlns:a16="http://schemas.microsoft.com/office/drawing/2014/main" id="{C6AA9728-6808-2A15-174A-14ACC87EC156}"/>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Temperature limits of accessible parts </a:t>
            </a:r>
            <a:endParaRPr lang="de-DE" sz="4000" dirty="0"/>
          </a:p>
        </p:txBody>
      </p:sp>
      <p:grpSp>
        <p:nvGrpSpPr>
          <p:cNvPr id="5" name="Gruppieren 4">
            <a:extLst>
              <a:ext uri="{FF2B5EF4-FFF2-40B4-BE49-F238E27FC236}">
                <a16:creationId xmlns:a16="http://schemas.microsoft.com/office/drawing/2014/main" id="{6E8D9900-9522-F994-6194-D165D7D888F4}"/>
              </a:ext>
            </a:extLst>
          </p:cNvPr>
          <p:cNvGrpSpPr/>
          <p:nvPr/>
        </p:nvGrpSpPr>
        <p:grpSpPr>
          <a:xfrm>
            <a:off x="979775" y="4337351"/>
            <a:ext cx="4458313" cy="1834467"/>
            <a:chOff x="979775" y="4337351"/>
            <a:chExt cx="4458313" cy="1834467"/>
          </a:xfrm>
        </p:grpSpPr>
        <p:pic>
          <p:nvPicPr>
            <p:cNvPr id="6" name="Picture 5">
              <a:extLst>
                <a:ext uri="{FF2B5EF4-FFF2-40B4-BE49-F238E27FC236}">
                  <a16:creationId xmlns:a16="http://schemas.microsoft.com/office/drawing/2014/main" id="{0CF7015D-A1E6-DF9A-B675-61C7EC862DBB}"/>
                </a:ext>
              </a:extLst>
            </p:cNvPr>
            <p:cNvPicPr>
              <a:picLocks noChangeAspect="1"/>
            </p:cNvPicPr>
            <p:nvPr/>
          </p:nvPicPr>
          <p:blipFill>
            <a:blip r:embed="rId5"/>
            <a:stretch>
              <a:fillRect/>
            </a:stretch>
          </p:blipFill>
          <p:spPr>
            <a:xfrm>
              <a:off x="979775" y="4348842"/>
              <a:ext cx="4458313" cy="1822976"/>
            </a:xfrm>
            <a:prstGeom prst="rect">
              <a:avLst/>
            </a:prstGeom>
            <a:solidFill>
              <a:schemeClr val="bg1"/>
            </a:solidFill>
          </p:spPr>
        </p:pic>
        <p:sp>
          <p:nvSpPr>
            <p:cNvPr id="4" name="Textfeld 3">
              <a:extLst>
                <a:ext uri="{FF2B5EF4-FFF2-40B4-BE49-F238E27FC236}">
                  <a16:creationId xmlns:a16="http://schemas.microsoft.com/office/drawing/2014/main" id="{95F91C6C-9A93-5B3C-80C6-BA16FA368E16}"/>
                </a:ext>
              </a:extLst>
            </p:cNvPr>
            <p:cNvSpPr txBox="1"/>
            <p:nvPr/>
          </p:nvSpPr>
          <p:spPr>
            <a:xfrm>
              <a:off x="1333771" y="4337351"/>
              <a:ext cx="615036" cy="253916"/>
            </a:xfrm>
            <a:prstGeom prst="rect">
              <a:avLst/>
            </a:prstGeom>
            <a:solidFill>
              <a:schemeClr val="bg1"/>
            </a:solidFill>
          </p:spPr>
          <p:txBody>
            <a:bodyPr wrap="none" lIns="36000" rIns="0" rtlCol="0">
              <a:spAutoFit/>
            </a:bodyPr>
            <a:lstStyle/>
            <a:p>
              <a:r>
                <a:rPr lang="de-DE" sz="1050" b="1" dirty="0"/>
                <a:t>Table 42.1</a:t>
              </a:r>
            </a:p>
          </p:txBody>
        </p:sp>
      </p:grpSp>
    </p:spTree>
    <p:extLst>
      <p:ext uri="{BB962C8B-B14F-4D97-AF65-F5344CB8AC3E}">
        <p14:creationId xmlns:p14="http://schemas.microsoft.com/office/powerpoint/2010/main" val="3786342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3DFF-359B-BA26-831C-BEDA0E969A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E4645A0-7511-77E4-4F29-48FFE346F9BF}"/>
              </a:ext>
            </a:extLst>
          </p:cNvPr>
          <p:cNvSpPr txBox="1"/>
          <p:nvPr/>
        </p:nvSpPr>
        <p:spPr>
          <a:xfrm>
            <a:off x="613639" y="1614045"/>
            <a:ext cx="10342055" cy="3323987"/>
          </a:xfrm>
          <a:prstGeom prst="rect">
            <a:avLst/>
          </a:prstGeom>
          <a:noFill/>
        </p:spPr>
        <p:txBody>
          <a:bodyPr wrap="square">
            <a:spAutoFit/>
          </a:bodyPr>
          <a:lstStyle/>
          <a:p>
            <a:pPr marL="285750" indent="-285750">
              <a:spcBef>
                <a:spcPts val="600"/>
              </a:spcBef>
              <a:buClr>
                <a:srgbClr val="FF0000"/>
              </a:buClr>
              <a:buFont typeface="Arial" panose="020B0604020202020204" pitchFamily="34" charset="0"/>
              <a:buChar char="•"/>
            </a:pPr>
            <a:r>
              <a:rPr lang="en-US" b="0" i="0" u="none" strike="noStrike" baseline="0" dirty="0">
                <a:solidFill>
                  <a:srgbClr val="000000"/>
                </a:solidFill>
              </a:rPr>
              <a:t>To cover Machinery Regulation (MR) EHSR protection against corruption 1.1.9, </a:t>
            </a:r>
            <a:r>
              <a:rPr lang="en-US" i="0" u="sng" strike="noStrike" baseline="0" dirty="0">
                <a:solidFill>
                  <a:srgbClr val="000000"/>
                </a:solidFill>
              </a:rPr>
              <a:t>interface components to external equipment</a:t>
            </a:r>
            <a:r>
              <a:rPr lang="en-US" b="1" i="0" u="none" strike="noStrike" baseline="0" dirty="0">
                <a:solidFill>
                  <a:srgbClr val="000000"/>
                </a:solidFill>
              </a:rPr>
              <a:t> </a:t>
            </a:r>
            <a:r>
              <a:rPr lang="en-US" dirty="0">
                <a:solidFill>
                  <a:srgbClr val="000000"/>
                </a:solidFill>
              </a:rPr>
              <a:t>shall be in accordance with </a:t>
            </a:r>
            <a:r>
              <a:rPr lang="en-US" i="1" dirty="0">
                <a:solidFill>
                  <a:srgbClr val="000000"/>
                </a:solidFill>
              </a:rPr>
              <a:t>ISO 8102-20:2022 </a:t>
            </a:r>
            <a:endParaRPr lang="en-US" b="0" i="1" u="none" strike="noStrike" baseline="0" dirty="0">
              <a:solidFill>
                <a:srgbClr val="000000"/>
              </a:solidFill>
            </a:endParaRPr>
          </a:p>
          <a:p>
            <a:pPr lvl="2">
              <a:spcBef>
                <a:spcPts val="600"/>
              </a:spcBef>
            </a:pPr>
            <a:r>
              <a:rPr lang="en-US" b="0" i="1" u="none" strike="noStrike" baseline="0" dirty="0">
                <a:solidFill>
                  <a:srgbClr val="000000"/>
                </a:solidFill>
              </a:rPr>
              <a:t>“4.10.1.1.5 The lift and the lift components, capable of connectivity to external equipment:</a:t>
            </a:r>
          </a:p>
          <a:p>
            <a:pPr lvl="3">
              <a:spcBef>
                <a:spcPts val="600"/>
              </a:spcBef>
            </a:pPr>
            <a:r>
              <a:rPr lang="en-US" b="0" i="1" u="none" strike="noStrike" baseline="0" dirty="0">
                <a:solidFill>
                  <a:srgbClr val="000000"/>
                </a:solidFill>
              </a:rPr>
              <a:t>— which is not powered by the main switch as per 4.10.5.1 or by a supply disconnecting device as per 4.10.5.3; and</a:t>
            </a:r>
          </a:p>
          <a:p>
            <a:pPr lvl="3">
              <a:spcBef>
                <a:spcPts val="600"/>
              </a:spcBef>
            </a:pPr>
            <a:r>
              <a:rPr lang="en-US" b="0" i="1" u="none" strike="noStrike" baseline="0" dirty="0">
                <a:solidFill>
                  <a:srgbClr val="000000"/>
                </a:solidFill>
              </a:rPr>
              <a:t>— which is not located in a machine room, a pulley room, a machinery cabinet or the well as per 4.2.1.1.1; </a:t>
            </a:r>
          </a:p>
          <a:p>
            <a:pPr lvl="2">
              <a:spcBef>
                <a:spcPts val="600"/>
              </a:spcBef>
            </a:pPr>
            <a:r>
              <a:rPr lang="en-US" b="0" i="1" u="none" strike="noStrike" baseline="0" dirty="0">
                <a:solidFill>
                  <a:srgbClr val="000000"/>
                </a:solidFill>
              </a:rPr>
              <a:t>shall be in accordance with ISO 8102-20:2022 Clause 5 and Clause 6.”</a:t>
            </a:r>
          </a:p>
          <a:p>
            <a:pPr marR="0" algn="l" rtl="0">
              <a:spcBef>
                <a:spcPts val="600"/>
              </a:spcBef>
            </a:pPr>
            <a:endParaRPr lang="en-US" b="0" i="0" u="none" strike="noStrike" baseline="0" dirty="0">
              <a:solidFill>
                <a:srgbClr val="000000"/>
              </a:solidFill>
            </a:endParaRPr>
          </a:p>
          <a:p>
            <a:pPr marL="285750" marR="0" indent="-285750">
              <a:spcBef>
                <a:spcPts val="600"/>
              </a:spcBef>
              <a:buClr>
                <a:srgbClr val="FF0000"/>
              </a:buClr>
              <a:buFont typeface="Arial" panose="020B0604020202020204" pitchFamily="34" charset="0"/>
              <a:buChar char="•"/>
            </a:pPr>
            <a:r>
              <a:rPr lang="en-US" dirty="0">
                <a:solidFill>
                  <a:srgbClr val="000000"/>
                </a:solidFill>
              </a:rPr>
              <a:t>To cover new Cyber Resilience Act (CRA), </a:t>
            </a:r>
            <a:r>
              <a:rPr lang="en-US" i="1" dirty="0">
                <a:solidFill>
                  <a:srgbClr val="000000"/>
                </a:solidFill>
              </a:rPr>
              <a:t>ISO 8102-20 </a:t>
            </a:r>
            <a:r>
              <a:rPr lang="en-US" dirty="0">
                <a:solidFill>
                  <a:srgbClr val="000000"/>
                </a:solidFill>
              </a:rPr>
              <a:t>is currently been revised as </a:t>
            </a:r>
            <a:r>
              <a:rPr lang="en-US" i="1" dirty="0">
                <a:solidFill>
                  <a:srgbClr val="000000"/>
                </a:solidFill>
              </a:rPr>
              <a:t>EN ISO 8102-20:2027</a:t>
            </a:r>
          </a:p>
        </p:txBody>
      </p:sp>
      <p:sp>
        <p:nvSpPr>
          <p:cNvPr id="2" name="Titel 2">
            <a:extLst>
              <a:ext uri="{FF2B5EF4-FFF2-40B4-BE49-F238E27FC236}">
                <a16:creationId xmlns:a16="http://schemas.microsoft.com/office/drawing/2014/main" id="{9D2B8B96-48F1-381D-438B-F7FBC2A682F6}"/>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Cybersecurity</a:t>
            </a:r>
            <a:endParaRPr lang="de-DE" sz="4000" dirty="0"/>
          </a:p>
        </p:txBody>
      </p:sp>
    </p:spTree>
    <p:extLst>
      <p:ext uri="{BB962C8B-B14F-4D97-AF65-F5344CB8AC3E}">
        <p14:creationId xmlns:p14="http://schemas.microsoft.com/office/powerpoint/2010/main" val="2474668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EFDD6F-F6BA-55CA-65D5-3C31730BA403}"/>
              </a:ext>
            </a:extLst>
          </p:cNvPr>
          <p:cNvSpPr txBox="1"/>
          <p:nvPr/>
        </p:nvSpPr>
        <p:spPr>
          <a:xfrm>
            <a:off x="738900" y="1701114"/>
            <a:ext cx="7707010" cy="3046988"/>
          </a:xfrm>
          <a:prstGeom prst="rect">
            <a:avLst/>
          </a:prstGeom>
          <a:solidFill>
            <a:schemeClr val="bg1"/>
          </a:solidFill>
        </p:spPr>
        <p:txBody>
          <a:bodyPr wrap="square">
            <a:spAutoFit/>
          </a:bodyPr>
          <a:lstStyle/>
          <a:p>
            <a:pPr marL="285750" indent="-285750">
              <a:spcBef>
                <a:spcPts val="600"/>
              </a:spcBef>
              <a:buClr>
                <a:srgbClr val="FF0000"/>
              </a:buClr>
              <a:buFont typeface="Arial" panose="020B0604020202020204" pitchFamily="34" charset="0"/>
              <a:buChar char="•"/>
            </a:pPr>
            <a:r>
              <a:rPr lang="en-US" dirty="0">
                <a:solidFill>
                  <a:srgbClr val="000000"/>
                </a:solidFill>
                <a:latin typeface="+mj-lt"/>
              </a:rPr>
              <a:t>H</a:t>
            </a:r>
            <a:r>
              <a:rPr lang="en-US" i="0" u="none" strike="noStrike" baseline="0" dirty="0">
                <a:solidFill>
                  <a:srgbClr val="000000"/>
                </a:solidFill>
                <a:latin typeface="+mj-lt"/>
              </a:rPr>
              <a:t>igher requirements when enclosure is opened for resetting, adjusting or to operate controls,</a:t>
            </a:r>
            <a:r>
              <a:rPr lang="en-US" i="0" u="none" strike="noStrike" baseline="0" dirty="0">
                <a:latin typeface="+mj-lt"/>
              </a:rPr>
              <a:t> </a:t>
            </a:r>
            <a:r>
              <a:rPr lang="en-US" i="1" dirty="0"/>
              <a:t>4.10.1.2</a:t>
            </a:r>
            <a:endParaRPr lang="en-US" b="1" i="1" u="none" strike="noStrike" baseline="0" dirty="0">
              <a:latin typeface="+mj-lt"/>
            </a:endParaRPr>
          </a:p>
          <a:p>
            <a:pPr marL="742950" lvl="1" indent="-285750">
              <a:spcBef>
                <a:spcPts val="600"/>
              </a:spcBef>
              <a:buClr>
                <a:srgbClr val="FF0000"/>
              </a:buClr>
              <a:buFont typeface="Arial" panose="020B0604020202020204" pitchFamily="34" charset="0"/>
              <a:buChar char="•"/>
            </a:pPr>
            <a:endParaRPr lang="en-US" b="0" i="0" u="none" strike="noStrike" baseline="0" dirty="0">
              <a:solidFill>
                <a:srgbClr val="000000"/>
              </a:solidFill>
              <a:latin typeface="+mj-lt"/>
            </a:endParaRPr>
          </a:p>
          <a:p>
            <a:pPr marL="285750" indent="-285750">
              <a:spcBef>
                <a:spcPts val="600"/>
              </a:spcBef>
              <a:buClr>
                <a:srgbClr val="FF0000"/>
              </a:buClr>
              <a:buFont typeface="Arial" panose="020B0604020202020204" pitchFamily="34" charset="0"/>
              <a:buChar char="•"/>
            </a:pPr>
            <a:r>
              <a:rPr lang="en-US" b="0" i="1" u="none" strike="noStrike" baseline="0" dirty="0">
                <a:latin typeface="+mj-lt"/>
              </a:rPr>
              <a:t>EN 81-20, 5.10.1.2.2 d) </a:t>
            </a:r>
            <a:r>
              <a:rPr lang="en-US" b="0" i="0" u="none" strike="noStrike" baseline="0" dirty="0">
                <a:latin typeface="+mj-lt"/>
              </a:rPr>
              <a:t>reference to </a:t>
            </a:r>
            <a:r>
              <a:rPr lang="en-US" b="0" i="1" u="none" strike="noStrike" baseline="0" dirty="0">
                <a:latin typeface="+mj-lt"/>
              </a:rPr>
              <a:t>EN 50274 </a:t>
            </a:r>
            <a:r>
              <a:rPr lang="en-US" b="0" i="0" u="none" strike="noStrike" baseline="0" dirty="0">
                <a:latin typeface="+mj-lt"/>
              </a:rPr>
              <a:t>is deleted</a:t>
            </a:r>
          </a:p>
          <a:p>
            <a:pPr marL="742950" lvl="1" indent="-285750">
              <a:spcBef>
                <a:spcPts val="600"/>
              </a:spcBef>
              <a:buClr>
                <a:srgbClr val="FF0000"/>
              </a:buClr>
              <a:buFont typeface="Arial" panose="020B0604020202020204" pitchFamily="34" charset="0"/>
              <a:buChar char="•"/>
            </a:pPr>
            <a:r>
              <a:rPr lang="en-US" b="0" u="none" strike="noStrike" baseline="0" dirty="0">
                <a:latin typeface="+mj-lt"/>
              </a:rPr>
              <a:t>Reference permitted back of hand protection in certain conditions.</a:t>
            </a:r>
            <a:endParaRPr lang="en-US" dirty="0">
              <a:solidFill>
                <a:srgbClr val="000000"/>
              </a:solidFill>
              <a:latin typeface="+mj-lt"/>
            </a:endParaRPr>
          </a:p>
          <a:p>
            <a:pPr marL="285750" indent="-285750">
              <a:spcBef>
                <a:spcPts val="600"/>
              </a:spcBef>
              <a:buClr>
                <a:srgbClr val="FF0000"/>
              </a:buClr>
              <a:buFont typeface="Arial" panose="020B0604020202020204" pitchFamily="34" charset="0"/>
              <a:buChar char="•"/>
            </a:pPr>
            <a:endParaRPr lang="en-US" b="0" i="0" u="none" strike="noStrike" baseline="0" dirty="0">
              <a:solidFill>
                <a:srgbClr val="000000"/>
              </a:solidFill>
              <a:latin typeface="+mj-lt"/>
            </a:endParaRPr>
          </a:p>
          <a:p>
            <a:pPr marL="285750" indent="-285750">
              <a:spcBef>
                <a:spcPts val="600"/>
              </a:spcBef>
              <a:buClr>
                <a:srgbClr val="FF0000"/>
              </a:buClr>
              <a:buFont typeface="Arial" panose="020B0604020202020204" pitchFamily="34" charset="0"/>
              <a:buChar char="•"/>
            </a:pPr>
            <a:r>
              <a:rPr lang="en-US" dirty="0">
                <a:solidFill>
                  <a:srgbClr val="000000"/>
                </a:solidFill>
              </a:rPr>
              <a:t>IPXXB is now required when enclosure is opened for resetting, adjusting or to operate controls</a:t>
            </a:r>
          </a:p>
          <a:p>
            <a:pPr marL="742950" lvl="1" indent="-285750">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IPXXB is protection against access </a:t>
            </a:r>
            <a:r>
              <a:rPr lang="en-US" b="1" i="0" u="none" strike="noStrike" baseline="0" dirty="0">
                <a:solidFill>
                  <a:srgbClr val="000000"/>
                </a:solidFill>
                <a:latin typeface="+mj-lt"/>
              </a:rPr>
              <a:t>to hazardous parts </a:t>
            </a:r>
            <a:r>
              <a:rPr lang="en-US" b="0" i="0" u="none" strike="noStrike" baseline="0" dirty="0">
                <a:solidFill>
                  <a:srgbClr val="000000"/>
                </a:solidFill>
                <a:latin typeface="+mj-lt"/>
              </a:rPr>
              <a:t>with a finger</a:t>
            </a:r>
          </a:p>
        </p:txBody>
      </p:sp>
      <p:pic>
        <p:nvPicPr>
          <p:cNvPr id="5" name="Picture 4">
            <a:extLst>
              <a:ext uri="{FF2B5EF4-FFF2-40B4-BE49-F238E27FC236}">
                <a16:creationId xmlns:a16="http://schemas.microsoft.com/office/drawing/2014/main" id="{85F612AC-6C77-AE5B-D7F8-6CEC1088D7EE}"/>
              </a:ext>
            </a:extLst>
          </p:cNvPr>
          <p:cNvPicPr>
            <a:picLocks noChangeAspect="1"/>
          </p:cNvPicPr>
          <p:nvPr/>
        </p:nvPicPr>
        <p:blipFill>
          <a:blip r:embed="rId2"/>
          <a:stretch>
            <a:fillRect/>
          </a:stretch>
        </p:blipFill>
        <p:spPr>
          <a:xfrm>
            <a:off x="9305646" y="1463521"/>
            <a:ext cx="2065488" cy="2315422"/>
          </a:xfrm>
          <a:prstGeom prst="rect">
            <a:avLst/>
          </a:prstGeom>
        </p:spPr>
      </p:pic>
      <p:sp>
        <p:nvSpPr>
          <p:cNvPr id="8" name="TextBox 7">
            <a:extLst>
              <a:ext uri="{FF2B5EF4-FFF2-40B4-BE49-F238E27FC236}">
                <a16:creationId xmlns:a16="http://schemas.microsoft.com/office/drawing/2014/main" id="{888C6552-6A26-2A93-0AE7-FED27D9EBC68}"/>
              </a:ext>
            </a:extLst>
          </p:cNvPr>
          <p:cNvSpPr txBox="1"/>
          <p:nvPr/>
        </p:nvSpPr>
        <p:spPr>
          <a:xfrm>
            <a:off x="9648545" y="3978154"/>
            <a:ext cx="1804555" cy="646331"/>
          </a:xfrm>
          <a:prstGeom prst="rect">
            <a:avLst/>
          </a:prstGeom>
          <a:noFill/>
        </p:spPr>
        <p:txBody>
          <a:bodyPr wrap="square" rtlCol="0">
            <a:spAutoFit/>
          </a:bodyPr>
          <a:lstStyle/>
          <a:p>
            <a:r>
              <a:rPr lang="fi-FI" sz="1200"/>
              <a:t>EN 50274, figure 2</a:t>
            </a:r>
          </a:p>
          <a:p>
            <a:r>
              <a:rPr lang="fi-FI" sz="1200"/>
              <a:t>IPXXA, back of hand protection in gray areas</a:t>
            </a:r>
          </a:p>
        </p:txBody>
      </p:sp>
      <p:cxnSp>
        <p:nvCxnSpPr>
          <p:cNvPr id="3" name="Straight Connector 2">
            <a:extLst>
              <a:ext uri="{FF2B5EF4-FFF2-40B4-BE49-F238E27FC236}">
                <a16:creationId xmlns:a16="http://schemas.microsoft.com/office/drawing/2014/main" id="{F4D41A4A-8D12-0995-4523-9ED9CD3AEA42}"/>
              </a:ext>
            </a:extLst>
          </p:cNvPr>
          <p:cNvCxnSpPr/>
          <p:nvPr/>
        </p:nvCxnSpPr>
        <p:spPr>
          <a:xfrm>
            <a:off x="9153832" y="1463521"/>
            <a:ext cx="2438400" cy="2734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5F242A74-D9F6-26C2-6DC5-93200BB8A4B9}"/>
              </a:ext>
            </a:extLst>
          </p:cNvPr>
          <p:cNvCxnSpPr>
            <a:cxnSpLocks/>
          </p:cNvCxnSpPr>
          <p:nvPr/>
        </p:nvCxnSpPr>
        <p:spPr>
          <a:xfrm flipH="1">
            <a:off x="9305646" y="1367389"/>
            <a:ext cx="2147454" cy="2933930"/>
          </a:xfrm>
          <a:prstGeom prst="line">
            <a:avLst/>
          </a:prstGeom>
        </p:spPr>
        <p:style>
          <a:lnRef idx="3">
            <a:schemeClr val="accent2"/>
          </a:lnRef>
          <a:fillRef idx="0">
            <a:schemeClr val="accent2"/>
          </a:fillRef>
          <a:effectRef idx="2">
            <a:schemeClr val="accent2"/>
          </a:effectRef>
          <a:fontRef idx="minor">
            <a:schemeClr val="tx1"/>
          </a:fontRef>
        </p:style>
      </p:cxnSp>
      <p:sp>
        <p:nvSpPr>
          <p:cNvPr id="2" name="object 4">
            <a:extLst>
              <a:ext uri="{FF2B5EF4-FFF2-40B4-BE49-F238E27FC236}">
                <a16:creationId xmlns:a16="http://schemas.microsoft.com/office/drawing/2014/main" id="{CE9ED245-B327-844E-1C59-EA95A54B71E4}"/>
              </a:ext>
            </a:extLst>
          </p:cNvPr>
          <p:cNvSpPr txBox="1">
            <a:spLocks/>
          </p:cNvSpPr>
          <p:nvPr/>
        </p:nvSpPr>
        <p:spPr>
          <a:xfrm>
            <a:off x="609600" y="274638"/>
            <a:ext cx="10972800" cy="627763"/>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endParaRPr lang="en-US" sz="4000" dirty="0">
              <a:solidFill>
                <a:srgbClr val="394393"/>
              </a:solidFill>
            </a:endParaRPr>
          </a:p>
        </p:txBody>
      </p:sp>
      <p:sp>
        <p:nvSpPr>
          <p:cNvPr id="4" name="Titel 3">
            <a:extLst>
              <a:ext uri="{FF2B5EF4-FFF2-40B4-BE49-F238E27FC236}">
                <a16:creationId xmlns:a16="http://schemas.microsoft.com/office/drawing/2014/main" id="{2C104D2F-13F8-B112-491C-B7C54987E3B0}"/>
              </a:ext>
            </a:extLst>
          </p:cNvPr>
          <p:cNvSpPr>
            <a:spLocks noGrp="1"/>
          </p:cNvSpPr>
          <p:nvPr>
            <p:ph type="title"/>
          </p:nvPr>
        </p:nvSpPr>
        <p:spPr/>
        <p:txBody>
          <a:bodyPr>
            <a:normAutofit/>
          </a:bodyPr>
          <a:lstStyle/>
          <a:p>
            <a:r>
              <a:rPr lang="en-US" sz="4000" dirty="0">
                <a:solidFill>
                  <a:srgbClr val="394393"/>
                </a:solidFill>
              </a:rPr>
              <a:t>Protection against electric shock</a:t>
            </a:r>
            <a:endParaRPr lang="de-DE" sz="4000" dirty="0"/>
          </a:p>
        </p:txBody>
      </p:sp>
    </p:spTree>
    <p:extLst>
      <p:ext uri="{BB962C8B-B14F-4D97-AF65-F5344CB8AC3E}">
        <p14:creationId xmlns:p14="http://schemas.microsoft.com/office/powerpoint/2010/main" val="3374567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DC8B-95A7-6491-53FB-8FBD7F926A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53E9EE8-6141-0260-EB5C-DDF3B564C066}"/>
              </a:ext>
            </a:extLst>
          </p:cNvPr>
          <p:cNvPicPr>
            <a:picLocks noChangeAspect="1"/>
          </p:cNvPicPr>
          <p:nvPr/>
        </p:nvPicPr>
        <p:blipFill>
          <a:blip r:embed="rId2"/>
          <a:stretch>
            <a:fillRect/>
          </a:stretch>
        </p:blipFill>
        <p:spPr>
          <a:xfrm>
            <a:off x="9094838" y="3429000"/>
            <a:ext cx="1379340" cy="1234547"/>
          </a:xfrm>
          <a:prstGeom prst="rect">
            <a:avLst/>
          </a:prstGeom>
          <a:solidFill>
            <a:schemeClr val="accent1">
              <a:lumMod val="40000"/>
              <a:lumOff val="60000"/>
            </a:schemeClr>
          </a:solidFill>
        </p:spPr>
      </p:pic>
      <p:sp>
        <p:nvSpPr>
          <p:cNvPr id="2" name="TextBox 1">
            <a:extLst>
              <a:ext uri="{FF2B5EF4-FFF2-40B4-BE49-F238E27FC236}">
                <a16:creationId xmlns:a16="http://schemas.microsoft.com/office/drawing/2014/main" id="{66D3A2A6-6F40-3F26-63D4-E39E9A7E4DFC}"/>
              </a:ext>
            </a:extLst>
          </p:cNvPr>
          <p:cNvSpPr txBox="1"/>
          <p:nvPr/>
        </p:nvSpPr>
        <p:spPr>
          <a:xfrm>
            <a:off x="838199" y="2261553"/>
            <a:ext cx="7627375" cy="2262158"/>
          </a:xfrm>
          <a:prstGeom prst="rect">
            <a:avLst/>
          </a:prstGeom>
          <a:solidFill>
            <a:schemeClr val="bg1"/>
          </a:solidFill>
        </p:spPr>
        <p:txBody>
          <a:bodyPr wrap="square">
            <a:spAutoFit/>
          </a:bodyPr>
          <a:lstStyle/>
          <a:p>
            <a:pPr marL="285750" indent="-285750">
              <a:spcBef>
                <a:spcPts val="600"/>
              </a:spcBef>
              <a:buClr>
                <a:srgbClr val="FF0000"/>
              </a:buClr>
              <a:buFont typeface="Arial" panose="020B0604020202020204" pitchFamily="34" charset="0"/>
              <a:buChar char="•"/>
            </a:pPr>
            <a:r>
              <a:rPr lang="en-US" b="0" i="0" u="none" strike="noStrike" baseline="0" dirty="0">
                <a:latin typeface="+mj-lt"/>
              </a:rPr>
              <a:t>If after opening of the main switch, some circuit remain live, and voltage exceeds 25 VAC or 60 VDC: </a:t>
            </a:r>
          </a:p>
          <a:p>
            <a:pPr lvl="1">
              <a:spcBef>
                <a:spcPts val="600"/>
              </a:spcBef>
            </a:pPr>
            <a:r>
              <a:rPr lang="en-US" i="1" dirty="0">
                <a:latin typeface="+mj-lt"/>
              </a:rPr>
              <a:t>- </a:t>
            </a:r>
            <a:r>
              <a:rPr lang="en-US" b="0" i="1" u="none" strike="noStrike" baseline="0" dirty="0">
                <a:latin typeface="+mj-lt"/>
              </a:rPr>
              <a:t>the conductors of these circuits shall be identified by the </a:t>
            </a:r>
            <a:r>
              <a:rPr lang="en-US" b="0" i="1" u="none" strike="noStrike" baseline="0" dirty="0" err="1">
                <a:latin typeface="+mj-lt"/>
              </a:rPr>
              <a:t>colour</a:t>
            </a:r>
            <a:r>
              <a:rPr lang="en-US" b="0" i="1" u="none" strike="noStrike" baseline="0" dirty="0">
                <a:latin typeface="+mj-lt"/>
              </a:rPr>
              <a:t> ORANGE, or </a:t>
            </a:r>
          </a:p>
          <a:p>
            <a:pPr lvl="1">
              <a:spcBef>
                <a:spcPts val="600"/>
              </a:spcBef>
            </a:pPr>
            <a:r>
              <a:rPr lang="en-US" i="1" dirty="0">
                <a:latin typeface="+mj-lt"/>
              </a:rPr>
              <a:t>-</a:t>
            </a:r>
            <a:r>
              <a:rPr lang="en-US" b="0" i="1" u="none" strike="noStrike" baseline="0" dirty="0">
                <a:latin typeface="+mj-lt"/>
              </a:rPr>
              <a:t> these circuits shall be separated from other circuits; or </a:t>
            </a:r>
          </a:p>
          <a:p>
            <a:pPr lvl="1">
              <a:spcBef>
                <a:spcPts val="600"/>
              </a:spcBef>
            </a:pPr>
            <a:r>
              <a:rPr lang="en-US" i="1" dirty="0">
                <a:latin typeface="+mj-lt"/>
              </a:rPr>
              <a:t>-</a:t>
            </a:r>
            <a:r>
              <a:rPr lang="en-US" b="0" i="1" u="none" strike="noStrike" baseline="0" dirty="0">
                <a:latin typeface="+mj-lt"/>
              </a:rPr>
              <a:t> connections terminals of these circuits shall be identified by warning signs as per ISO 7010-W012, </a:t>
            </a:r>
            <a:r>
              <a:rPr lang="en-US" i="1" dirty="0"/>
              <a:t>4.10.5</a:t>
            </a:r>
            <a:endParaRPr lang="en-US" b="0" i="1" u="none" strike="noStrike" baseline="0" dirty="0">
              <a:latin typeface="+mj-lt"/>
            </a:endParaRPr>
          </a:p>
        </p:txBody>
      </p:sp>
      <p:sp>
        <p:nvSpPr>
          <p:cNvPr id="4" name="object 4">
            <a:extLst>
              <a:ext uri="{FF2B5EF4-FFF2-40B4-BE49-F238E27FC236}">
                <a16:creationId xmlns:a16="http://schemas.microsoft.com/office/drawing/2014/main" id="{74984877-850D-E968-B987-A88171D60305}"/>
              </a:ext>
            </a:extLst>
          </p:cNvPr>
          <p:cNvSpPr txBox="1">
            <a:spLocks/>
          </p:cNvSpPr>
          <p:nvPr/>
        </p:nvSpPr>
        <p:spPr>
          <a:xfrm>
            <a:off x="609600" y="274638"/>
            <a:ext cx="10972800" cy="1243316"/>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Main switch, supply disconnecting devices and isolating devices</a:t>
            </a:r>
          </a:p>
        </p:txBody>
      </p:sp>
    </p:spTree>
    <p:extLst>
      <p:ext uri="{BB962C8B-B14F-4D97-AF65-F5344CB8AC3E}">
        <p14:creationId xmlns:p14="http://schemas.microsoft.com/office/powerpoint/2010/main" val="3748927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8BBEC-ED21-E2EC-FD98-9EC2383E1F92}"/>
              </a:ext>
            </a:extLst>
          </p:cNvPr>
          <p:cNvSpPr txBox="1"/>
          <p:nvPr/>
        </p:nvSpPr>
        <p:spPr>
          <a:xfrm>
            <a:off x="609600" y="1856639"/>
            <a:ext cx="9407013" cy="3862596"/>
          </a:xfrm>
          <a:prstGeom prst="rect">
            <a:avLst/>
          </a:prstGeom>
          <a:solidFill>
            <a:schemeClr val="bg1"/>
          </a:solidFill>
        </p:spPr>
        <p:txBody>
          <a:bodyPr wrap="square">
            <a:spAutoFit/>
          </a:bodyPr>
          <a:lstStyle/>
          <a:p>
            <a:pPr marL="285750" lvl="1" indent="-285750">
              <a:spcBef>
                <a:spcPts val="600"/>
              </a:spcBef>
              <a:buClr>
                <a:srgbClr val="FF0000"/>
              </a:buClr>
              <a:buFont typeface="Arial" panose="020B0604020202020204" pitchFamily="34" charset="0"/>
              <a:buChar char="•"/>
            </a:pPr>
            <a:r>
              <a:rPr lang="en-US" dirty="0">
                <a:latin typeface="+mj-lt"/>
              </a:rPr>
              <a:t>The control mechanism for the main switch shall be </a:t>
            </a:r>
            <a:r>
              <a:rPr lang="en-US" u="sng" dirty="0">
                <a:latin typeface="+mj-lt"/>
              </a:rPr>
              <a:t>accessible without obstruction</a:t>
            </a:r>
            <a:r>
              <a:rPr lang="en-US" dirty="0">
                <a:latin typeface="+mj-lt"/>
              </a:rPr>
              <a:t> from the entrance(s) to the machine room.</a:t>
            </a:r>
          </a:p>
          <a:p>
            <a:pPr marL="1257300" lvl="2" indent="-342900">
              <a:spcBef>
                <a:spcPts val="600"/>
              </a:spcBef>
              <a:buClr>
                <a:srgbClr val="FF0000"/>
              </a:buClr>
              <a:buFont typeface="Arial" panose="020B0604020202020204" pitchFamily="34" charset="0"/>
              <a:buChar char="•"/>
            </a:pPr>
            <a:r>
              <a:rPr lang="en-US" dirty="0">
                <a:solidFill>
                  <a:srgbClr val="000000"/>
                </a:solidFill>
              </a:rPr>
              <a:t>“Directly accessible” replaced with “accessible without obstruction”</a:t>
            </a:r>
          </a:p>
          <a:p>
            <a:pPr marL="285750" indent="-285750">
              <a:spcBef>
                <a:spcPts val="600"/>
              </a:spcBef>
              <a:buClr>
                <a:srgbClr val="FF0000"/>
              </a:buClr>
              <a:buFont typeface="Arial" panose="020B0604020202020204" pitchFamily="34" charset="0"/>
              <a:buChar char="•"/>
            </a:pPr>
            <a:endParaRPr lang="en-US" dirty="0">
              <a:latin typeface="+mj-lt"/>
            </a:endParaRPr>
          </a:p>
          <a:p>
            <a:pPr marL="285750" indent="-285750">
              <a:spcBef>
                <a:spcPts val="600"/>
              </a:spcBef>
              <a:buClr>
                <a:srgbClr val="FF0000"/>
              </a:buClr>
              <a:buFont typeface="Arial" panose="020B0604020202020204" pitchFamily="34" charset="0"/>
              <a:buChar char="•"/>
            </a:pPr>
            <a:r>
              <a:rPr lang="en-US" dirty="0">
                <a:latin typeface="+mj-lt"/>
              </a:rPr>
              <a:t>Clearer requirement also for additional isolating devices:</a:t>
            </a:r>
          </a:p>
          <a:p>
            <a:endParaRPr lang="en-US" sz="1400" b="0" i="1" u="none" strike="noStrike" baseline="0" dirty="0">
              <a:latin typeface="+mj-lt"/>
            </a:endParaRPr>
          </a:p>
          <a:p>
            <a:pPr lvl="1"/>
            <a:r>
              <a:rPr lang="en-US" i="1" dirty="0"/>
              <a:t>4.10.5.1.3 Where the main switch cannot be accessed, </a:t>
            </a:r>
            <a:r>
              <a:rPr lang="en-US" i="1" u="sng" dirty="0"/>
              <a:t>without moving the car</a:t>
            </a:r>
            <a:r>
              <a:rPr lang="en-US" i="1" dirty="0"/>
              <a:t> from the locations of the </a:t>
            </a:r>
            <a:r>
              <a:rPr lang="fi-FI" i="1" dirty="0"/>
              <a:t>following components:</a:t>
            </a:r>
          </a:p>
          <a:p>
            <a:pPr lvl="2"/>
            <a:r>
              <a:rPr lang="fi-FI" i="1" dirty="0"/>
              <a:t>- the control cabinet(s);</a:t>
            </a:r>
          </a:p>
          <a:p>
            <a:pPr lvl="2"/>
            <a:r>
              <a:rPr lang="fi-FI" i="1" dirty="0"/>
              <a:t>- the drive control system;</a:t>
            </a:r>
          </a:p>
          <a:p>
            <a:pPr lvl="2"/>
            <a:r>
              <a:rPr lang="fi-FI" i="1" dirty="0"/>
              <a:t>- the lift machine;</a:t>
            </a:r>
          </a:p>
          <a:p>
            <a:pPr lvl="1"/>
            <a:r>
              <a:rPr lang="en-US" i="1" dirty="0"/>
              <a:t>an additional device for isolating electrical equipment in accordance with IEC 60204-1:2016+A1:2021, 5.5 shall be provided at the location of that component.</a:t>
            </a:r>
            <a:endParaRPr lang="en-US" b="0" i="1" u="none" strike="noStrike" baseline="0" dirty="0">
              <a:latin typeface="+mj-lt"/>
            </a:endParaRPr>
          </a:p>
        </p:txBody>
      </p:sp>
      <p:sp>
        <p:nvSpPr>
          <p:cNvPr id="4" name="object 4">
            <a:extLst>
              <a:ext uri="{FF2B5EF4-FFF2-40B4-BE49-F238E27FC236}">
                <a16:creationId xmlns:a16="http://schemas.microsoft.com/office/drawing/2014/main" id="{1A4A787A-D52A-D546-076E-AE77468A04E7}"/>
              </a:ext>
            </a:extLst>
          </p:cNvPr>
          <p:cNvSpPr txBox="1">
            <a:spLocks/>
          </p:cNvSpPr>
          <p:nvPr/>
        </p:nvSpPr>
        <p:spPr>
          <a:xfrm>
            <a:off x="609600" y="274638"/>
            <a:ext cx="10972800" cy="1243316"/>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Main switch, supply disconnecting devices and isolating devices</a:t>
            </a:r>
          </a:p>
        </p:txBody>
      </p:sp>
    </p:spTree>
    <p:extLst>
      <p:ext uri="{BB962C8B-B14F-4D97-AF65-F5344CB8AC3E}">
        <p14:creationId xmlns:p14="http://schemas.microsoft.com/office/powerpoint/2010/main" val="3571121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6192-CDFE-168B-599B-6EFC0AD96B4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D9020D1-5049-46E0-2D3E-1348D116FD4A}"/>
              </a:ext>
            </a:extLst>
          </p:cNvPr>
          <p:cNvSpPr txBox="1"/>
          <p:nvPr/>
        </p:nvSpPr>
        <p:spPr>
          <a:xfrm>
            <a:off x="338203" y="1308985"/>
            <a:ext cx="10638429" cy="1277273"/>
          </a:xfrm>
          <a:prstGeom prst="rect">
            <a:avLst/>
          </a:prstGeom>
          <a:noFill/>
        </p:spPr>
        <p:txBody>
          <a:bodyPr wrap="square">
            <a:spAutoFit/>
          </a:bodyPr>
          <a:lstStyle/>
          <a:p>
            <a:pPr marL="800100" lvl="1" indent="-342900">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New: the position of </a:t>
            </a:r>
            <a:r>
              <a:rPr lang="en-US" i="0" u="sng" strike="noStrike" baseline="0" dirty="0">
                <a:solidFill>
                  <a:srgbClr val="000000"/>
                </a:solidFill>
                <a:latin typeface="+mj-lt"/>
              </a:rPr>
              <a:t>the control mechanism for the main switch </a:t>
            </a:r>
            <a:r>
              <a:rPr lang="en-US" u="sng" dirty="0">
                <a:solidFill>
                  <a:srgbClr val="000000"/>
                </a:solidFill>
                <a:latin typeface="+mj-lt"/>
              </a:rPr>
              <a:t>using</a:t>
            </a:r>
            <a:r>
              <a:rPr lang="en-US" i="0" u="sng" strike="noStrike" baseline="0" dirty="0">
                <a:solidFill>
                  <a:srgbClr val="000000"/>
                </a:solidFill>
                <a:latin typeface="+mj-lt"/>
              </a:rPr>
              <a:t> a contactor </a:t>
            </a:r>
            <a:r>
              <a:rPr lang="en-US" b="0" i="0" u="none" strike="noStrike" baseline="0" dirty="0">
                <a:solidFill>
                  <a:srgbClr val="000000"/>
                </a:solidFill>
                <a:latin typeface="+mj-lt"/>
              </a:rPr>
              <a:t>shall be checked by an electric safety device or it shall interrupt the supply to the electric safety chain when in off-position, </a:t>
            </a:r>
            <a:r>
              <a:rPr lang="en-US" b="0" i="1" u="none" strike="noStrike" baseline="0" dirty="0">
                <a:solidFill>
                  <a:srgbClr val="000000"/>
                </a:solidFill>
                <a:latin typeface="+mj-lt"/>
              </a:rPr>
              <a:t>4.10.5.2</a:t>
            </a:r>
          </a:p>
          <a:p>
            <a:pPr marL="1257300" lvl="2" indent="-342900">
              <a:spcBef>
                <a:spcPts val="600"/>
              </a:spcBef>
              <a:buClr>
                <a:srgbClr val="FF0000"/>
              </a:buClr>
              <a:buFont typeface="Arial" panose="020B0604020202020204" pitchFamily="34" charset="0"/>
              <a:buChar char="•"/>
            </a:pPr>
            <a:r>
              <a:rPr lang="en-US" dirty="0">
                <a:solidFill>
                  <a:srgbClr val="000000"/>
                </a:solidFill>
                <a:latin typeface="+mj-lt"/>
              </a:rPr>
              <a:t>Ensures stopping of the machine even if the contactor fails to release</a:t>
            </a:r>
            <a:endParaRPr lang="en-US" b="0" i="0" u="none" strike="noStrike" baseline="0" dirty="0">
              <a:solidFill>
                <a:srgbClr val="000000"/>
              </a:solidFill>
              <a:latin typeface="+mj-lt"/>
            </a:endParaRPr>
          </a:p>
        </p:txBody>
      </p:sp>
      <p:pic>
        <p:nvPicPr>
          <p:cNvPr id="9" name="Picture 8">
            <a:extLst>
              <a:ext uri="{FF2B5EF4-FFF2-40B4-BE49-F238E27FC236}">
                <a16:creationId xmlns:a16="http://schemas.microsoft.com/office/drawing/2014/main" id="{1B7ECFA6-1EEF-7950-2D64-826AA5C3E108}"/>
              </a:ext>
            </a:extLst>
          </p:cNvPr>
          <p:cNvPicPr>
            <a:picLocks noChangeAspect="1"/>
          </p:cNvPicPr>
          <p:nvPr/>
        </p:nvPicPr>
        <p:blipFill>
          <a:blip r:embed="rId2"/>
          <a:stretch>
            <a:fillRect/>
          </a:stretch>
        </p:blipFill>
        <p:spPr>
          <a:xfrm>
            <a:off x="3266694" y="2716437"/>
            <a:ext cx="8084820" cy="3093720"/>
          </a:xfrm>
          <a:prstGeom prst="rect">
            <a:avLst/>
          </a:prstGeom>
        </p:spPr>
      </p:pic>
      <p:sp>
        <p:nvSpPr>
          <p:cNvPr id="2" name="TextBox 1">
            <a:extLst>
              <a:ext uri="{FF2B5EF4-FFF2-40B4-BE49-F238E27FC236}">
                <a16:creationId xmlns:a16="http://schemas.microsoft.com/office/drawing/2014/main" id="{48D093D1-E679-C8C5-736F-7F605B89437E}"/>
              </a:ext>
            </a:extLst>
          </p:cNvPr>
          <p:cNvSpPr txBox="1"/>
          <p:nvPr/>
        </p:nvSpPr>
        <p:spPr>
          <a:xfrm>
            <a:off x="1597725" y="4097245"/>
            <a:ext cx="1897626" cy="1384995"/>
          </a:xfrm>
          <a:prstGeom prst="rect">
            <a:avLst/>
          </a:prstGeom>
          <a:noFill/>
        </p:spPr>
        <p:txBody>
          <a:bodyPr wrap="square" rtlCol="0">
            <a:spAutoFit/>
          </a:bodyPr>
          <a:lstStyle/>
          <a:p>
            <a:r>
              <a:rPr lang="en-US" sz="1200" i="1"/>
              <a:t>If the machinery space has several points of access, or if the same lift has several machinery spaces each with</a:t>
            </a:r>
          </a:p>
          <a:p>
            <a:r>
              <a:rPr lang="en-US" sz="1200" i="1"/>
              <a:t>its own point(s) of access, a contactor may be used.</a:t>
            </a:r>
            <a:endParaRPr lang="fi-FI" sz="1200" i="1"/>
          </a:p>
        </p:txBody>
      </p:sp>
      <p:sp>
        <p:nvSpPr>
          <p:cNvPr id="3" name="TextBox 2">
            <a:extLst>
              <a:ext uri="{FF2B5EF4-FFF2-40B4-BE49-F238E27FC236}">
                <a16:creationId xmlns:a16="http://schemas.microsoft.com/office/drawing/2014/main" id="{AECBA270-B95E-8357-E59A-83D047B9B592}"/>
              </a:ext>
            </a:extLst>
          </p:cNvPr>
          <p:cNvSpPr txBox="1"/>
          <p:nvPr/>
        </p:nvSpPr>
        <p:spPr>
          <a:xfrm>
            <a:off x="843840" y="2821224"/>
            <a:ext cx="1897626" cy="1015663"/>
          </a:xfrm>
          <a:prstGeom prst="rect">
            <a:avLst/>
          </a:prstGeom>
          <a:noFill/>
        </p:spPr>
        <p:txBody>
          <a:bodyPr wrap="square" rtlCol="0">
            <a:spAutoFit/>
          </a:bodyPr>
          <a:lstStyle/>
          <a:p>
            <a:r>
              <a:rPr lang="en-US" sz="1200" i="1"/>
              <a:t>The contactor shall be used in conjunction with a manually controlled device for isolating electrical equipment...</a:t>
            </a:r>
            <a:endParaRPr lang="fi-FI" sz="1200" i="1"/>
          </a:p>
        </p:txBody>
      </p:sp>
      <p:sp>
        <p:nvSpPr>
          <p:cNvPr id="6" name="object 4">
            <a:extLst>
              <a:ext uri="{FF2B5EF4-FFF2-40B4-BE49-F238E27FC236}">
                <a16:creationId xmlns:a16="http://schemas.microsoft.com/office/drawing/2014/main" id="{D2401D95-7BDC-56E8-8D29-78A22F5DAD93}"/>
              </a:ext>
            </a:extLst>
          </p:cNvPr>
          <p:cNvSpPr txBox="1">
            <a:spLocks/>
          </p:cNvSpPr>
          <p:nvPr/>
        </p:nvSpPr>
        <p:spPr>
          <a:xfrm>
            <a:off x="609600" y="274638"/>
            <a:ext cx="10972800" cy="627763"/>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Control mechanism for the main switch</a:t>
            </a:r>
          </a:p>
        </p:txBody>
      </p:sp>
    </p:spTree>
    <p:extLst>
      <p:ext uri="{BB962C8B-B14F-4D97-AF65-F5344CB8AC3E}">
        <p14:creationId xmlns:p14="http://schemas.microsoft.com/office/powerpoint/2010/main" val="289696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EFDD6F-F6BA-55CA-65D5-3C31730BA403}"/>
              </a:ext>
            </a:extLst>
          </p:cNvPr>
          <p:cNvSpPr txBox="1"/>
          <p:nvPr/>
        </p:nvSpPr>
        <p:spPr>
          <a:xfrm>
            <a:off x="738900" y="1376012"/>
            <a:ext cx="9670020" cy="3681136"/>
          </a:xfrm>
          <a:prstGeom prst="rect">
            <a:avLst/>
          </a:prstGeom>
          <a:solidFill>
            <a:schemeClr val="bg1"/>
          </a:solidFill>
        </p:spPr>
        <p:txBody>
          <a:bodyPr wrap="square">
            <a:spAutoFit/>
          </a:bodyPr>
          <a:lstStyle/>
          <a:p>
            <a:pPr marL="285750" marR="0" indent="-285750" algn="l" rtl="0">
              <a:lnSpc>
                <a:spcPct val="150000"/>
              </a:lnSpc>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New revision of </a:t>
            </a:r>
            <a:r>
              <a:rPr lang="en-US" b="0" i="1" u="none" strike="noStrike" baseline="0" dirty="0">
                <a:solidFill>
                  <a:srgbClr val="000000"/>
                </a:solidFill>
                <a:latin typeface="+mj-lt"/>
              </a:rPr>
              <a:t>EN 50214 </a:t>
            </a:r>
            <a:r>
              <a:rPr lang="en-US" b="0" i="0" u="none" strike="noStrike" baseline="0" dirty="0">
                <a:solidFill>
                  <a:srgbClr val="000000"/>
                </a:solidFill>
                <a:latin typeface="+mj-lt"/>
              </a:rPr>
              <a:t>traveling cable standard</a:t>
            </a:r>
          </a:p>
          <a:p>
            <a:pPr marL="742950" lvl="1" indent="-285750">
              <a:lnSpc>
                <a:spcPct val="150000"/>
              </a:lnSpc>
              <a:spcBef>
                <a:spcPts val="600"/>
              </a:spcBef>
              <a:buClr>
                <a:srgbClr val="FF0000"/>
              </a:buClr>
              <a:buFont typeface="Arial" panose="020B0604020202020204" pitchFamily="34" charset="0"/>
              <a:buChar char="•"/>
            </a:pPr>
            <a:r>
              <a:rPr lang="en-US" b="0" i="1" u="none" strike="noStrike" baseline="0" dirty="0">
                <a:solidFill>
                  <a:srgbClr val="000000"/>
                </a:solidFill>
                <a:latin typeface="+mj-lt"/>
              </a:rPr>
              <a:t>Travelling cables shall be in accordance with EN 50214:2024 or IEC 60227-6:2001, excluding insulation and outer sheath material type requirements of those standards</a:t>
            </a:r>
            <a:r>
              <a:rPr lang="en-US" dirty="0">
                <a:solidFill>
                  <a:srgbClr val="000000"/>
                </a:solidFill>
                <a:latin typeface="+mj-lt"/>
              </a:rPr>
              <a:t>,</a:t>
            </a:r>
            <a:r>
              <a:rPr lang="en-US" i="1" dirty="0">
                <a:solidFill>
                  <a:srgbClr val="000000"/>
                </a:solidFill>
                <a:latin typeface="+mj-lt"/>
              </a:rPr>
              <a:t> 4.10.6.1.2 </a:t>
            </a:r>
            <a:endParaRPr lang="en-US" b="0" i="0" u="none" strike="noStrike" baseline="0" dirty="0">
              <a:solidFill>
                <a:srgbClr val="000000"/>
              </a:solidFill>
              <a:latin typeface="+mj-lt"/>
            </a:endParaRPr>
          </a:p>
          <a:p>
            <a:pPr marL="285750" marR="0" indent="-285750" algn="l" rtl="0">
              <a:lnSpc>
                <a:spcPct val="150000"/>
              </a:lnSpc>
              <a:spcBef>
                <a:spcPts val="600"/>
              </a:spcBef>
              <a:buFont typeface="Wingdings" panose="05000000000000000000" pitchFamily="2" charset="2"/>
              <a:buChar char="Ø"/>
            </a:pPr>
            <a:endParaRPr lang="en-US" b="0" i="0" u="none" strike="noStrike" baseline="0" dirty="0">
              <a:solidFill>
                <a:srgbClr val="000000"/>
              </a:solidFill>
              <a:latin typeface="+mj-lt"/>
            </a:endParaRPr>
          </a:p>
          <a:p>
            <a:pPr marL="285750" indent="-285750">
              <a:lnSpc>
                <a:spcPct val="150000"/>
              </a:lnSpc>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New: Minimum fire classification of conductors and cables </a:t>
            </a:r>
          </a:p>
          <a:p>
            <a:pPr marL="742950" lvl="1" indent="-285750">
              <a:lnSpc>
                <a:spcPct val="150000"/>
              </a:lnSpc>
              <a:spcBef>
                <a:spcPts val="600"/>
              </a:spcBef>
              <a:buClr>
                <a:srgbClr val="FF0000"/>
              </a:buClr>
              <a:buFont typeface="Arial" panose="020B0604020202020204" pitchFamily="34" charset="0"/>
              <a:buChar char="•"/>
            </a:pPr>
            <a:r>
              <a:rPr lang="en-US" b="0" i="1" u="none" strike="noStrike" baseline="0" dirty="0">
                <a:solidFill>
                  <a:srgbClr val="000000"/>
                </a:solidFill>
                <a:latin typeface="+mj-lt"/>
              </a:rPr>
              <a:t>Minimum fire classification of conductors and cables installed outside enclosures shall be in accordance with EN 13501-6:2018+A1:2022 Class </a:t>
            </a:r>
            <a:r>
              <a:rPr lang="en-US" b="0" i="1" u="none" strike="noStrike" baseline="0" dirty="0" err="1">
                <a:solidFill>
                  <a:srgbClr val="000000"/>
                </a:solidFill>
                <a:latin typeface="+mj-lt"/>
              </a:rPr>
              <a:t>Eca</a:t>
            </a:r>
            <a:r>
              <a:rPr lang="en-US" b="0" i="1" u="none" strike="noStrike" baseline="0" dirty="0">
                <a:solidFill>
                  <a:srgbClr val="000000"/>
                </a:solidFill>
                <a:latin typeface="+mj-lt"/>
              </a:rPr>
              <a:t> or fire reaction shall be in accordance with minimum requirements set in IEC 60332-1-2:2004+AMD1:2015, Annex A</a:t>
            </a:r>
            <a:r>
              <a:rPr lang="en-US" i="1" dirty="0">
                <a:solidFill>
                  <a:srgbClr val="000000"/>
                </a:solidFill>
                <a:latin typeface="+mj-lt"/>
              </a:rPr>
              <a:t>,</a:t>
            </a:r>
            <a:r>
              <a:rPr lang="en-US" dirty="0">
                <a:solidFill>
                  <a:srgbClr val="000000"/>
                </a:solidFill>
                <a:latin typeface="+mj-lt"/>
              </a:rPr>
              <a:t> 4.10.6.1.3 </a:t>
            </a:r>
            <a:endParaRPr lang="en-US" b="0" i="1" u="none" strike="noStrike" baseline="0" dirty="0">
              <a:solidFill>
                <a:srgbClr val="000000"/>
              </a:solidFill>
              <a:latin typeface="+mj-lt"/>
            </a:endParaRPr>
          </a:p>
        </p:txBody>
      </p:sp>
      <p:sp>
        <p:nvSpPr>
          <p:cNvPr id="3" name="object 4">
            <a:extLst>
              <a:ext uri="{FF2B5EF4-FFF2-40B4-BE49-F238E27FC236}">
                <a16:creationId xmlns:a16="http://schemas.microsoft.com/office/drawing/2014/main" id="{1168656B-7B2F-8261-8332-722F1CB5221F}"/>
              </a:ext>
            </a:extLst>
          </p:cNvPr>
          <p:cNvSpPr txBox="1">
            <a:spLocks/>
          </p:cNvSpPr>
          <p:nvPr/>
        </p:nvSpPr>
        <p:spPr>
          <a:xfrm>
            <a:off x="609600" y="274638"/>
            <a:ext cx="10972800" cy="627763"/>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Electric wiring</a:t>
            </a:r>
            <a:endParaRPr lang="de-CH" sz="4000" dirty="0">
              <a:solidFill>
                <a:srgbClr val="394393"/>
              </a:solidFill>
            </a:endParaRPr>
          </a:p>
        </p:txBody>
      </p:sp>
    </p:spTree>
    <p:extLst>
      <p:ext uri="{BB962C8B-B14F-4D97-AF65-F5344CB8AC3E}">
        <p14:creationId xmlns:p14="http://schemas.microsoft.com/office/powerpoint/2010/main" val="3812595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FAD7-4EE1-8EE6-1008-80B474602B8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5256D2C-BA7D-4E41-58F7-171364EEA253}"/>
              </a:ext>
            </a:extLst>
          </p:cNvPr>
          <p:cNvSpPr txBox="1"/>
          <p:nvPr/>
        </p:nvSpPr>
        <p:spPr>
          <a:xfrm>
            <a:off x="609600" y="1443841"/>
            <a:ext cx="9670020" cy="2773195"/>
          </a:xfrm>
          <a:prstGeom prst="rect">
            <a:avLst/>
          </a:prstGeom>
          <a:solidFill>
            <a:schemeClr val="bg1"/>
          </a:solidFill>
        </p:spPr>
        <p:txBody>
          <a:bodyPr wrap="square">
            <a:spAutoFit/>
          </a:bodyPr>
          <a:lstStyle/>
          <a:p>
            <a:pPr marL="285750" marR="0" indent="-285750" algn="l" rtl="0">
              <a:lnSpc>
                <a:spcPct val="150000"/>
              </a:lnSpc>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All emergency supplies listed in </a:t>
            </a:r>
            <a:r>
              <a:rPr lang="en-US" b="0" i="1" u="none" strike="noStrike" baseline="0" dirty="0">
                <a:solidFill>
                  <a:srgbClr val="000000"/>
                </a:solidFill>
                <a:latin typeface="+mj-lt"/>
              </a:rPr>
              <a:t>4.10.11.1</a:t>
            </a:r>
          </a:p>
          <a:p>
            <a:pPr marL="285750" marR="0" indent="-285750" algn="l" rtl="0">
              <a:lnSpc>
                <a:spcPct val="150000"/>
              </a:lnSpc>
              <a:spcBef>
                <a:spcPts val="600"/>
              </a:spcBef>
              <a:buClr>
                <a:srgbClr val="FF0000"/>
              </a:buClr>
              <a:buFont typeface="Arial" panose="020B0604020202020204" pitchFamily="34" charset="0"/>
              <a:buChar char="•"/>
            </a:pPr>
            <a:endParaRPr lang="en-US" b="0" i="0" u="none" strike="noStrike" baseline="0" dirty="0">
              <a:solidFill>
                <a:srgbClr val="000000"/>
              </a:solidFill>
              <a:latin typeface="+mj-lt"/>
            </a:endParaRPr>
          </a:p>
          <a:p>
            <a:pPr marL="285750" indent="-285750">
              <a:lnSpc>
                <a:spcPct val="150000"/>
              </a:lnSpc>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Monitoring required for all emergency supplies</a:t>
            </a:r>
          </a:p>
          <a:p>
            <a:pPr marL="742950" lvl="1" indent="-285750">
              <a:lnSpc>
                <a:spcPct val="150000"/>
              </a:lnSpc>
              <a:spcBef>
                <a:spcPts val="600"/>
              </a:spcBef>
              <a:buClr>
                <a:srgbClr val="FF0000"/>
              </a:buClr>
              <a:buFont typeface="Arial" panose="020B0604020202020204" pitchFamily="34" charset="0"/>
              <a:buChar char="•"/>
            </a:pPr>
            <a:r>
              <a:rPr lang="en-US" b="0" i="1" u="none" strike="noStrike" baseline="0" dirty="0">
                <a:solidFill>
                  <a:srgbClr val="000000"/>
                </a:solidFill>
                <a:latin typeface="+mj-lt"/>
              </a:rPr>
              <a:t>The design of the emergency supply shall consider the combined power requirements of all connected devices. A monitoring system shall indicate if the capacity of the emergency supply is less than required, </a:t>
            </a:r>
            <a:r>
              <a:rPr lang="en-US" i="1" dirty="0">
                <a:solidFill>
                  <a:srgbClr val="000000"/>
                </a:solidFill>
                <a:latin typeface="+mj-lt"/>
              </a:rPr>
              <a:t>4.10.11.2 </a:t>
            </a:r>
            <a:endParaRPr lang="en-US" b="0" i="1" u="none" strike="noStrike" baseline="0" dirty="0">
              <a:solidFill>
                <a:srgbClr val="000000"/>
              </a:solidFill>
              <a:latin typeface="+mj-lt"/>
            </a:endParaRPr>
          </a:p>
        </p:txBody>
      </p:sp>
      <p:sp>
        <p:nvSpPr>
          <p:cNvPr id="2" name="object 4">
            <a:extLst>
              <a:ext uri="{FF2B5EF4-FFF2-40B4-BE49-F238E27FC236}">
                <a16:creationId xmlns:a16="http://schemas.microsoft.com/office/drawing/2014/main" id="{F5E1627D-FF99-5620-4FB6-112BAB24444B}"/>
              </a:ext>
            </a:extLst>
          </p:cNvPr>
          <p:cNvSpPr txBox="1">
            <a:spLocks/>
          </p:cNvSpPr>
          <p:nvPr/>
        </p:nvSpPr>
        <p:spPr>
          <a:xfrm>
            <a:off x="609600" y="274638"/>
            <a:ext cx="10972800" cy="627763"/>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Emergency supply</a:t>
            </a:r>
            <a:endParaRPr lang="de-CH" sz="4000" dirty="0">
              <a:solidFill>
                <a:srgbClr val="394393"/>
              </a:solidFill>
            </a:endParaRPr>
          </a:p>
        </p:txBody>
      </p:sp>
    </p:spTree>
    <p:extLst>
      <p:ext uri="{BB962C8B-B14F-4D97-AF65-F5344CB8AC3E}">
        <p14:creationId xmlns:p14="http://schemas.microsoft.com/office/powerpoint/2010/main" val="3876600737"/>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EFDD6F-F6BA-55CA-65D5-3C31730BA403}"/>
              </a:ext>
            </a:extLst>
          </p:cNvPr>
          <p:cNvSpPr txBox="1"/>
          <p:nvPr/>
        </p:nvSpPr>
        <p:spPr>
          <a:xfrm>
            <a:off x="609600" y="1651590"/>
            <a:ext cx="10093942" cy="3554819"/>
          </a:xfrm>
          <a:prstGeom prst="rect">
            <a:avLst/>
          </a:prstGeom>
          <a:noFill/>
        </p:spPr>
        <p:txBody>
          <a:bodyPr wrap="square">
            <a:spAutoFit/>
          </a:bodyPr>
          <a:lstStyle/>
          <a:p>
            <a:pPr marL="285750" indent="-285750">
              <a:spcBef>
                <a:spcPts val="600"/>
              </a:spcBef>
              <a:buClr>
                <a:srgbClr val="FF0000"/>
              </a:buClr>
              <a:buFont typeface="Arial" panose="020B0604020202020204" pitchFamily="34" charset="0"/>
              <a:buChar char="•"/>
            </a:pPr>
            <a:r>
              <a:rPr lang="en-US" dirty="0">
                <a:solidFill>
                  <a:srgbClr val="000000"/>
                </a:solidFill>
                <a:latin typeface="+mj-lt"/>
              </a:rPr>
              <a:t>EMC standards </a:t>
            </a:r>
            <a:r>
              <a:rPr lang="en-US" i="1" dirty="0">
                <a:solidFill>
                  <a:srgbClr val="000000"/>
                </a:solidFill>
                <a:latin typeface="+mj-lt"/>
              </a:rPr>
              <a:t>EN 12015 </a:t>
            </a:r>
            <a:r>
              <a:rPr lang="en-US" dirty="0">
                <a:solidFill>
                  <a:srgbClr val="000000"/>
                </a:solidFill>
                <a:latin typeface="+mj-lt"/>
              </a:rPr>
              <a:t>and </a:t>
            </a:r>
            <a:r>
              <a:rPr lang="en-US" i="1" dirty="0">
                <a:solidFill>
                  <a:srgbClr val="000000"/>
                </a:solidFill>
                <a:latin typeface="+mj-lt"/>
              </a:rPr>
              <a:t>EN 12016 </a:t>
            </a:r>
            <a:r>
              <a:rPr lang="en-US" dirty="0">
                <a:solidFill>
                  <a:srgbClr val="000000"/>
                </a:solidFill>
                <a:latin typeface="+mj-lt"/>
              </a:rPr>
              <a:t>will be replaced with </a:t>
            </a:r>
          </a:p>
          <a:p>
            <a:pPr marL="742950" lvl="1" indent="-285750">
              <a:spcBef>
                <a:spcPts val="600"/>
              </a:spcBef>
              <a:buClr>
                <a:srgbClr val="FF0000"/>
              </a:buClr>
              <a:buFont typeface="Arial" panose="020B0604020202020204" pitchFamily="34" charset="0"/>
              <a:buChar char="•"/>
            </a:pPr>
            <a:r>
              <a:rPr lang="en-US" i="1" dirty="0">
                <a:solidFill>
                  <a:srgbClr val="000000"/>
                </a:solidFill>
                <a:latin typeface="+mj-lt"/>
              </a:rPr>
              <a:t>EN ISO 8102-1:2026 </a:t>
            </a:r>
            <a:r>
              <a:rPr lang="en-US" dirty="0">
                <a:solidFill>
                  <a:srgbClr val="000000"/>
                </a:solidFill>
                <a:latin typeface="+mj-lt"/>
              </a:rPr>
              <a:t>emission (EMC directive) </a:t>
            </a:r>
          </a:p>
          <a:p>
            <a:pPr marL="742950" lvl="1" indent="-285750">
              <a:spcBef>
                <a:spcPts val="600"/>
              </a:spcBef>
              <a:buClr>
                <a:srgbClr val="FF0000"/>
              </a:buClr>
              <a:buFont typeface="Arial" panose="020B0604020202020204" pitchFamily="34" charset="0"/>
              <a:buChar char="•"/>
            </a:pPr>
            <a:r>
              <a:rPr lang="en-US" i="1" dirty="0">
                <a:solidFill>
                  <a:srgbClr val="000000"/>
                </a:solidFill>
                <a:latin typeface="+mj-lt"/>
              </a:rPr>
              <a:t>EN ISO 8102-2:2026 </a:t>
            </a:r>
            <a:r>
              <a:rPr lang="en-US" dirty="0">
                <a:solidFill>
                  <a:srgbClr val="000000"/>
                </a:solidFill>
                <a:latin typeface="+mj-lt"/>
              </a:rPr>
              <a:t>immunity (EMC, LD, MD/MR directives)</a:t>
            </a:r>
          </a:p>
          <a:p>
            <a:pPr marL="285750" marR="0" indent="-285750" algn="l" rtl="0">
              <a:spcBef>
                <a:spcPts val="600"/>
              </a:spcBef>
              <a:buFont typeface="Wingdings" panose="05000000000000000000" pitchFamily="2" charset="2"/>
              <a:buChar char="Ø"/>
            </a:pPr>
            <a:endParaRPr lang="en-US" b="0" i="0" u="none" strike="noStrike" baseline="0" dirty="0">
              <a:solidFill>
                <a:srgbClr val="000000"/>
              </a:solidFill>
              <a:latin typeface="+mj-lt"/>
            </a:endParaRPr>
          </a:p>
          <a:p>
            <a:pPr marL="285750" marR="0" indent="-285750" algn="l" rtl="0">
              <a:spcBef>
                <a:spcPts val="600"/>
              </a:spcBef>
              <a:buFont typeface="Wingdings" panose="05000000000000000000" pitchFamily="2" charset="2"/>
              <a:buChar char="Ø"/>
            </a:pPr>
            <a:endParaRPr lang="en-US" b="0" i="0" u="none" strike="noStrike" baseline="0" dirty="0">
              <a:solidFill>
                <a:srgbClr val="000000"/>
              </a:solidFill>
              <a:latin typeface="+mj-lt"/>
            </a:endParaRPr>
          </a:p>
          <a:p>
            <a:pPr marL="285750" marR="0" indent="-285750" algn="l" rtl="0">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Clarification that electric safety chain, safety circuits, SIL-rated circuits and “STO” as per IEC 61800-5-2 shall meet </a:t>
            </a:r>
            <a:r>
              <a:rPr lang="en-US" dirty="0">
                <a:solidFill>
                  <a:srgbClr val="000000"/>
                </a:solidFill>
                <a:latin typeface="+mj-lt"/>
              </a:rPr>
              <a:t>b</a:t>
            </a:r>
            <a:r>
              <a:rPr lang="en-US" b="0" i="0" u="none" strike="noStrike" baseline="0" dirty="0">
                <a:solidFill>
                  <a:srgbClr val="000000"/>
                </a:solidFill>
                <a:latin typeface="+mj-lt"/>
              </a:rPr>
              <a:t>oth</a:t>
            </a:r>
          </a:p>
          <a:p>
            <a:pPr marL="742950" lvl="1" indent="-285750">
              <a:spcBef>
                <a:spcPts val="600"/>
              </a:spcBef>
              <a:buClr>
                <a:srgbClr val="FF0000"/>
              </a:buClr>
              <a:buFont typeface="Arial" panose="020B0604020202020204" pitchFamily="34" charset="0"/>
              <a:buChar char="•"/>
            </a:pPr>
            <a:r>
              <a:rPr lang="en-US" dirty="0">
                <a:solidFill>
                  <a:srgbClr val="000000"/>
                </a:solidFill>
                <a:latin typeface="+mj-lt"/>
              </a:rPr>
              <a:t>T</a:t>
            </a:r>
            <a:r>
              <a:rPr lang="en-US" b="0" i="0" u="none" strike="noStrike" baseline="0" dirty="0">
                <a:solidFill>
                  <a:srgbClr val="000000"/>
                </a:solidFill>
                <a:latin typeface="+mj-lt"/>
              </a:rPr>
              <a:t>he “all circuits” and </a:t>
            </a:r>
          </a:p>
          <a:p>
            <a:pPr marL="742950" lvl="1" indent="-285750">
              <a:spcBef>
                <a:spcPts val="600"/>
              </a:spcBef>
              <a:buClr>
                <a:srgbClr val="FF0000"/>
              </a:buClr>
              <a:buFont typeface="Arial" panose="020B0604020202020204" pitchFamily="34" charset="0"/>
              <a:buChar char="•"/>
            </a:pPr>
            <a:r>
              <a:rPr lang="en-US" dirty="0">
                <a:solidFill>
                  <a:srgbClr val="000000"/>
                </a:solidFill>
                <a:latin typeface="+mj-lt"/>
              </a:rPr>
              <a:t>T</a:t>
            </a:r>
            <a:r>
              <a:rPr lang="en-US" b="0" i="0" u="none" strike="noStrike" baseline="0" dirty="0">
                <a:solidFill>
                  <a:srgbClr val="000000"/>
                </a:solidFill>
                <a:latin typeface="+mj-lt"/>
              </a:rPr>
              <a:t>he “safety circuit” </a:t>
            </a:r>
          </a:p>
          <a:p>
            <a:pPr lvl="1">
              <a:spcBef>
                <a:spcPts val="600"/>
              </a:spcBef>
            </a:pPr>
            <a:r>
              <a:rPr lang="en-US" b="0" i="0" u="none" strike="noStrike" baseline="0" dirty="0">
                <a:solidFill>
                  <a:srgbClr val="000000"/>
                </a:solidFill>
                <a:latin typeface="+mj-lt"/>
              </a:rPr>
              <a:t>EMC immunity requirements of </a:t>
            </a:r>
            <a:r>
              <a:rPr lang="en-US" b="0" i="1" u="none" strike="noStrike" baseline="0" dirty="0">
                <a:solidFill>
                  <a:srgbClr val="000000"/>
                </a:solidFill>
                <a:latin typeface="+mj-lt"/>
              </a:rPr>
              <a:t>ISO 8102-2</a:t>
            </a:r>
            <a:r>
              <a:rPr lang="en-US" b="0" i="0" u="none" strike="noStrike" baseline="0" dirty="0">
                <a:solidFill>
                  <a:srgbClr val="000000"/>
                </a:solidFill>
                <a:latin typeface="+mj-lt"/>
              </a:rPr>
              <a:t>.</a:t>
            </a:r>
          </a:p>
        </p:txBody>
      </p:sp>
      <p:sp>
        <p:nvSpPr>
          <p:cNvPr id="3" name="TextBox 2">
            <a:extLst>
              <a:ext uri="{FF2B5EF4-FFF2-40B4-BE49-F238E27FC236}">
                <a16:creationId xmlns:a16="http://schemas.microsoft.com/office/drawing/2014/main" id="{8BFA86EA-9367-AF1E-DB3A-5F19F7C720AF}"/>
              </a:ext>
            </a:extLst>
          </p:cNvPr>
          <p:cNvSpPr txBox="1"/>
          <p:nvPr/>
        </p:nvSpPr>
        <p:spPr>
          <a:xfrm>
            <a:off x="1268362" y="2924474"/>
            <a:ext cx="7118554" cy="369332"/>
          </a:xfrm>
          <a:prstGeom prst="rect">
            <a:avLst/>
          </a:prstGeom>
          <a:noFill/>
        </p:spPr>
        <p:txBody>
          <a:bodyPr wrap="square" rtlCol="0">
            <a:spAutoFit/>
          </a:bodyPr>
          <a:lstStyle/>
          <a:p>
            <a:r>
              <a:rPr lang="fi-FI" b="1"/>
              <a:t>Note</a:t>
            </a:r>
            <a:r>
              <a:rPr lang="fi-FI"/>
              <a:t>: Current draft refers to ISO 8102-1:2020 and </a:t>
            </a:r>
            <a:r>
              <a:rPr lang="fi-FI" i="1"/>
              <a:t>ISO 8102-2:2021</a:t>
            </a:r>
          </a:p>
        </p:txBody>
      </p:sp>
      <p:sp>
        <p:nvSpPr>
          <p:cNvPr id="2" name="object 4">
            <a:extLst>
              <a:ext uri="{FF2B5EF4-FFF2-40B4-BE49-F238E27FC236}">
                <a16:creationId xmlns:a16="http://schemas.microsoft.com/office/drawing/2014/main" id="{8DAB392D-4B5D-7615-5ABD-A3D67B4C4E40}"/>
              </a:ext>
            </a:extLst>
          </p:cNvPr>
          <p:cNvSpPr txBox="1">
            <a:spLocks/>
          </p:cNvSpPr>
          <p:nvPr/>
        </p:nvSpPr>
        <p:spPr>
          <a:xfrm>
            <a:off x="609600" y="274638"/>
            <a:ext cx="10972800" cy="1243316"/>
          </a:xfrm>
          <a:prstGeom prst="rect">
            <a:avLst/>
          </a:prstGeom>
          <a:solidFill>
            <a:schemeClr val="bg1"/>
          </a:solidFill>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Electric installations and appliances</a:t>
            </a:r>
            <a:br>
              <a:rPr lang="en-US" sz="2800" spc="23" dirty="0"/>
            </a:br>
            <a:r>
              <a:rPr lang="en-US" sz="4000" dirty="0">
                <a:solidFill>
                  <a:srgbClr val="394393"/>
                </a:solidFill>
              </a:rPr>
              <a:t>Electromagnetic compatibility (EMC)</a:t>
            </a:r>
            <a:endParaRPr lang="de-CH" sz="4000" dirty="0">
              <a:solidFill>
                <a:srgbClr val="394393"/>
              </a:solidFill>
            </a:endParaRPr>
          </a:p>
        </p:txBody>
      </p:sp>
    </p:spTree>
    <p:extLst>
      <p:ext uri="{BB962C8B-B14F-4D97-AF65-F5344CB8AC3E}">
        <p14:creationId xmlns:p14="http://schemas.microsoft.com/office/powerpoint/2010/main" val="22917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8B2F-AA2D-E49B-20F8-3262407E3DB8}"/>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254EA94-2111-01A0-B0BE-7EFAF73F6F52}"/>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FF1CA2E-BE1B-0B84-CA12-4E25BFECC733}"/>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Summary of the main changes</a:t>
            </a:r>
          </a:p>
        </p:txBody>
      </p:sp>
      <p:sp>
        <p:nvSpPr>
          <p:cNvPr id="5" name="Textfeld 4">
            <a:extLst>
              <a:ext uri="{FF2B5EF4-FFF2-40B4-BE49-F238E27FC236}">
                <a16:creationId xmlns:a16="http://schemas.microsoft.com/office/drawing/2014/main" id="{A169CD45-157F-A43E-EE65-E490F4B69D09}"/>
              </a:ext>
            </a:extLst>
          </p:cNvPr>
          <p:cNvSpPr txBox="1"/>
          <p:nvPr/>
        </p:nvSpPr>
        <p:spPr>
          <a:xfrm>
            <a:off x="492935" y="1350905"/>
            <a:ext cx="10610474" cy="4970591"/>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Newly coated suspension means, ropes, and belts – or those that are not steel wire ropes</a:t>
            </a:r>
          </a:p>
          <a:p>
            <a:pPr lvl="1" indent="-285750">
              <a:spcBef>
                <a:spcPts val="600"/>
              </a:spcBef>
              <a:buClr>
                <a:srgbClr val="DC0000"/>
              </a:buClr>
              <a:buFont typeface="Arial" panose="020B0604020202020204" pitchFamily="34" charset="0"/>
              <a:buChar char="•"/>
            </a:pPr>
            <a:r>
              <a:rPr lang="en-US" dirty="0">
                <a:ea typeface="+mj-ea"/>
                <a:cs typeface="+mj-cs"/>
              </a:rPr>
              <a:t>Traction lifts with increased available car area</a:t>
            </a:r>
          </a:p>
          <a:p>
            <a:pPr lvl="1" indent="-285750">
              <a:spcBef>
                <a:spcPts val="600"/>
              </a:spcBef>
              <a:buClr>
                <a:srgbClr val="DC0000"/>
              </a:buClr>
              <a:buFont typeface="Arial" panose="020B0604020202020204" pitchFamily="34" charset="0"/>
              <a:buChar char="•"/>
            </a:pPr>
            <a:r>
              <a:rPr lang="en-US" dirty="0">
                <a:ea typeface="+mj-ea"/>
                <a:cs typeface="+mj-cs"/>
              </a:rPr>
              <a:t>Specification of electrical means tripping the safety gear (electronic speed governor + electrical tripping) </a:t>
            </a:r>
          </a:p>
          <a:p>
            <a:pPr lvl="1" indent="-285750">
              <a:spcBef>
                <a:spcPts val="600"/>
              </a:spcBef>
              <a:buClr>
                <a:srgbClr val="DC0000"/>
              </a:buClr>
              <a:buFont typeface="Arial" panose="020B0604020202020204" pitchFamily="34" charset="0"/>
              <a:buChar char="•"/>
            </a:pPr>
            <a:r>
              <a:rPr lang="en-US" dirty="0">
                <a:ea typeface="+mj-ea"/>
                <a:cs typeface="+mj-cs"/>
              </a:rPr>
              <a:t>Reduced stroke buffer for the whole speed range</a:t>
            </a:r>
          </a:p>
          <a:p>
            <a:pPr lvl="1" indent="-285750">
              <a:spcBef>
                <a:spcPts val="600"/>
              </a:spcBef>
              <a:buClr>
                <a:srgbClr val="DC0000"/>
              </a:buClr>
              <a:buFont typeface="Arial" panose="020B0604020202020204" pitchFamily="34" charset="0"/>
              <a:buChar char="•"/>
            </a:pPr>
            <a:r>
              <a:rPr lang="en-US" dirty="0">
                <a:ea typeface="+mj-ea"/>
                <a:cs typeface="+mj-cs"/>
              </a:rPr>
              <a:t>Increased requirements for the machine brake and its control</a:t>
            </a:r>
          </a:p>
          <a:p>
            <a:pPr lvl="1" indent="-285750">
              <a:spcBef>
                <a:spcPts val="600"/>
              </a:spcBef>
              <a:buClr>
                <a:srgbClr val="DC0000"/>
              </a:buClr>
              <a:buFont typeface="Arial" panose="020B0604020202020204" pitchFamily="34" charset="0"/>
              <a:buChar char="•"/>
            </a:pPr>
            <a:r>
              <a:rPr lang="en-US" dirty="0">
                <a:ea typeface="+mj-ea"/>
                <a:cs typeface="+mj-cs"/>
              </a:rPr>
              <a:t>Safe access to the well pit (ladders) including work platforms in the well pit</a:t>
            </a:r>
          </a:p>
          <a:p>
            <a:pPr lvl="1" indent="-285750">
              <a:spcBef>
                <a:spcPts val="600"/>
              </a:spcBef>
              <a:buClr>
                <a:srgbClr val="DC0000"/>
              </a:buClr>
              <a:buFont typeface="Arial" panose="020B0604020202020204" pitchFamily="34" charset="0"/>
              <a:buChar char="•"/>
            </a:pPr>
            <a:r>
              <a:rPr lang="en-US" dirty="0">
                <a:ea typeface="+mj-ea"/>
                <a:cs typeface="+mj-cs"/>
              </a:rPr>
              <a:t>Protection of hands at the doors</a:t>
            </a:r>
          </a:p>
          <a:p>
            <a:pPr lvl="1" indent="-285750">
              <a:spcBef>
                <a:spcPts val="600"/>
              </a:spcBef>
              <a:buClr>
                <a:srgbClr val="DC0000"/>
              </a:buClr>
              <a:buFont typeface="Arial" panose="020B0604020202020204" pitchFamily="34" charset="0"/>
              <a:buChar char="•"/>
            </a:pPr>
            <a:r>
              <a:rPr lang="en-US" dirty="0">
                <a:ea typeface="+mj-ea"/>
                <a:cs typeface="+mj-cs"/>
              </a:rPr>
              <a:t>Vertically sliding doors</a:t>
            </a:r>
          </a:p>
          <a:p>
            <a:pPr lvl="1" indent="-285750">
              <a:spcBef>
                <a:spcPts val="600"/>
              </a:spcBef>
              <a:buClr>
                <a:srgbClr val="DC0000"/>
              </a:buClr>
              <a:buFont typeface="Arial" panose="020B0604020202020204" pitchFamily="34" charset="0"/>
              <a:buChar char="•"/>
            </a:pPr>
            <a:r>
              <a:rPr lang="en-US" dirty="0">
                <a:ea typeface="+mj-ea"/>
                <a:cs typeface="+mj-cs"/>
              </a:rPr>
              <a:t>Fire classification of electrical cables</a:t>
            </a:r>
          </a:p>
          <a:p>
            <a:pPr lvl="1" indent="-285750">
              <a:spcBef>
                <a:spcPts val="600"/>
              </a:spcBef>
              <a:buClr>
                <a:srgbClr val="DC0000"/>
              </a:buClr>
              <a:buFont typeface="Arial" panose="020B0604020202020204" pitchFamily="34" charset="0"/>
              <a:buChar char="•"/>
            </a:pPr>
            <a:r>
              <a:rPr lang="en-US" dirty="0">
                <a:ea typeface="+mj-ea"/>
                <a:cs typeface="+mj-cs"/>
              </a:rPr>
              <a:t>Inspection travel beyond the limits of normal car travel</a:t>
            </a:r>
          </a:p>
          <a:p>
            <a:pPr lvl="1" indent="-285750">
              <a:spcBef>
                <a:spcPts val="600"/>
              </a:spcBef>
              <a:buClr>
                <a:srgbClr val="DC0000"/>
              </a:buClr>
              <a:buFont typeface="Arial" panose="020B0604020202020204" pitchFamily="34" charset="0"/>
              <a:buChar char="•"/>
            </a:pPr>
            <a:r>
              <a:rPr lang="en-US" dirty="0">
                <a:ea typeface="+mj-ea"/>
                <a:cs typeface="+mj-cs"/>
              </a:rPr>
              <a:t>Automatic rescue operation system (emergency evacuation)</a:t>
            </a:r>
          </a:p>
          <a:p>
            <a:pPr lvl="1" indent="-285750">
              <a:spcBef>
                <a:spcPts val="600"/>
              </a:spcBef>
              <a:buClr>
                <a:srgbClr val="DC0000"/>
              </a:buClr>
              <a:buFont typeface="Arial" panose="020B0604020202020204" pitchFamily="34" charset="0"/>
              <a:buChar char="•"/>
            </a:pPr>
            <a:r>
              <a:rPr lang="en-US" dirty="0">
                <a:ea typeface="+mj-ea"/>
                <a:cs typeface="+mj-cs"/>
              </a:rPr>
              <a:t>PESSRAL completely revised (SIL rated safety circuit)</a:t>
            </a:r>
          </a:p>
          <a:p>
            <a:pPr marL="171450" lvl="1">
              <a:spcBef>
                <a:spcPts val="600"/>
              </a:spcBef>
              <a:buClr>
                <a:srgbClr val="DC0000"/>
              </a:buClr>
            </a:pPr>
            <a:endParaRPr lang="en-US" dirty="0">
              <a:ea typeface="+mj-ea"/>
              <a:cs typeface="+mj-cs"/>
            </a:endParaRPr>
          </a:p>
          <a:p>
            <a:pPr marL="171450" lvl="1">
              <a:spcBef>
                <a:spcPts val="600"/>
              </a:spcBef>
              <a:buClr>
                <a:srgbClr val="DC0000"/>
              </a:buClr>
            </a:pPr>
            <a:r>
              <a:rPr lang="en-US" b="1" dirty="0">
                <a:ea typeface="+mj-ea"/>
                <a:cs typeface="+mj-cs"/>
              </a:rPr>
              <a:t>See also</a:t>
            </a:r>
            <a:r>
              <a:rPr lang="en-US" dirty="0">
                <a:ea typeface="+mj-ea"/>
                <a:cs typeface="+mj-cs"/>
              </a:rPr>
              <a:t>: Main changes described in (</a:t>
            </a:r>
            <a:r>
              <a:rPr lang="en-US" i="1" u="sng" dirty="0">
                <a:ea typeface="+mj-ea"/>
                <a:cs typeface="+mj-cs"/>
              </a:rPr>
              <a:t>EN) ISO 8100-1:2026, Foreword </a:t>
            </a:r>
            <a:r>
              <a:rPr lang="en-US" dirty="0">
                <a:ea typeface="+mj-ea"/>
                <a:cs typeface="+mj-cs"/>
              </a:rPr>
              <a:t>and (</a:t>
            </a:r>
            <a:r>
              <a:rPr lang="en-US" i="1" u="sng" dirty="0">
                <a:ea typeface="+mj-ea"/>
                <a:cs typeface="+mj-cs"/>
              </a:rPr>
              <a:t>EN) ISO 8100-2:2026, Foreword</a:t>
            </a:r>
          </a:p>
        </p:txBody>
      </p:sp>
    </p:spTree>
    <p:extLst>
      <p:ext uri="{BB962C8B-B14F-4D97-AF65-F5344CB8AC3E}">
        <p14:creationId xmlns:p14="http://schemas.microsoft.com/office/powerpoint/2010/main" val="32892321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A9D8-8BE5-3830-BAA7-7A843484FF9F}"/>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1243796-919B-0CA9-5FCF-352F20BC92E7}"/>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02C6338A-9138-5F61-5F1A-AB2C69009108}"/>
              </a:ext>
            </a:extLst>
          </p:cNvPr>
          <p:cNvSpPr txBox="1">
            <a:spLocks/>
          </p:cNvSpPr>
          <p:nvPr/>
        </p:nvSpPr>
        <p:spPr>
          <a:xfrm>
            <a:off x="724277" y="3432478"/>
            <a:ext cx="10531987" cy="17392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solidFill>
                  <a:srgbClr val="394393"/>
                </a:solidFill>
              </a:rPr>
              <a:t>4.11 Protection against electric faults; failure analysis; electric safety devices</a:t>
            </a:r>
            <a:endParaRPr lang="nl-BE">
              <a:solidFill>
                <a:srgbClr val="394393"/>
              </a:solidFill>
            </a:endParaRPr>
          </a:p>
        </p:txBody>
      </p:sp>
    </p:spTree>
    <p:extLst>
      <p:ext uri="{BB962C8B-B14F-4D97-AF65-F5344CB8AC3E}">
        <p14:creationId xmlns:p14="http://schemas.microsoft.com/office/powerpoint/2010/main" val="439183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E89E-82BB-D93B-633B-FED743E01C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790459-7009-15CC-6758-8D6D55F90CC3}"/>
              </a:ext>
            </a:extLst>
          </p:cNvPr>
          <p:cNvSpPr>
            <a:spLocks noGrp="1"/>
          </p:cNvSpPr>
          <p:nvPr>
            <p:ph type="title"/>
          </p:nvPr>
        </p:nvSpPr>
        <p:spPr/>
        <p:txBody>
          <a:bodyPr>
            <a:normAutofit fontScale="90000"/>
          </a:bodyPr>
          <a:lstStyle/>
          <a:p>
            <a:r>
              <a:rPr lang="en-US" dirty="0">
                <a:solidFill>
                  <a:srgbClr val="394393"/>
                </a:solidFill>
              </a:rPr>
              <a:t>Protection against electric faults; </a:t>
            </a:r>
            <a:br>
              <a:rPr lang="en-US" dirty="0">
                <a:solidFill>
                  <a:srgbClr val="394393"/>
                </a:solidFill>
              </a:rPr>
            </a:br>
            <a:r>
              <a:rPr lang="en-US" dirty="0">
                <a:solidFill>
                  <a:srgbClr val="394393"/>
                </a:solidFill>
              </a:rPr>
              <a:t>failure analysis</a:t>
            </a:r>
            <a:endParaRPr lang="de-DE" dirty="0"/>
          </a:p>
        </p:txBody>
      </p:sp>
      <p:sp>
        <p:nvSpPr>
          <p:cNvPr id="7" name="TextBox 6">
            <a:extLst>
              <a:ext uri="{FF2B5EF4-FFF2-40B4-BE49-F238E27FC236}">
                <a16:creationId xmlns:a16="http://schemas.microsoft.com/office/drawing/2014/main" id="{36DC864D-1C95-C440-2018-1D0DC912636D}"/>
              </a:ext>
            </a:extLst>
          </p:cNvPr>
          <p:cNvSpPr txBox="1"/>
          <p:nvPr/>
        </p:nvSpPr>
        <p:spPr>
          <a:xfrm>
            <a:off x="609600" y="1675327"/>
            <a:ext cx="11089710" cy="2631490"/>
          </a:xfrm>
          <a:prstGeom prst="rect">
            <a:avLst/>
          </a:prstGeom>
          <a:noFill/>
        </p:spPr>
        <p:txBody>
          <a:bodyPr wrap="square">
            <a:spAutoFit/>
          </a:bodyPr>
          <a:lstStyle/>
          <a:p>
            <a:pPr marL="342900" indent="-342900">
              <a:buClr>
                <a:srgbClr val="FF0000"/>
              </a:buClr>
              <a:buFont typeface="Arial" panose="020B0604020202020204" pitchFamily="34" charset="0"/>
              <a:buChar char="•"/>
            </a:pPr>
            <a:r>
              <a:rPr lang="de-DE" sz="2000" b="1" dirty="0"/>
              <a:t>New</a:t>
            </a:r>
            <a:r>
              <a:rPr lang="de-DE" sz="2000" dirty="0"/>
              <a:t> : </a:t>
            </a:r>
            <a:r>
              <a:rPr lang="de-DE" sz="2000" dirty="0" err="1"/>
              <a:t>Failure</a:t>
            </a:r>
            <a:r>
              <a:rPr lang="de-DE" sz="2000" dirty="0"/>
              <a:t> </a:t>
            </a:r>
            <a:r>
              <a:rPr lang="de-DE" sz="2000" dirty="0" err="1"/>
              <a:t>analysis</a:t>
            </a:r>
            <a:r>
              <a:rPr lang="de-DE" sz="2000" dirty="0"/>
              <a:t> </a:t>
            </a:r>
            <a:r>
              <a:rPr lang="de-DE" sz="2000" dirty="0" err="1"/>
              <a:t>shall</a:t>
            </a:r>
            <a:r>
              <a:rPr lang="de-DE" sz="2000" dirty="0"/>
              <a:t> </a:t>
            </a:r>
            <a:r>
              <a:rPr lang="de-DE" sz="2000" dirty="0" err="1"/>
              <a:t>consider</a:t>
            </a:r>
            <a:r>
              <a:rPr lang="de-DE" sz="2000" dirty="0"/>
              <a:t> </a:t>
            </a:r>
            <a:r>
              <a:rPr lang="en-US" sz="2000" dirty="0"/>
              <a:t>short circuit between adjacent conductors of travelling cable, 4.11.1 </a:t>
            </a:r>
          </a:p>
          <a:p>
            <a:pPr marL="342900" indent="-342900">
              <a:buClr>
                <a:srgbClr val="FF0000"/>
              </a:buClr>
              <a:buFont typeface="Arial" panose="020B0604020202020204" pitchFamily="34" charset="0"/>
              <a:buChar char="•"/>
            </a:pPr>
            <a:endParaRPr lang="en-US" sz="2000" dirty="0"/>
          </a:p>
          <a:p>
            <a:pPr marL="342900" indent="-342900">
              <a:buClr>
                <a:srgbClr val="FF0000"/>
              </a:buClr>
              <a:buFont typeface="Arial" panose="020B0604020202020204" pitchFamily="34" charset="0"/>
              <a:buChar char="•"/>
            </a:pPr>
            <a:r>
              <a:rPr lang="en-US" sz="2000" b="1" dirty="0"/>
              <a:t>New </a:t>
            </a:r>
            <a:r>
              <a:rPr lang="de-DE" sz="2000" b="1" dirty="0" err="1"/>
              <a:t>clarification</a:t>
            </a:r>
            <a:r>
              <a:rPr lang="en-US" sz="2000" dirty="0"/>
              <a:t>: </a:t>
            </a:r>
          </a:p>
          <a:p>
            <a:pPr marL="800100" lvl="1" indent="-342900">
              <a:buClr>
                <a:srgbClr val="FF0000"/>
              </a:buClr>
              <a:buFont typeface="Arial" panose="020B0604020202020204" pitchFamily="34" charset="0"/>
              <a:buChar char="•"/>
            </a:pPr>
            <a:r>
              <a:rPr lang="en-US" sz="2000" dirty="0"/>
              <a:t>Short circuit between two conductors may be excluded when the conductors are insulated for the highest voltage to which any of the conductors can be subjected. </a:t>
            </a:r>
          </a:p>
          <a:p>
            <a:pPr marL="800100" lvl="1" indent="-342900">
              <a:buClr>
                <a:srgbClr val="FF0000"/>
              </a:buClr>
              <a:buFont typeface="Arial" panose="020B0604020202020204" pitchFamily="34" charset="0"/>
              <a:buChar char="•"/>
            </a:pPr>
            <a:r>
              <a:rPr lang="en-US" sz="2000" dirty="0"/>
              <a:t>This does not apply to adjacent conductors of traveling cable.</a:t>
            </a:r>
            <a:endParaRPr lang="de-DE" sz="2000" dirty="0"/>
          </a:p>
          <a:p>
            <a:pPr>
              <a:spcBef>
                <a:spcPts val="600"/>
              </a:spcBef>
            </a:pPr>
            <a:endParaRPr lang="en-US" sz="20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73471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8C62C-5BC6-E302-DC84-844B254C4B5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43F1BF2-5B07-7C81-8FB4-08534691EAA6}"/>
              </a:ext>
            </a:extLst>
          </p:cNvPr>
          <p:cNvSpPr txBox="1"/>
          <p:nvPr/>
        </p:nvSpPr>
        <p:spPr>
          <a:xfrm>
            <a:off x="609600" y="1617219"/>
            <a:ext cx="6564993" cy="1431161"/>
          </a:xfrm>
          <a:prstGeom prst="rect">
            <a:avLst/>
          </a:prstGeom>
          <a:noFill/>
        </p:spPr>
        <p:txBody>
          <a:bodyPr wrap="square">
            <a:spAutoFit/>
          </a:bodyPr>
          <a:lstStyle/>
          <a:p>
            <a:pPr>
              <a:spcBef>
                <a:spcPts val="600"/>
              </a:spcBef>
            </a:pPr>
            <a:r>
              <a:rPr lang="en-US" b="0" i="1" u="none" strike="noStrike" baseline="0" dirty="0">
                <a:solidFill>
                  <a:srgbClr val="000000"/>
                </a:solidFill>
                <a:latin typeface="+mj-lt"/>
              </a:rPr>
              <a:t>4.11.2.1.1 The electric safety devices shall consist of:</a:t>
            </a:r>
          </a:p>
          <a:p>
            <a:pPr lvl="1">
              <a:spcBef>
                <a:spcPts val="600"/>
              </a:spcBef>
            </a:pPr>
            <a:r>
              <a:rPr lang="en-US" b="0" i="1" u="none" strike="noStrike" baseline="0" dirty="0">
                <a:solidFill>
                  <a:srgbClr val="000000"/>
                </a:solidFill>
                <a:latin typeface="+mj-lt"/>
              </a:rPr>
              <a:t>a) safety contact(s) as per 4.11.2.2, or</a:t>
            </a:r>
          </a:p>
          <a:p>
            <a:pPr lvl="1">
              <a:spcBef>
                <a:spcPts val="600"/>
              </a:spcBef>
            </a:pPr>
            <a:r>
              <a:rPr lang="en-US" b="0" i="1" u="none" strike="noStrike" baseline="0" dirty="0">
                <a:solidFill>
                  <a:srgbClr val="000000"/>
                </a:solidFill>
                <a:latin typeface="+mj-lt"/>
              </a:rPr>
              <a:t>b) safety circuit(s) as per 4.11.2.3, or</a:t>
            </a:r>
          </a:p>
          <a:p>
            <a:pPr lvl="1">
              <a:spcBef>
                <a:spcPts val="600"/>
              </a:spcBef>
            </a:pPr>
            <a:r>
              <a:rPr lang="en-US" b="0" i="1" u="none" strike="noStrike" baseline="0" dirty="0">
                <a:solidFill>
                  <a:srgbClr val="000000"/>
                </a:solidFill>
                <a:latin typeface="+mj-lt"/>
              </a:rPr>
              <a:t>c) SIL-rated circuit(s) as per 4.11.2.4</a:t>
            </a:r>
          </a:p>
        </p:txBody>
      </p:sp>
      <p:sp>
        <p:nvSpPr>
          <p:cNvPr id="2" name="TextBox 1">
            <a:extLst>
              <a:ext uri="{FF2B5EF4-FFF2-40B4-BE49-F238E27FC236}">
                <a16:creationId xmlns:a16="http://schemas.microsoft.com/office/drawing/2014/main" id="{369983DF-306B-B59F-D991-74630BAEE7F9}"/>
              </a:ext>
            </a:extLst>
          </p:cNvPr>
          <p:cNvSpPr txBox="1"/>
          <p:nvPr/>
        </p:nvSpPr>
        <p:spPr>
          <a:xfrm>
            <a:off x="648189" y="3318565"/>
            <a:ext cx="6487816" cy="2092881"/>
          </a:xfrm>
          <a:prstGeom prst="rect">
            <a:avLst/>
          </a:prstGeom>
          <a:noFill/>
        </p:spPr>
        <p:txBody>
          <a:bodyPr wrap="square">
            <a:spAutoFit/>
          </a:bodyPr>
          <a:lstStyle/>
          <a:p>
            <a:pPr marL="342900" indent="-342900">
              <a:spcBef>
                <a:spcPts val="600"/>
              </a:spcBef>
              <a:buClr>
                <a:srgbClr val="FF0000"/>
              </a:buClr>
              <a:buFont typeface="Arial" panose="020B0604020202020204" pitchFamily="34" charset="0"/>
              <a:buChar char="•"/>
            </a:pPr>
            <a:r>
              <a:rPr lang="en-US" sz="2000" b="0" i="0" u="none" strike="noStrike" baseline="0" dirty="0">
                <a:solidFill>
                  <a:srgbClr val="000000"/>
                </a:solidFill>
                <a:latin typeface="+mj-lt"/>
              </a:rPr>
              <a:t>This means </a:t>
            </a:r>
            <a:r>
              <a:rPr lang="en-US" sz="2000" dirty="0">
                <a:solidFill>
                  <a:srgbClr val="000000"/>
                </a:solidFill>
                <a:latin typeface="+mj-lt"/>
              </a:rPr>
              <a:t>that:</a:t>
            </a:r>
          </a:p>
          <a:p>
            <a:pPr marL="800100" lvl="1" indent="-342900">
              <a:spcBef>
                <a:spcPts val="600"/>
              </a:spcBef>
              <a:buClr>
                <a:srgbClr val="FF0000"/>
              </a:buClr>
              <a:buFont typeface="Arial" panose="020B0604020202020204" pitchFamily="34" charset="0"/>
              <a:buChar char="•"/>
            </a:pPr>
            <a:r>
              <a:rPr lang="en-US" sz="2000" b="0" i="0" u="none" strike="noStrike" baseline="0" dirty="0">
                <a:solidFill>
                  <a:srgbClr val="000000"/>
                </a:solidFill>
                <a:latin typeface="+mj-lt"/>
              </a:rPr>
              <a:t>An electric safety device may consist any combination of safety contact(s), safety circuits(s) and SIL-rated circuit(s).</a:t>
            </a:r>
          </a:p>
          <a:p>
            <a:pPr marL="800100" lvl="1" indent="-342900">
              <a:spcBef>
                <a:spcPts val="600"/>
              </a:spcBef>
              <a:buClr>
                <a:srgbClr val="FF0000"/>
              </a:buClr>
              <a:buFont typeface="Arial" panose="020B0604020202020204" pitchFamily="34" charset="0"/>
              <a:buChar char="•"/>
            </a:pPr>
            <a:r>
              <a:rPr lang="en-US" sz="2000" dirty="0">
                <a:solidFill>
                  <a:srgbClr val="000000"/>
                </a:solidFill>
                <a:latin typeface="+mj-lt"/>
              </a:rPr>
              <a:t>A safety circuit or a SIL-rated circuit may consist any number of electric safety devices.</a:t>
            </a:r>
          </a:p>
        </p:txBody>
      </p:sp>
      <p:sp>
        <p:nvSpPr>
          <p:cNvPr id="11" name="TextBox 10">
            <a:extLst>
              <a:ext uri="{FF2B5EF4-FFF2-40B4-BE49-F238E27FC236}">
                <a16:creationId xmlns:a16="http://schemas.microsoft.com/office/drawing/2014/main" id="{259F06D2-696C-9997-F373-7178583AC950}"/>
              </a:ext>
            </a:extLst>
          </p:cNvPr>
          <p:cNvSpPr txBox="1"/>
          <p:nvPr/>
        </p:nvSpPr>
        <p:spPr>
          <a:xfrm>
            <a:off x="7753745" y="5021390"/>
            <a:ext cx="2946653" cy="1169551"/>
          </a:xfrm>
          <a:prstGeom prst="rect">
            <a:avLst/>
          </a:prstGeom>
          <a:noFill/>
        </p:spPr>
        <p:txBody>
          <a:bodyPr wrap="square" rtlCol="0">
            <a:spAutoFit/>
          </a:bodyPr>
          <a:lstStyle/>
          <a:p>
            <a:r>
              <a:rPr lang="fi-FI" sz="1400" b="1" dirty="0"/>
              <a:t>3.16 electric safety chain</a:t>
            </a:r>
          </a:p>
          <a:p>
            <a:r>
              <a:rPr lang="en-US" sz="1400" dirty="0"/>
              <a:t>total of the electric safety devices</a:t>
            </a:r>
          </a:p>
          <a:p>
            <a:endParaRPr lang="en-US" sz="1400" dirty="0"/>
          </a:p>
          <a:p>
            <a:r>
              <a:rPr lang="en-US" sz="1400" dirty="0"/>
              <a:t>In other words, electrical circuit consisting electric safety devices.</a:t>
            </a:r>
            <a:endParaRPr lang="fi-FI" sz="1400" dirty="0"/>
          </a:p>
        </p:txBody>
      </p:sp>
      <p:sp>
        <p:nvSpPr>
          <p:cNvPr id="12" name="TextBox 11">
            <a:extLst>
              <a:ext uri="{FF2B5EF4-FFF2-40B4-BE49-F238E27FC236}">
                <a16:creationId xmlns:a16="http://schemas.microsoft.com/office/drawing/2014/main" id="{B93160D6-DDB1-E7CA-1239-BEEE49EC482C}"/>
              </a:ext>
            </a:extLst>
          </p:cNvPr>
          <p:cNvSpPr txBox="1"/>
          <p:nvPr/>
        </p:nvSpPr>
        <p:spPr>
          <a:xfrm>
            <a:off x="8753894" y="269026"/>
            <a:ext cx="3038167" cy="584775"/>
          </a:xfrm>
          <a:prstGeom prst="rect">
            <a:avLst/>
          </a:prstGeom>
          <a:noFill/>
        </p:spPr>
        <p:txBody>
          <a:bodyPr wrap="square" rtlCol="0">
            <a:spAutoFit/>
          </a:bodyPr>
          <a:lstStyle/>
          <a:p>
            <a:pPr algn="ctr"/>
            <a:r>
              <a:rPr lang="fi-FI" sz="1600" dirty="0"/>
              <a:t>Correct use of terms </a:t>
            </a:r>
          </a:p>
          <a:p>
            <a:pPr algn="ctr"/>
            <a:r>
              <a:rPr lang="fi-FI" sz="1600" dirty="0"/>
              <a:t>Safety circuit and Safety chain</a:t>
            </a:r>
          </a:p>
        </p:txBody>
      </p:sp>
      <p:pic>
        <p:nvPicPr>
          <p:cNvPr id="16" name="Picture 15">
            <a:extLst>
              <a:ext uri="{FF2B5EF4-FFF2-40B4-BE49-F238E27FC236}">
                <a16:creationId xmlns:a16="http://schemas.microsoft.com/office/drawing/2014/main" id="{60557A06-D003-7B01-2CE3-55B633C36089}"/>
              </a:ext>
            </a:extLst>
          </p:cNvPr>
          <p:cNvPicPr>
            <a:picLocks noChangeAspect="1"/>
          </p:cNvPicPr>
          <p:nvPr/>
        </p:nvPicPr>
        <p:blipFill>
          <a:blip r:embed="rId2"/>
          <a:stretch>
            <a:fillRect/>
          </a:stretch>
        </p:blipFill>
        <p:spPr>
          <a:xfrm>
            <a:off x="9338121" y="926661"/>
            <a:ext cx="2453940" cy="3921064"/>
          </a:xfrm>
          <a:prstGeom prst="rect">
            <a:avLst/>
          </a:prstGeom>
        </p:spPr>
      </p:pic>
      <p:sp>
        <p:nvSpPr>
          <p:cNvPr id="3" name="Titel 1">
            <a:extLst>
              <a:ext uri="{FF2B5EF4-FFF2-40B4-BE49-F238E27FC236}">
                <a16:creationId xmlns:a16="http://schemas.microsoft.com/office/drawing/2014/main" id="{60230A65-DBC4-BB77-D3B0-0E4C3658FBFA}"/>
              </a:ext>
            </a:extLst>
          </p:cNvPr>
          <p:cNvSpPr txBox="1">
            <a:spLocks/>
          </p:cNvSpPr>
          <p:nvPr/>
        </p:nvSpPr>
        <p:spPr>
          <a:xfrm>
            <a:off x="609600" y="274638"/>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394393"/>
                </a:solidFill>
              </a:rPr>
              <a:t>Electric safety devices</a:t>
            </a:r>
            <a:br>
              <a:rPr lang="en-US" dirty="0">
                <a:solidFill>
                  <a:srgbClr val="394393"/>
                </a:solidFill>
              </a:rPr>
            </a:br>
            <a:r>
              <a:rPr lang="en-US" dirty="0">
                <a:solidFill>
                  <a:srgbClr val="394393"/>
                </a:solidFill>
              </a:rPr>
              <a:t>General provisions</a:t>
            </a:r>
            <a:endParaRPr lang="de-DE" dirty="0"/>
          </a:p>
        </p:txBody>
      </p:sp>
    </p:spTree>
    <p:extLst>
      <p:ext uri="{BB962C8B-B14F-4D97-AF65-F5344CB8AC3E}">
        <p14:creationId xmlns:p14="http://schemas.microsoft.com/office/powerpoint/2010/main" val="968630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7E22-E298-17CB-CCA7-8963F8432A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E8FEF87-45F8-0A42-F04C-4730A5F18B09}"/>
              </a:ext>
            </a:extLst>
          </p:cNvPr>
          <p:cNvSpPr txBox="1"/>
          <p:nvPr/>
        </p:nvSpPr>
        <p:spPr>
          <a:xfrm>
            <a:off x="609600" y="1417638"/>
            <a:ext cx="10449997" cy="3677930"/>
          </a:xfrm>
          <a:prstGeom prst="rect">
            <a:avLst/>
          </a:prstGeom>
          <a:noFill/>
        </p:spPr>
        <p:txBody>
          <a:bodyPr wrap="square">
            <a:spAutoFit/>
          </a:bodyPr>
          <a:lstStyle/>
          <a:p>
            <a:pPr>
              <a:spcBef>
                <a:spcPts val="600"/>
              </a:spcBef>
            </a:pPr>
            <a:r>
              <a:rPr lang="en-US" b="1" dirty="0">
                <a:solidFill>
                  <a:srgbClr val="000000"/>
                </a:solidFill>
                <a:latin typeface="+mj-lt"/>
              </a:rPr>
              <a:t>Explanation of terminology used</a:t>
            </a:r>
          </a:p>
          <a:p>
            <a:pPr marL="285750" indent="-285750">
              <a:spcBef>
                <a:spcPts val="600"/>
              </a:spcBef>
              <a:buClr>
                <a:srgbClr val="FF0000"/>
              </a:buClr>
              <a:buFont typeface="Arial" panose="020B0604020202020204" pitchFamily="34" charset="0"/>
              <a:buChar char="•"/>
            </a:pPr>
            <a:r>
              <a:rPr lang="en-US" dirty="0">
                <a:solidFill>
                  <a:srgbClr val="000000"/>
                </a:solidFill>
                <a:latin typeface="+mj-lt"/>
              </a:rPr>
              <a:t>All electric safety devices have “condition for functioning”. </a:t>
            </a:r>
          </a:p>
          <a:p>
            <a:pPr marL="285750" indent="-285750">
              <a:spcBef>
                <a:spcPts val="600"/>
              </a:spcBef>
              <a:buClr>
                <a:srgbClr val="FF0000"/>
              </a:buClr>
              <a:buFont typeface="Arial" panose="020B0604020202020204" pitchFamily="34" charset="0"/>
              <a:buChar char="•"/>
            </a:pPr>
            <a:r>
              <a:rPr lang="en-US" dirty="0">
                <a:solidFill>
                  <a:srgbClr val="000000"/>
                </a:solidFill>
                <a:latin typeface="+mj-lt"/>
              </a:rPr>
              <a:t>“Condition for functioning” shall be </a:t>
            </a:r>
            <a:r>
              <a:rPr lang="en-US" u="sng" dirty="0">
                <a:solidFill>
                  <a:srgbClr val="000000"/>
                </a:solidFill>
                <a:latin typeface="+mj-lt"/>
              </a:rPr>
              <a:t>checked by electric safety device</a:t>
            </a:r>
          </a:p>
          <a:p>
            <a:pPr marL="285750" indent="-285750">
              <a:spcBef>
                <a:spcPts val="600"/>
              </a:spcBef>
              <a:buClr>
                <a:srgbClr val="FF0000"/>
              </a:buClr>
              <a:buFont typeface="Arial" panose="020B0604020202020204" pitchFamily="34" charset="0"/>
              <a:buChar char="•"/>
            </a:pPr>
            <a:r>
              <a:rPr lang="en-US" b="0" u="none" strike="noStrike" baseline="0" dirty="0">
                <a:solidFill>
                  <a:srgbClr val="000000"/>
                </a:solidFill>
                <a:latin typeface="+mj-lt"/>
              </a:rPr>
              <a:t>When “condition” is not anymore true</a:t>
            </a:r>
            <a:r>
              <a:rPr lang="en-US" dirty="0">
                <a:solidFill>
                  <a:srgbClr val="000000"/>
                </a:solidFill>
                <a:latin typeface="+mj-lt"/>
              </a:rPr>
              <a:t>, electric safety device is operated, and it shall initiate stopping of the machine, unless it is bypassed.</a:t>
            </a:r>
          </a:p>
          <a:p>
            <a:pPr marL="285750" indent="-285750">
              <a:spcBef>
                <a:spcPts val="600"/>
              </a:spcBef>
              <a:buClr>
                <a:srgbClr val="FF0000"/>
              </a:buClr>
              <a:buFont typeface="Arial" panose="020B0604020202020204" pitchFamily="34" charset="0"/>
              <a:buChar char="•"/>
            </a:pPr>
            <a:r>
              <a:rPr lang="en-US" b="0" u="none" strike="noStrike" baseline="0" dirty="0">
                <a:solidFill>
                  <a:srgbClr val="000000"/>
                </a:solidFill>
                <a:latin typeface="+mj-lt"/>
              </a:rPr>
              <a:t>Example of condition for functioning</a:t>
            </a:r>
            <a:r>
              <a:rPr lang="en-US" dirty="0">
                <a:solidFill>
                  <a:srgbClr val="000000"/>
                </a:solidFill>
                <a:latin typeface="+mj-lt"/>
              </a:rPr>
              <a:t>: 7 mm engagement of the landing door lock shall be checked by electric safety device. When engagement is less that 7 mm electric safety device is operated.</a:t>
            </a:r>
          </a:p>
          <a:p>
            <a:pPr marL="285750" indent="-285750">
              <a:spcBef>
                <a:spcPts val="600"/>
              </a:spcBef>
              <a:buClr>
                <a:srgbClr val="FF0000"/>
              </a:buClr>
              <a:buFont typeface="Arial" panose="020B0604020202020204" pitchFamily="34" charset="0"/>
              <a:buChar char="•"/>
            </a:pPr>
            <a:r>
              <a:rPr lang="en-US" b="0" u="none" strike="noStrike" baseline="0" dirty="0">
                <a:solidFill>
                  <a:srgbClr val="000000"/>
                </a:solidFill>
                <a:latin typeface="+mj-lt"/>
              </a:rPr>
              <a:t>Electric safety device can be bypassed only by another electric safety device.</a:t>
            </a:r>
          </a:p>
          <a:p>
            <a:pPr marL="285750" indent="-285750">
              <a:spcBef>
                <a:spcPts val="600"/>
              </a:spcBef>
              <a:buClr>
                <a:srgbClr val="FF0000"/>
              </a:buClr>
              <a:buFont typeface="Arial" panose="020B0604020202020204" pitchFamily="34" charset="0"/>
              <a:buChar char="•"/>
            </a:pPr>
            <a:r>
              <a:rPr lang="en-US" b="0" u="none" strike="noStrike" baseline="0" dirty="0">
                <a:solidFill>
                  <a:srgbClr val="000000"/>
                </a:solidFill>
                <a:latin typeface="+mj-lt"/>
              </a:rPr>
              <a:t>Equivalent terms for bypassing is “made inactive” and “muting” (used in </a:t>
            </a:r>
            <a:r>
              <a:rPr lang="en-US" b="0" i="1" u="none" strike="noStrike" baseline="0" dirty="0">
                <a:solidFill>
                  <a:srgbClr val="000000"/>
                </a:solidFill>
                <a:latin typeface="+mj-lt"/>
              </a:rPr>
              <a:t>ISO 13849-1</a:t>
            </a:r>
            <a:r>
              <a:rPr lang="en-US" b="0" u="none" strike="noStrike" baseline="0" dirty="0">
                <a:solidFill>
                  <a:srgbClr val="000000"/>
                </a:solidFill>
                <a:latin typeface="+mj-lt"/>
              </a:rPr>
              <a:t>) .</a:t>
            </a:r>
          </a:p>
          <a:p>
            <a:pPr marL="285750" indent="-285750">
              <a:spcBef>
                <a:spcPts val="600"/>
              </a:spcBef>
              <a:buClr>
                <a:srgbClr val="FF0000"/>
              </a:buClr>
              <a:buFont typeface="Arial" panose="020B0604020202020204" pitchFamily="34" charset="0"/>
              <a:buChar char="•"/>
            </a:pPr>
            <a:r>
              <a:rPr lang="en-US" dirty="0">
                <a:solidFill>
                  <a:srgbClr val="000000"/>
                </a:solidFill>
                <a:latin typeface="+mj-lt"/>
              </a:rPr>
              <a:t>Opposite to </a:t>
            </a:r>
            <a:r>
              <a:rPr lang="en-US" u="sng" dirty="0">
                <a:solidFill>
                  <a:srgbClr val="000000"/>
                </a:solidFill>
                <a:latin typeface="+mj-lt"/>
              </a:rPr>
              <a:t>stopping of the machine </a:t>
            </a:r>
            <a:r>
              <a:rPr lang="en-US" dirty="0">
                <a:solidFill>
                  <a:srgbClr val="000000"/>
                </a:solidFill>
                <a:latin typeface="+mj-lt"/>
              </a:rPr>
              <a:t>is </a:t>
            </a:r>
            <a:r>
              <a:rPr lang="en-US" u="sng" dirty="0">
                <a:solidFill>
                  <a:srgbClr val="000000"/>
                </a:solidFill>
                <a:latin typeface="+mj-lt"/>
              </a:rPr>
              <a:t>permit running of the machine</a:t>
            </a:r>
            <a:r>
              <a:rPr lang="en-US" dirty="0">
                <a:solidFill>
                  <a:srgbClr val="000000"/>
                </a:solidFill>
                <a:latin typeface="+mj-lt"/>
              </a:rPr>
              <a:t>. This means that when electric safety device is not operated it permits running of the machine, but only from its own perspective.</a:t>
            </a:r>
            <a:endParaRPr lang="en-US" b="0" u="none" strike="noStrike" baseline="0" dirty="0">
              <a:solidFill>
                <a:srgbClr val="000000"/>
              </a:solidFill>
              <a:latin typeface="+mj-lt"/>
            </a:endParaRPr>
          </a:p>
        </p:txBody>
      </p:sp>
      <p:sp>
        <p:nvSpPr>
          <p:cNvPr id="2" name="Titel 1">
            <a:extLst>
              <a:ext uri="{FF2B5EF4-FFF2-40B4-BE49-F238E27FC236}">
                <a16:creationId xmlns:a16="http://schemas.microsoft.com/office/drawing/2014/main" id="{5ECB7D2E-3FB8-BF88-F45F-7886EABBA15D}"/>
              </a:ext>
            </a:extLst>
          </p:cNvPr>
          <p:cNvSpPr txBox="1">
            <a:spLocks/>
          </p:cNvSpPr>
          <p:nvPr/>
        </p:nvSpPr>
        <p:spPr>
          <a:xfrm>
            <a:off x="609600" y="274638"/>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394393"/>
                </a:solidFill>
              </a:rPr>
              <a:t>Electric safety devices</a:t>
            </a:r>
            <a:br>
              <a:rPr lang="en-US" dirty="0">
                <a:solidFill>
                  <a:srgbClr val="394393"/>
                </a:solidFill>
              </a:rPr>
            </a:br>
            <a:r>
              <a:rPr lang="en-US" dirty="0">
                <a:solidFill>
                  <a:srgbClr val="394393"/>
                </a:solidFill>
              </a:rPr>
              <a:t>General provisions</a:t>
            </a:r>
            <a:endParaRPr lang="de-DE" dirty="0"/>
          </a:p>
        </p:txBody>
      </p:sp>
    </p:spTree>
    <p:extLst>
      <p:ext uri="{BB962C8B-B14F-4D97-AF65-F5344CB8AC3E}">
        <p14:creationId xmlns:p14="http://schemas.microsoft.com/office/powerpoint/2010/main" val="1247474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641E-91EF-9F97-DB49-156A427E41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E28434-9357-F016-A00C-84E7B44CF28E}"/>
              </a:ext>
            </a:extLst>
          </p:cNvPr>
          <p:cNvSpPr txBox="1"/>
          <p:nvPr/>
        </p:nvSpPr>
        <p:spPr>
          <a:xfrm>
            <a:off x="609600" y="1417638"/>
            <a:ext cx="10646855" cy="2357697"/>
          </a:xfrm>
          <a:prstGeom prst="rect">
            <a:avLst/>
          </a:prstGeom>
          <a:noFill/>
        </p:spPr>
        <p:txBody>
          <a:bodyPr wrap="square">
            <a:spAutoFit/>
          </a:bodyPr>
          <a:lstStyle/>
          <a:p>
            <a:pPr marL="342900" indent="-342900">
              <a:lnSpc>
                <a:spcPct val="150000"/>
              </a:lnSpc>
              <a:spcBef>
                <a:spcPts val="600"/>
              </a:spcBef>
              <a:buClr>
                <a:srgbClr val="FF0000"/>
              </a:buClr>
              <a:buFont typeface="Arial" panose="020B0604020202020204" pitchFamily="34" charset="0"/>
              <a:buChar char="•"/>
            </a:pPr>
            <a:r>
              <a:rPr lang="en-US" dirty="0">
                <a:solidFill>
                  <a:srgbClr val="000000"/>
                </a:solidFill>
                <a:latin typeface="+mj-lt"/>
              </a:rPr>
              <a:t>Clarification: Electric safety device shall not be bypassed by other than:</a:t>
            </a:r>
          </a:p>
          <a:p>
            <a:pPr marL="800100" lvl="1" indent="-342900">
              <a:lnSpc>
                <a:spcPct val="150000"/>
              </a:lnSpc>
              <a:spcBef>
                <a:spcPts val="600"/>
              </a:spcBef>
              <a:buClr>
                <a:srgbClr val="FF0000"/>
              </a:buClr>
              <a:buFont typeface="Arial" panose="020B0604020202020204" pitchFamily="34" charset="0"/>
              <a:buChar char="•"/>
            </a:pPr>
            <a:r>
              <a:rPr lang="en-US" dirty="0">
                <a:solidFill>
                  <a:srgbClr val="000000"/>
                </a:solidFill>
                <a:latin typeface="+mj-lt"/>
              </a:rPr>
              <a:t>Another electric safety device, or</a:t>
            </a:r>
          </a:p>
          <a:p>
            <a:pPr marL="800100" lvl="1" indent="-342900">
              <a:lnSpc>
                <a:spcPct val="150000"/>
              </a:lnSpc>
              <a:spcBef>
                <a:spcPts val="600"/>
              </a:spcBef>
              <a:buClr>
                <a:srgbClr val="FF0000"/>
              </a:buClr>
              <a:buFont typeface="Arial" panose="020B0604020202020204" pitchFamily="34" charset="0"/>
              <a:buChar char="•"/>
            </a:pPr>
            <a:r>
              <a:rPr lang="en-US" dirty="0">
                <a:solidFill>
                  <a:srgbClr val="000000"/>
                </a:solidFill>
                <a:latin typeface="+mj-lt"/>
              </a:rPr>
              <a:t>Hold-to-Run control device in case inspection operation or emergency electrical operation</a:t>
            </a:r>
          </a:p>
          <a:p>
            <a:pPr marL="342900" indent="-342900">
              <a:lnSpc>
                <a:spcPct val="150000"/>
              </a:lnSpc>
              <a:spcBef>
                <a:spcPts val="600"/>
              </a:spcBef>
              <a:buClr>
                <a:srgbClr val="FF0000"/>
              </a:buClr>
              <a:buFont typeface="Arial" panose="020B0604020202020204" pitchFamily="34" charset="0"/>
              <a:buChar char="•"/>
            </a:pPr>
            <a:r>
              <a:rPr lang="en-US" b="0" i="0" u="none" strike="noStrike" baseline="0" dirty="0">
                <a:solidFill>
                  <a:srgbClr val="000000"/>
                </a:solidFill>
                <a:latin typeface="+mj-lt"/>
              </a:rPr>
              <a:t>New: Maximum combined reaction time of the electric safety device and the equipment controlling the supply to the lift machine, to initiate stopping of the machine, shall not exceed 1 s.</a:t>
            </a:r>
          </a:p>
        </p:txBody>
      </p:sp>
      <p:sp>
        <p:nvSpPr>
          <p:cNvPr id="3" name="TextBox 2">
            <a:extLst>
              <a:ext uri="{FF2B5EF4-FFF2-40B4-BE49-F238E27FC236}">
                <a16:creationId xmlns:a16="http://schemas.microsoft.com/office/drawing/2014/main" id="{AD5171AE-B362-5B36-012B-6990EA744436}"/>
              </a:ext>
            </a:extLst>
          </p:cNvPr>
          <p:cNvSpPr txBox="1"/>
          <p:nvPr/>
        </p:nvSpPr>
        <p:spPr>
          <a:xfrm>
            <a:off x="909550" y="4268798"/>
            <a:ext cx="6075308" cy="923330"/>
          </a:xfrm>
          <a:prstGeom prst="rect">
            <a:avLst/>
          </a:prstGeom>
          <a:noFill/>
        </p:spPr>
        <p:txBody>
          <a:bodyPr wrap="square" rtlCol="0">
            <a:spAutoFit/>
          </a:bodyPr>
          <a:lstStyle/>
          <a:p>
            <a:r>
              <a:rPr lang="fi-FI" b="1" dirty="0"/>
              <a:t>hold-to-run control device</a:t>
            </a:r>
          </a:p>
          <a:p>
            <a:r>
              <a:rPr lang="en-US" dirty="0"/>
              <a:t>control device which initiates and maintains machine functions only as long as the manual control (actuator) </a:t>
            </a:r>
            <a:r>
              <a:rPr lang="fi-FI" dirty="0"/>
              <a:t>is actuated</a:t>
            </a:r>
          </a:p>
        </p:txBody>
      </p:sp>
      <p:sp>
        <p:nvSpPr>
          <p:cNvPr id="8" name="Titel 1">
            <a:extLst>
              <a:ext uri="{FF2B5EF4-FFF2-40B4-BE49-F238E27FC236}">
                <a16:creationId xmlns:a16="http://schemas.microsoft.com/office/drawing/2014/main" id="{5E8F7655-F608-9B2A-B59D-67961B88913A}"/>
              </a:ext>
            </a:extLst>
          </p:cNvPr>
          <p:cNvSpPr txBox="1">
            <a:spLocks/>
          </p:cNvSpPr>
          <p:nvPr/>
        </p:nvSpPr>
        <p:spPr>
          <a:xfrm>
            <a:off x="609600" y="274638"/>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394393"/>
                </a:solidFill>
              </a:rPr>
              <a:t>Electric safety devices</a:t>
            </a:r>
            <a:br>
              <a:rPr lang="en-US" dirty="0">
                <a:solidFill>
                  <a:srgbClr val="394393"/>
                </a:solidFill>
              </a:rPr>
            </a:br>
            <a:r>
              <a:rPr lang="en-US" dirty="0">
                <a:solidFill>
                  <a:srgbClr val="394393"/>
                </a:solidFill>
              </a:rPr>
              <a:t>General provisions</a:t>
            </a:r>
            <a:endParaRPr lang="de-DE" dirty="0"/>
          </a:p>
        </p:txBody>
      </p:sp>
    </p:spTree>
    <p:extLst>
      <p:ext uri="{BB962C8B-B14F-4D97-AF65-F5344CB8AC3E}">
        <p14:creationId xmlns:p14="http://schemas.microsoft.com/office/powerpoint/2010/main" val="379789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C4E25-9F2C-23E0-F399-7495B25673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C31840-7E2F-D9A0-B731-F851362BFB31}"/>
              </a:ext>
            </a:extLst>
          </p:cNvPr>
          <p:cNvSpPr txBox="1"/>
          <p:nvPr/>
        </p:nvSpPr>
        <p:spPr>
          <a:xfrm>
            <a:off x="609600" y="1496399"/>
            <a:ext cx="9919267" cy="2062103"/>
          </a:xfrm>
          <a:prstGeom prst="rect">
            <a:avLst/>
          </a:prstGeom>
          <a:noFill/>
        </p:spPr>
        <p:txBody>
          <a:bodyPr wrap="square">
            <a:spAutoFit/>
          </a:bodyPr>
          <a:lstStyle/>
          <a:p>
            <a:pPr marL="342900" indent="-342900">
              <a:spcBef>
                <a:spcPts val="600"/>
              </a:spcBef>
              <a:buClr>
                <a:srgbClr val="FF0000"/>
              </a:buClr>
              <a:buFont typeface="Arial" panose="020B0604020202020204" pitchFamily="34" charset="0"/>
              <a:buChar char="•"/>
            </a:pPr>
            <a:r>
              <a:rPr lang="en-US" dirty="0">
                <a:solidFill>
                  <a:srgbClr val="000000"/>
                </a:solidFill>
              </a:rPr>
              <a:t>If the degree of protection is less than IP4X, the electrical clearances and creepage requirements increased:</a:t>
            </a:r>
          </a:p>
          <a:p>
            <a:pPr marL="800100" lvl="1" indent="-342900">
              <a:spcBef>
                <a:spcPts val="600"/>
              </a:spcBef>
              <a:buClr>
                <a:srgbClr val="FF0000"/>
              </a:buClr>
              <a:buFont typeface="Arial" panose="020B0604020202020204" pitchFamily="34" charset="0"/>
              <a:buChar char="•"/>
            </a:pPr>
            <a:r>
              <a:rPr lang="en-US" b="0" i="0" u="none" strike="noStrike" baseline="0" dirty="0">
                <a:solidFill>
                  <a:srgbClr val="000000"/>
                </a:solidFill>
              </a:rPr>
              <a:t>Clearance increased from 3 mm to 5,5 mm</a:t>
            </a:r>
          </a:p>
          <a:p>
            <a:pPr marL="800100" lvl="1" indent="-342900">
              <a:spcBef>
                <a:spcPts val="600"/>
              </a:spcBef>
              <a:buClr>
                <a:srgbClr val="FF0000"/>
              </a:buClr>
              <a:buFont typeface="Arial" panose="020B0604020202020204" pitchFamily="34" charset="0"/>
              <a:buChar char="•"/>
            </a:pPr>
            <a:r>
              <a:rPr lang="en-US" dirty="0">
                <a:solidFill>
                  <a:srgbClr val="000000"/>
                </a:solidFill>
              </a:rPr>
              <a:t>Creepage increased from 4 mm to 8 mm</a:t>
            </a:r>
          </a:p>
          <a:p>
            <a:pPr marL="800100" lvl="1" indent="-342900">
              <a:spcBef>
                <a:spcPts val="600"/>
              </a:spcBef>
              <a:buClr>
                <a:srgbClr val="FF0000"/>
              </a:buClr>
              <a:buFont typeface="Arial" panose="020B0604020202020204" pitchFamily="34" charset="0"/>
              <a:buChar char="•"/>
            </a:pPr>
            <a:endParaRPr lang="en-US" dirty="0">
              <a:solidFill>
                <a:srgbClr val="000000"/>
              </a:solidFill>
            </a:endParaRPr>
          </a:p>
          <a:p>
            <a:pPr marL="800100" lvl="1" indent="-342900">
              <a:spcBef>
                <a:spcPts val="600"/>
              </a:spcBef>
              <a:buClr>
                <a:srgbClr val="FF0000"/>
              </a:buClr>
              <a:buFont typeface="Arial" panose="020B0604020202020204" pitchFamily="34" charset="0"/>
              <a:buChar char="•"/>
            </a:pPr>
            <a:r>
              <a:rPr lang="en-US" b="0" i="0" u="none" strike="noStrike" baseline="0" dirty="0">
                <a:solidFill>
                  <a:srgbClr val="000000"/>
                </a:solidFill>
              </a:rPr>
              <a:t>IP less than IP4X is often used example for door contacts</a:t>
            </a:r>
          </a:p>
        </p:txBody>
      </p:sp>
      <p:sp>
        <p:nvSpPr>
          <p:cNvPr id="3" name="Titel 1">
            <a:extLst>
              <a:ext uri="{FF2B5EF4-FFF2-40B4-BE49-F238E27FC236}">
                <a16:creationId xmlns:a16="http://schemas.microsoft.com/office/drawing/2014/main" id="{6E57AB2C-69E2-5211-412C-679C27ACDF45}"/>
              </a:ext>
            </a:extLst>
          </p:cNvPr>
          <p:cNvSpPr txBox="1">
            <a:spLocks/>
          </p:cNvSpPr>
          <p:nvPr/>
        </p:nvSpPr>
        <p:spPr>
          <a:xfrm>
            <a:off x="-4638806" y="1496399"/>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DE" sz="4000" dirty="0"/>
          </a:p>
        </p:txBody>
      </p:sp>
      <p:sp>
        <p:nvSpPr>
          <p:cNvPr id="5" name="Titel 4">
            <a:extLst>
              <a:ext uri="{FF2B5EF4-FFF2-40B4-BE49-F238E27FC236}">
                <a16:creationId xmlns:a16="http://schemas.microsoft.com/office/drawing/2014/main" id="{1EF624E7-EF0B-AB6B-826F-244ECF68C79B}"/>
              </a:ext>
            </a:extLst>
          </p:cNvPr>
          <p:cNvSpPr>
            <a:spLocks noGrp="1"/>
          </p:cNvSpPr>
          <p:nvPr>
            <p:ph type="title"/>
          </p:nvPr>
        </p:nvSpPr>
        <p:spPr/>
        <p:txBody>
          <a:bodyPr>
            <a:normAutofit/>
          </a:bodyPr>
          <a:lstStyle/>
          <a:p>
            <a:r>
              <a:rPr lang="en-US" sz="4000" dirty="0">
                <a:solidFill>
                  <a:srgbClr val="394393"/>
                </a:solidFill>
              </a:rPr>
              <a:t>Safety contacts</a:t>
            </a:r>
            <a:endParaRPr lang="de-DE" sz="4000" dirty="0"/>
          </a:p>
        </p:txBody>
      </p:sp>
    </p:spTree>
    <p:extLst>
      <p:ext uri="{BB962C8B-B14F-4D97-AF65-F5344CB8AC3E}">
        <p14:creationId xmlns:p14="http://schemas.microsoft.com/office/powerpoint/2010/main" val="2117259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FCA9-ABEF-E141-486D-04041C2CDE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76D310-AC2C-1C1C-3428-13634E1765AF}"/>
              </a:ext>
            </a:extLst>
          </p:cNvPr>
          <p:cNvSpPr txBox="1"/>
          <p:nvPr/>
        </p:nvSpPr>
        <p:spPr>
          <a:xfrm>
            <a:off x="630745" y="1494786"/>
            <a:ext cx="10361720" cy="2262158"/>
          </a:xfrm>
          <a:prstGeom prst="rect">
            <a:avLst/>
          </a:prstGeom>
          <a:noFill/>
        </p:spPr>
        <p:txBody>
          <a:bodyPr wrap="square">
            <a:spAutoFit/>
          </a:bodyPr>
          <a:lstStyle/>
          <a:p>
            <a:pPr marL="342900" indent="-342900">
              <a:spcBef>
                <a:spcPts val="600"/>
              </a:spcBef>
              <a:buClr>
                <a:srgbClr val="FF0000"/>
              </a:buClr>
              <a:buFont typeface="Arial" panose="020B0604020202020204" pitchFamily="34" charset="0"/>
              <a:buChar char="•"/>
            </a:pPr>
            <a:r>
              <a:rPr lang="en-US" dirty="0">
                <a:solidFill>
                  <a:srgbClr val="000000"/>
                </a:solidFill>
                <a:cs typeface="Arial" panose="020B0604020202020204" pitchFamily="34" charset="0"/>
              </a:rPr>
              <a:t>All components of safety circuit shall be used within their operational limits at operating and environmental conditions indicated as per </a:t>
            </a:r>
            <a:r>
              <a:rPr lang="en-US" i="1" dirty="0">
                <a:solidFill>
                  <a:srgbClr val="000000"/>
                </a:solidFill>
                <a:cs typeface="Arial" panose="020B0604020202020204" pitchFamily="34" charset="0"/>
              </a:rPr>
              <a:t>6.2.2 k</a:t>
            </a:r>
            <a:r>
              <a:rPr lang="en-US" dirty="0">
                <a:solidFill>
                  <a:srgbClr val="000000"/>
                </a:solidFill>
                <a:cs typeface="Arial" panose="020B0604020202020204" pitchFamily="34" charset="0"/>
              </a:rPr>
              <a:t>)</a:t>
            </a:r>
          </a:p>
          <a:p>
            <a:pPr marL="342900" indent="-342900">
              <a:spcBef>
                <a:spcPts val="600"/>
              </a:spcBef>
              <a:buClr>
                <a:srgbClr val="FF0000"/>
              </a:buClr>
              <a:buFont typeface="Arial" panose="020B0604020202020204" pitchFamily="34" charset="0"/>
              <a:buChar char="•"/>
            </a:pPr>
            <a:r>
              <a:rPr lang="en-US" dirty="0">
                <a:solidFill>
                  <a:srgbClr val="000000"/>
                </a:solidFill>
                <a:cs typeface="Arial" panose="020B0604020202020204" pitchFamily="34" charset="0"/>
              </a:rPr>
              <a:t>De-rating shall be applied on components of which fault can result to dangerous situation as per </a:t>
            </a:r>
            <a:r>
              <a:rPr lang="en-US" i="1" dirty="0">
                <a:solidFill>
                  <a:srgbClr val="000000"/>
                </a:solidFill>
                <a:cs typeface="Arial" panose="020B0604020202020204" pitchFamily="34" charset="0"/>
              </a:rPr>
              <a:t>4.11.2.3.3</a:t>
            </a:r>
            <a:endParaRPr lang="en-US" dirty="0">
              <a:solidFill>
                <a:srgbClr val="000000"/>
              </a:solidFill>
              <a:cs typeface="Arial" panose="020B0604020202020204" pitchFamily="34" charset="0"/>
            </a:endParaRPr>
          </a:p>
          <a:p>
            <a:pPr marL="342900" indent="-342900">
              <a:spcBef>
                <a:spcPts val="600"/>
              </a:spcBef>
              <a:buClr>
                <a:srgbClr val="FF0000"/>
              </a:buClr>
              <a:buFont typeface="Arial" panose="020B0604020202020204" pitchFamily="34" charset="0"/>
              <a:buChar char="•"/>
            </a:pPr>
            <a:r>
              <a:rPr lang="en-US" dirty="0">
                <a:solidFill>
                  <a:srgbClr val="000000"/>
                </a:solidFill>
                <a:cs typeface="Arial" panose="020B0604020202020204" pitchFamily="34" charset="0"/>
              </a:rPr>
              <a:t>The response time of the safety circuit shall not exceed 1 s</a:t>
            </a:r>
          </a:p>
          <a:p>
            <a:pPr marL="342900" indent="-342900">
              <a:spcBef>
                <a:spcPts val="600"/>
              </a:spcBef>
              <a:buClr>
                <a:srgbClr val="FF0000"/>
              </a:buClr>
              <a:buFont typeface="Arial" panose="020B0604020202020204" pitchFamily="34" charset="0"/>
              <a:buChar char="•"/>
            </a:pPr>
            <a:r>
              <a:rPr lang="en-US" b="0" i="0" u="none" strike="noStrike" baseline="0" dirty="0">
                <a:solidFill>
                  <a:srgbClr val="000000"/>
                </a:solidFill>
                <a:cs typeface="Arial" panose="020B0604020202020204" pitchFamily="34" charset="0"/>
              </a:rPr>
              <a:t>Neither safety logic nor failure detection of safety circuit(s) shall contain electronic devices based on computer technology (see </a:t>
            </a:r>
            <a:r>
              <a:rPr lang="en-US" b="0" i="1" u="none" strike="noStrike" baseline="0" dirty="0">
                <a:solidFill>
                  <a:srgbClr val="000000"/>
                </a:solidFill>
                <a:cs typeface="Arial" panose="020B0604020202020204" pitchFamily="34" charset="0"/>
              </a:rPr>
              <a:t>3.54</a:t>
            </a:r>
            <a:r>
              <a:rPr lang="en-US" b="0" i="0" u="none" strike="noStrike" baseline="0" dirty="0">
                <a:solidFill>
                  <a:srgbClr val="000000"/>
                </a:solidFill>
                <a:cs typeface="Arial" panose="020B0604020202020204" pitchFamily="34" charset="0"/>
              </a:rPr>
              <a:t> and </a:t>
            </a:r>
            <a:r>
              <a:rPr lang="en-US" b="0" i="1" u="none" strike="noStrike" baseline="0" dirty="0">
                <a:solidFill>
                  <a:srgbClr val="000000"/>
                </a:solidFill>
                <a:cs typeface="Arial" panose="020B0604020202020204" pitchFamily="34" charset="0"/>
              </a:rPr>
              <a:t>3.59</a:t>
            </a:r>
            <a:r>
              <a:rPr lang="en-US" b="0" i="0" u="none" strike="noStrike" baseline="0" dirty="0">
                <a:solidFill>
                  <a:srgbClr val="000000"/>
                </a:solidFill>
                <a:cs typeface="Arial" panose="020B0604020202020204" pitchFamily="34" charset="0"/>
              </a:rPr>
              <a:t>)</a:t>
            </a:r>
          </a:p>
        </p:txBody>
      </p:sp>
      <p:sp>
        <p:nvSpPr>
          <p:cNvPr id="3" name="TextBox 2">
            <a:extLst>
              <a:ext uri="{FF2B5EF4-FFF2-40B4-BE49-F238E27FC236}">
                <a16:creationId xmlns:a16="http://schemas.microsoft.com/office/drawing/2014/main" id="{C6993166-2C37-ABEA-A307-217D612D68EA}"/>
              </a:ext>
            </a:extLst>
          </p:cNvPr>
          <p:cNvSpPr txBox="1"/>
          <p:nvPr/>
        </p:nvSpPr>
        <p:spPr>
          <a:xfrm>
            <a:off x="845979" y="4901549"/>
            <a:ext cx="3401961" cy="923330"/>
          </a:xfrm>
          <a:prstGeom prst="rect">
            <a:avLst/>
          </a:prstGeom>
          <a:noFill/>
        </p:spPr>
        <p:txBody>
          <a:bodyPr wrap="square" rtlCol="0">
            <a:spAutoFit/>
          </a:bodyPr>
          <a:lstStyle/>
          <a:p>
            <a:r>
              <a:rPr lang="fi-FI" b="1" dirty="0"/>
              <a:t>3.54 safety circuit</a:t>
            </a:r>
          </a:p>
          <a:p>
            <a:r>
              <a:rPr lang="en-US" dirty="0"/>
              <a:t>circuit based on electrical and/or electronic components</a:t>
            </a:r>
            <a:endParaRPr lang="fi-FI" dirty="0"/>
          </a:p>
        </p:txBody>
      </p:sp>
      <p:sp>
        <p:nvSpPr>
          <p:cNvPr id="5" name="TextBox 4">
            <a:extLst>
              <a:ext uri="{FF2B5EF4-FFF2-40B4-BE49-F238E27FC236}">
                <a16:creationId xmlns:a16="http://schemas.microsoft.com/office/drawing/2014/main" id="{91AB9935-F604-9F46-4666-08B96C3E73CF}"/>
              </a:ext>
            </a:extLst>
          </p:cNvPr>
          <p:cNvSpPr txBox="1"/>
          <p:nvPr/>
        </p:nvSpPr>
        <p:spPr>
          <a:xfrm>
            <a:off x="4738071" y="4778439"/>
            <a:ext cx="5399391" cy="1200329"/>
          </a:xfrm>
          <a:prstGeom prst="rect">
            <a:avLst/>
          </a:prstGeom>
          <a:noFill/>
        </p:spPr>
        <p:txBody>
          <a:bodyPr wrap="square" rtlCol="0">
            <a:spAutoFit/>
          </a:bodyPr>
          <a:lstStyle/>
          <a:p>
            <a:r>
              <a:rPr lang="fi-FI" b="1" dirty="0"/>
              <a:t>3.59 SIL-rated circuit</a:t>
            </a:r>
          </a:p>
          <a:p>
            <a:r>
              <a:rPr lang="en-US" dirty="0"/>
              <a:t>circuit based on electrical (E), and/or electronic (E), and/or programmable electronic (PE) components with</a:t>
            </a:r>
          </a:p>
          <a:p>
            <a:r>
              <a:rPr lang="en-US" dirty="0"/>
              <a:t>a defined safety integrity level (SIL)</a:t>
            </a:r>
            <a:endParaRPr lang="fi-FI" dirty="0"/>
          </a:p>
        </p:txBody>
      </p:sp>
      <p:sp>
        <p:nvSpPr>
          <p:cNvPr id="7" name="Titel 1">
            <a:extLst>
              <a:ext uri="{FF2B5EF4-FFF2-40B4-BE49-F238E27FC236}">
                <a16:creationId xmlns:a16="http://schemas.microsoft.com/office/drawing/2014/main" id="{93DAE0A4-8331-9E86-65D0-BF5612B9DAE6}"/>
              </a:ext>
            </a:extLst>
          </p:cNvPr>
          <p:cNvSpPr txBox="1">
            <a:spLocks/>
          </p:cNvSpPr>
          <p:nvPr/>
        </p:nvSpPr>
        <p:spPr>
          <a:xfrm>
            <a:off x="-5716043" y="1389454"/>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DE" sz="4000" dirty="0"/>
          </a:p>
        </p:txBody>
      </p:sp>
      <p:sp>
        <p:nvSpPr>
          <p:cNvPr id="8" name="Titel 7">
            <a:extLst>
              <a:ext uri="{FF2B5EF4-FFF2-40B4-BE49-F238E27FC236}">
                <a16:creationId xmlns:a16="http://schemas.microsoft.com/office/drawing/2014/main" id="{D089B339-DC43-259A-F644-E751B5D2ED74}"/>
              </a:ext>
            </a:extLst>
          </p:cNvPr>
          <p:cNvSpPr>
            <a:spLocks noGrp="1"/>
          </p:cNvSpPr>
          <p:nvPr>
            <p:ph type="title"/>
          </p:nvPr>
        </p:nvSpPr>
        <p:spPr/>
        <p:txBody>
          <a:bodyPr>
            <a:normAutofit/>
          </a:bodyPr>
          <a:lstStyle/>
          <a:p>
            <a:r>
              <a:rPr lang="en-US" sz="4000" dirty="0">
                <a:solidFill>
                  <a:srgbClr val="394393"/>
                </a:solidFill>
              </a:rPr>
              <a:t>Safety circuits</a:t>
            </a:r>
            <a:endParaRPr lang="de-DE" sz="4000" dirty="0"/>
          </a:p>
        </p:txBody>
      </p:sp>
    </p:spTree>
    <p:extLst>
      <p:ext uri="{BB962C8B-B14F-4D97-AF65-F5344CB8AC3E}">
        <p14:creationId xmlns:p14="http://schemas.microsoft.com/office/powerpoint/2010/main" val="1386766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EFDD6F-F6BA-55CA-65D5-3C31730BA403}"/>
              </a:ext>
            </a:extLst>
          </p:cNvPr>
          <p:cNvSpPr txBox="1"/>
          <p:nvPr/>
        </p:nvSpPr>
        <p:spPr>
          <a:xfrm>
            <a:off x="602879" y="1433939"/>
            <a:ext cx="6348527" cy="2893100"/>
          </a:xfrm>
          <a:prstGeom prst="rect">
            <a:avLst/>
          </a:prstGeom>
          <a:solidFill>
            <a:schemeClr val="bg1"/>
          </a:solidFill>
        </p:spPr>
        <p:txBody>
          <a:bodyPr wrap="square">
            <a:spAutoFit/>
          </a:bodyPr>
          <a:lstStyle/>
          <a:p>
            <a:pPr marR="0" algn="l" rtl="0">
              <a:spcBef>
                <a:spcPts val="600"/>
              </a:spcBef>
            </a:pPr>
            <a:r>
              <a:rPr lang="en-US" b="1" dirty="0">
                <a:solidFill>
                  <a:srgbClr val="000000"/>
                </a:solidFill>
              </a:rPr>
              <a:t>PESSRAL replaced with SIL-rated circuits, 4.11.2.4</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De-rating shall be applied on components that contribute to dangerous failure rate of SIL-rated circuit.</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Both </a:t>
            </a:r>
            <a:r>
              <a:rPr lang="en-US" dirty="0" err="1">
                <a:solidFill>
                  <a:srgbClr val="000000"/>
                </a:solidFill>
              </a:rPr>
              <a:t>PFD</a:t>
            </a:r>
            <a:r>
              <a:rPr lang="en-US" baseline="-25000" dirty="0" err="1">
                <a:solidFill>
                  <a:srgbClr val="000000"/>
                </a:solidFill>
              </a:rPr>
              <a:t>avg</a:t>
            </a:r>
            <a:r>
              <a:rPr lang="en-US" dirty="0">
                <a:solidFill>
                  <a:srgbClr val="000000"/>
                </a:solidFill>
              </a:rPr>
              <a:t> and PFH values shall be calculated and shall use max 50% of the “SIL-limit”</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P</a:t>
            </a:r>
            <a:r>
              <a:rPr lang="en-US" b="0" i="0" u="none" strike="noStrike" baseline="0" dirty="0">
                <a:solidFill>
                  <a:srgbClr val="000000"/>
                </a:solidFill>
              </a:rPr>
              <a:t>roof test interval at least 20 years shall be used in </a:t>
            </a:r>
            <a:r>
              <a:rPr lang="en-US" b="0" i="0" u="none" strike="noStrike" baseline="0" dirty="0" err="1">
                <a:solidFill>
                  <a:srgbClr val="000000"/>
                </a:solidFill>
              </a:rPr>
              <a:t>PFD</a:t>
            </a:r>
            <a:r>
              <a:rPr lang="en-US" b="0" i="0" u="none" strike="noStrike" baseline="-25000" dirty="0" err="1">
                <a:solidFill>
                  <a:srgbClr val="000000"/>
                </a:solidFill>
              </a:rPr>
              <a:t>avg</a:t>
            </a:r>
            <a:r>
              <a:rPr lang="en-US" dirty="0">
                <a:solidFill>
                  <a:srgbClr val="000000"/>
                </a:solidFill>
              </a:rPr>
              <a:t> / </a:t>
            </a:r>
            <a:r>
              <a:rPr lang="en-US" b="0" i="0" u="none" strike="noStrike" baseline="0" dirty="0">
                <a:solidFill>
                  <a:srgbClr val="000000"/>
                </a:solidFill>
              </a:rPr>
              <a:t>PFH calculations.</a:t>
            </a:r>
          </a:p>
          <a:p>
            <a:pPr marL="285750" marR="0" indent="-285750" algn="l" rtl="0">
              <a:spcBef>
                <a:spcPts val="600"/>
              </a:spcBef>
              <a:buClr>
                <a:srgbClr val="FF0000"/>
              </a:buClr>
              <a:buFont typeface="Arial" panose="020B0604020202020204" pitchFamily="34" charset="0"/>
              <a:buChar char="•"/>
            </a:pPr>
            <a:r>
              <a:rPr lang="en-US" b="0" i="0" u="none" strike="noStrike" baseline="0" dirty="0">
                <a:solidFill>
                  <a:srgbClr val="000000"/>
                </a:solidFill>
              </a:rPr>
              <a:t>The mission time shall not be longer than the proof test interval.</a:t>
            </a:r>
            <a:endParaRPr lang="en-US" sz="2000" dirty="0">
              <a:solidFill>
                <a:srgbClr val="000000"/>
              </a:solidFill>
            </a:endParaRPr>
          </a:p>
        </p:txBody>
      </p:sp>
      <p:pic>
        <p:nvPicPr>
          <p:cNvPr id="2" name="Picture 1">
            <a:extLst>
              <a:ext uri="{FF2B5EF4-FFF2-40B4-BE49-F238E27FC236}">
                <a16:creationId xmlns:a16="http://schemas.microsoft.com/office/drawing/2014/main" id="{680FF28B-1967-AD92-D27B-EB7A8DF8A9C0}"/>
              </a:ext>
            </a:extLst>
          </p:cNvPr>
          <p:cNvPicPr>
            <a:picLocks noChangeAspect="1"/>
          </p:cNvPicPr>
          <p:nvPr/>
        </p:nvPicPr>
        <p:blipFill>
          <a:blip r:embed="rId3"/>
          <a:stretch>
            <a:fillRect/>
          </a:stretch>
        </p:blipFill>
        <p:spPr>
          <a:xfrm>
            <a:off x="981330" y="4327039"/>
            <a:ext cx="5591623" cy="1910391"/>
          </a:xfrm>
          <a:prstGeom prst="rect">
            <a:avLst/>
          </a:prstGeom>
        </p:spPr>
      </p:pic>
      <p:sp>
        <p:nvSpPr>
          <p:cNvPr id="10" name="TextBox 9">
            <a:extLst>
              <a:ext uri="{FF2B5EF4-FFF2-40B4-BE49-F238E27FC236}">
                <a16:creationId xmlns:a16="http://schemas.microsoft.com/office/drawing/2014/main" id="{A6408FB8-220A-24F2-1E43-19B081A2BB7C}"/>
              </a:ext>
            </a:extLst>
          </p:cNvPr>
          <p:cNvSpPr txBox="1"/>
          <p:nvPr/>
        </p:nvSpPr>
        <p:spPr>
          <a:xfrm>
            <a:off x="7089058" y="1312641"/>
            <a:ext cx="4500063" cy="4431983"/>
          </a:xfrm>
          <a:prstGeom prst="rect">
            <a:avLst/>
          </a:prstGeom>
          <a:noFill/>
        </p:spPr>
        <p:txBody>
          <a:bodyPr wrap="square">
            <a:spAutoFit/>
          </a:bodyPr>
          <a:lstStyle/>
          <a:p>
            <a:pPr algn="l"/>
            <a:r>
              <a:rPr lang="fi-FI" sz="1600" b="1" i="0" u="none" strike="noStrike" baseline="0"/>
              <a:t>3.4   </a:t>
            </a:r>
            <a:r>
              <a:rPr lang="en-US" sz="1600" b="1" i="0" u="none" strike="noStrike" baseline="0"/>
              <a:t>average probability of dangerous failure on demand,  </a:t>
            </a:r>
            <a:r>
              <a:rPr lang="fi-FI" sz="1600" b="1" i="0" u="none" strike="noStrike" baseline="0"/>
              <a:t>PFD</a:t>
            </a:r>
            <a:r>
              <a:rPr lang="fi-FI" sz="1600" b="1" i="0" u="none" strike="noStrike" baseline="-25000"/>
              <a:t>avg</a:t>
            </a:r>
          </a:p>
          <a:p>
            <a:pPr algn="l"/>
            <a:r>
              <a:rPr lang="en-US" sz="1600" b="0" i="0" u="none" strike="noStrike" baseline="0"/>
              <a:t>mean unavailability of a E/E/PE safety-related system to perform the specified safety function when a demand occurs from the lift or lift control system</a:t>
            </a:r>
          </a:p>
          <a:p>
            <a:pPr algn="l"/>
            <a:endParaRPr lang="en-US" sz="1600"/>
          </a:p>
          <a:p>
            <a:pPr algn="l"/>
            <a:r>
              <a:rPr lang="en-US" sz="1600" b="1"/>
              <a:t>3.5   average frequency of a dangerous failure per hour, PFH</a:t>
            </a:r>
          </a:p>
          <a:p>
            <a:pPr algn="l"/>
            <a:r>
              <a:rPr lang="en-US" sz="1600"/>
              <a:t>average frequency of a dangerous failure of a E/E/PE safety-related system to perform the specified safety</a:t>
            </a:r>
          </a:p>
          <a:p>
            <a:pPr algn="l"/>
            <a:r>
              <a:rPr lang="en-US" sz="1600"/>
              <a:t>function over a given period of time</a:t>
            </a:r>
          </a:p>
          <a:p>
            <a:pPr algn="l"/>
            <a:endParaRPr lang="en-US" sz="1600"/>
          </a:p>
          <a:p>
            <a:pPr algn="l"/>
            <a:r>
              <a:rPr lang="en-US" sz="1600" b="1"/>
              <a:t>3.34   mission time</a:t>
            </a:r>
          </a:p>
          <a:p>
            <a:pPr algn="l"/>
            <a:r>
              <a:rPr lang="en-US" sz="1600"/>
              <a:t>maximum time interval between manufacturing date and replacement date</a:t>
            </a:r>
          </a:p>
        </p:txBody>
      </p:sp>
      <p:sp>
        <p:nvSpPr>
          <p:cNvPr id="3" name="Titel 1">
            <a:extLst>
              <a:ext uri="{FF2B5EF4-FFF2-40B4-BE49-F238E27FC236}">
                <a16:creationId xmlns:a16="http://schemas.microsoft.com/office/drawing/2014/main" id="{7E61D92E-6DB4-A266-F6BE-78EFD3D2B44F}"/>
              </a:ext>
            </a:extLst>
          </p:cNvPr>
          <p:cNvSpPr txBox="1">
            <a:spLocks/>
          </p:cNvSpPr>
          <p:nvPr/>
        </p:nvSpPr>
        <p:spPr>
          <a:xfrm>
            <a:off x="-2070969" y="741141"/>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DE" sz="4000" dirty="0"/>
          </a:p>
        </p:txBody>
      </p:sp>
      <p:sp>
        <p:nvSpPr>
          <p:cNvPr id="5" name="Titel 4">
            <a:extLst>
              <a:ext uri="{FF2B5EF4-FFF2-40B4-BE49-F238E27FC236}">
                <a16:creationId xmlns:a16="http://schemas.microsoft.com/office/drawing/2014/main" id="{CF5EB720-588F-0AB0-B380-4154EFC647BE}"/>
              </a:ext>
            </a:extLst>
          </p:cNvPr>
          <p:cNvSpPr>
            <a:spLocks noGrp="1"/>
          </p:cNvSpPr>
          <p:nvPr>
            <p:ph type="title"/>
          </p:nvPr>
        </p:nvSpPr>
        <p:spPr/>
        <p:txBody>
          <a:bodyPr>
            <a:normAutofit/>
          </a:bodyPr>
          <a:lstStyle/>
          <a:p>
            <a:r>
              <a:rPr lang="en-US" sz="4000" dirty="0">
                <a:solidFill>
                  <a:srgbClr val="394393"/>
                </a:solidFill>
              </a:rPr>
              <a:t>SIL-rated circuits</a:t>
            </a:r>
            <a:endParaRPr lang="de-DE" sz="4000" dirty="0"/>
          </a:p>
        </p:txBody>
      </p:sp>
    </p:spTree>
    <p:extLst>
      <p:ext uri="{BB962C8B-B14F-4D97-AF65-F5344CB8AC3E}">
        <p14:creationId xmlns:p14="http://schemas.microsoft.com/office/powerpoint/2010/main" val="3624009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B0A471-ACF6-A110-E2F3-1B10BBAC3C95}"/>
              </a:ext>
            </a:extLst>
          </p:cNvPr>
          <p:cNvSpPr>
            <a:spLocks noGrp="1"/>
          </p:cNvSpPr>
          <p:nvPr>
            <p:ph type="title"/>
          </p:nvPr>
        </p:nvSpPr>
        <p:spPr/>
        <p:txBody>
          <a:bodyPr>
            <a:normAutofit/>
          </a:bodyPr>
          <a:lstStyle/>
          <a:p>
            <a:r>
              <a:rPr lang="en-US" sz="4000" dirty="0">
                <a:solidFill>
                  <a:srgbClr val="394393"/>
                </a:solidFill>
              </a:rPr>
              <a:t>SIL-rated circuits – Modification of software</a:t>
            </a:r>
            <a:endParaRPr lang="de-DE" sz="4000" dirty="0"/>
          </a:p>
        </p:txBody>
      </p:sp>
      <p:sp>
        <p:nvSpPr>
          <p:cNvPr id="7" name="TextBox 6">
            <a:extLst>
              <a:ext uri="{FF2B5EF4-FFF2-40B4-BE49-F238E27FC236}">
                <a16:creationId xmlns:a16="http://schemas.microsoft.com/office/drawing/2014/main" id="{A3EFDD6F-F6BA-55CA-65D5-3C31730BA403}"/>
              </a:ext>
            </a:extLst>
          </p:cNvPr>
          <p:cNvSpPr txBox="1"/>
          <p:nvPr/>
        </p:nvSpPr>
        <p:spPr>
          <a:xfrm>
            <a:off x="609600" y="1417638"/>
            <a:ext cx="10161045" cy="2893100"/>
          </a:xfrm>
          <a:prstGeom prst="rect">
            <a:avLst/>
          </a:prstGeom>
          <a:solidFill>
            <a:schemeClr val="bg1"/>
          </a:solidFill>
        </p:spPr>
        <p:txBody>
          <a:bodyPr wrap="square">
            <a:spAutoFit/>
          </a:bodyPr>
          <a:lstStyle/>
          <a:p>
            <a:pPr marL="285750" marR="0" indent="-285750">
              <a:spcBef>
                <a:spcPts val="600"/>
              </a:spcBef>
              <a:buClr>
                <a:srgbClr val="FF0000"/>
              </a:buClr>
              <a:buFont typeface="Arial" panose="020B0604020202020204" pitchFamily="34" charset="0"/>
              <a:buChar char="•"/>
            </a:pPr>
            <a:r>
              <a:rPr lang="en-US" dirty="0">
                <a:solidFill>
                  <a:srgbClr val="000000"/>
                </a:solidFill>
              </a:rPr>
              <a:t>SIL-rated circuits shall be provided with measures to prevent replacement of the program code without authorization by the manufacturer, see </a:t>
            </a:r>
            <a:r>
              <a:rPr lang="en-US" i="1" dirty="0">
                <a:solidFill>
                  <a:srgbClr val="000000"/>
                </a:solidFill>
              </a:rPr>
              <a:t>IEC 61508-1:2010, 7.16.2.2</a:t>
            </a:r>
            <a:endParaRPr lang="en-US" dirty="0">
              <a:solidFill>
                <a:srgbClr val="000000"/>
              </a:solidFill>
            </a:endParaRPr>
          </a:p>
          <a:p>
            <a:pPr marL="285750" marR="0" indent="-285750">
              <a:spcBef>
                <a:spcPts val="600"/>
              </a:spcBef>
              <a:buClr>
                <a:srgbClr val="FF0000"/>
              </a:buClr>
              <a:buFont typeface="Arial" panose="020B0604020202020204" pitchFamily="34" charset="0"/>
              <a:buChar char="•"/>
            </a:pPr>
            <a:r>
              <a:rPr lang="en-US" dirty="0">
                <a:solidFill>
                  <a:srgbClr val="000000"/>
                </a:solidFill>
              </a:rPr>
              <a:t>Replacement of the program code shall only be possible if replacement is enabled by a manual action on site, </a:t>
            </a:r>
            <a:r>
              <a:rPr lang="en-US" i="1" dirty="0">
                <a:solidFill>
                  <a:srgbClr val="000000"/>
                </a:solidFill>
              </a:rPr>
              <a:t>4.11.2.4.2</a:t>
            </a:r>
            <a:r>
              <a:rPr lang="en-US" dirty="0">
                <a:solidFill>
                  <a:srgbClr val="000000"/>
                </a:solidFill>
              </a:rPr>
              <a:t> </a:t>
            </a:r>
          </a:p>
          <a:p>
            <a:pPr marL="285750" marR="0" indent="-285750">
              <a:spcBef>
                <a:spcPts val="600"/>
              </a:spcBef>
              <a:buClr>
                <a:srgbClr val="FF0000"/>
              </a:buClr>
              <a:buFont typeface="Arial" panose="020B0604020202020204" pitchFamily="34" charset="0"/>
              <a:buChar char="•"/>
            </a:pPr>
            <a:r>
              <a:rPr lang="en-US" dirty="0">
                <a:solidFill>
                  <a:srgbClr val="000000"/>
                </a:solidFill>
              </a:rPr>
              <a:t>When replacement of the program code is enabled the SIL-rated circuit shall achieve or maintain its safe state</a:t>
            </a:r>
          </a:p>
          <a:p>
            <a:pPr marL="285750" marR="0" indent="-285750">
              <a:spcBef>
                <a:spcPts val="600"/>
              </a:spcBef>
              <a:buClr>
                <a:srgbClr val="FF0000"/>
              </a:buClr>
              <a:buFont typeface="Arial" panose="020B0604020202020204" pitchFamily="34" charset="0"/>
              <a:buChar char="•"/>
            </a:pPr>
            <a:r>
              <a:rPr lang="en-US" dirty="0">
                <a:solidFill>
                  <a:srgbClr val="000000"/>
                </a:solidFill>
              </a:rPr>
              <a:t>The return to functional state of the SIL-rated circuit shall require manual reset on site. A power cycle by itself shall not provide this reset.</a:t>
            </a:r>
          </a:p>
          <a:p>
            <a:pPr marL="285750" marR="0" indent="-285750">
              <a:spcBef>
                <a:spcPts val="600"/>
              </a:spcBef>
              <a:buClr>
                <a:srgbClr val="FF0000"/>
              </a:buClr>
              <a:buFont typeface="Arial" panose="020B0604020202020204" pitchFamily="34" charset="0"/>
              <a:buChar char="•"/>
            </a:pPr>
            <a:r>
              <a:rPr lang="en-US" dirty="0">
                <a:solidFill>
                  <a:srgbClr val="000000"/>
                </a:solidFill>
              </a:rPr>
              <a:t>Maintenance instructions shall describe method to identify the software-version of SIL-rated circuits</a:t>
            </a:r>
          </a:p>
        </p:txBody>
      </p:sp>
      <p:sp>
        <p:nvSpPr>
          <p:cNvPr id="2" name="TextBox 1">
            <a:extLst>
              <a:ext uri="{FF2B5EF4-FFF2-40B4-BE49-F238E27FC236}">
                <a16:creationId xmlns:a16="http://schemas.microsoft.com/office/drawing/2014/main" id="{62243D70-A441-994F-AAA4-BCF06A6CC20E}"/>
              </a:ext>
            </a:extLst>
          </p:cNvPr>
          <p:cNvSpPr txBox="1"/>
          <p:nvPr/>
        </p:nvSpPr>
        <p:spPr>
          <a:xfrm>
            <a:off x="1456924" y="5266627"/>
            <a:ext cx="7785398" cy="369332"/>
          </a:xfrm>
          <a:prstGeom prst="rect">
            <a:avLst/>
          </a:prstGeom>
          <a:noFill/>
        </p:spPr>
        <p:txBody>
          <a:bodyPr wrap="square" rtlCol="0">
            <a:spAutoFit/>
          </a:bodyPr>
          <a:lstStyle/>
          <a:p>
            <a:pPr>
              <a:spcBef>
                <a:spcPts val="600"/>
              </a:spcBef>
            </a:pPr>
            <a:r>
              <a:rPr lang="fi-FI" dirty="0">
                <a:solidFill>
                  <a:srgbClr val="000000"/>
                </a:solidFill>
              </a:rPr>
              <a:t>=&gt; Remote (off-site) update of SIL-rated circuit software is prevented</a:t>
            </a:r>
            <a:endParaRPr lang="en-FI" dirty="0">
              <a:solidFill>
                <a:srgbClr val="000000"/>
              </a:solidFill>
            </a:endParaRPr>
          </a:p>
        </p:txBody>
      </p:sp>
    </p:spTree>
    <p:extLst>
      <p:ext uri="{BB962C8B-B14F-4D97-AF65-F5344CB8AC3E}">
        <p14:creationId xmlns:p14="http://schemas.microsoft.com/office/powerpoint/2010/main" val="21698563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932CFF-C00D-723F-E16A-AC2B1E53472A}"/>
              </a:ext>
            </a:extLst>
          </p:cNvPr>
          <p:cNvSpPr>
            <a:spLocks noGrp="1"/>
          </p:cNvSpPr>
          <p:nvPr>
            <p:ph type="title"/>
          </p:nvPr>
        </p:nvSpPr>
        <p:spPr/>
        <p:txBody>
          <a:bodyPr>
            <a:normAutofit/>
          </a:bodyPr>
          <a:lstStyle/>
          <a:p>
            <a:r>
              <a:rPr lang="en-US" sz="4000" dirty="0">
                <a:solidFill>
                  <a:srgbClr val="394393"/>
                </a:solidFill>
              </a:rPr>
              <a:t>SIL-rated circuits - Parametrization</a:t>
            </a:r>
            <a:endParaRPr lang="de-DE" sz="4000" dirty="0"/>
          </a:p>
        </p:txBody>
      </p:sp>
      <p:sp>
        <p:nvSpPr>
          <p:cNvPr id="7" name="TextBox 6">
            <a:extLst>
              <a:ext uri="{FF2B5EF4-FFF2-40B4-BE49-F238E27FC236}">
                <a16:creationId xmlns:a16="http://schemas.microsoft.com/office/drawing/2014/main" id="{A3EFDD6F-F6BA-55CA-65D5-3C31730BA403}"/>
              </a:ext>
            </a:extLst>
          </p:cNvPr>
          <p:cNvSpPr txBox="1"/>
          <p:nvPr/>
        </p:nvSpPr>
        <p:spPr>
          <a:xfrm>
            <a:off x="609600" y="1417638"/>
            <a:ext cx="10088183" cy="4385816"/>
          </a:xfrm>
          <a:prstGeom prst="rect">
            <a:avLst/>
          </a:prstGeom>
          <a:noFill/>
        </p:spPr>
        <p:txBody>
          <a:bodyPr wrap="square">
            <a:spAutoFit/>
          </a:bodyPr>
          <a:lstStyle/>
          <a:p>
            <a:pPr marL="285750" marR="0" indent="-285750" algn="l" rtl="0">
              <a:spcBef>
                <a:spcPts val="600"/>
              </a:spcBef>
              <a:buClr>
                <a:srgbClr val="FF0000"/>
              </a:buClr>
              <a:buFont typeface="Arial" panose="020B0604020202020204" pitchFamily="34" charset="0"/>
              <a:buChar char="•"/>
            </a:pPr>
            <a:r>
              <a:rPr lang="en-US" dirty="0">
                <a:solidFill>
                  <a:srgbClr val="000000"/>
                </a:solidFill>
              </a:rPr>
              <a:t>Parameters shall have defined value ranges and be prevented from unintentional modification, </a:t>
            </a:r>
            <a:r>
              <a:rPr lang="en-US" i="1" dirty="0">
                <a:solidFill>
                  <a:srgbClr val="000000"/>
                </a:solidFill>
              </a:rPr>
              <a:t>4.11.2.4.3</a:t>
            </a:r>
            <a:r>
              <a:rPr lang="en-US" dirty="0">
                <a:solidFill>
                  <a:srgbClr val="000000"/>
                </a:solidFill>
              </a:rPr>
              <a:t> </a:t>
            </a:r>
          </a:p>
          <a:p>
            <a:pPr marL="285750" indent="-285750">
              <a:spcBef>
                <a:spcPts val="600"/>
              </a:spcBef>
              <a:buClr>
                <a:srgbClr val="FF0000"/>
              </a:buClr>
              <a:buFont typeface="Arial" panose="020B0604020202020204" pitchFamily="34" charset="0"/>
              <a:buChar char="•"/>
            </a:pPr>
            <a:r>
              <a:rPr lang="en-US" dirty="0">
                <a:solidFill>
                  <a:srgbClr val="000000"/>
                </a:solidFill>
              </a:rPr>
              <a:t>Change of parameter shall only be possible if parametrization is enabled by a manual action on site with </a:t>
            </a:r>
            <a:r>
              <a:rPr lang="en-US" u="sng" dirty="0">
                <a:solidFill>
                  <a:srgbClr val="000000"/>
                </a:solidFill>
              </a:rPr>
              <a:t>SIL-rated means</a:t>
            </a:r>
            <a:endParaRPr lang="en-US" dirty="0">
              <a:solidFill>
                <a:srgbClr val="000000"/>
              </a:solidFill>
            </a:endParaRP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When parametrization is enabled the SIL-rated circuit shall be in a safe state</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Unintentional deactivation of parametrization shall be prevented. Power interruption and restoration shall be considered as unintentional actions.</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Maintenance instructions shall describe</a:t>
            </a:r>
          </a:p>
          <a:p>
            <a:pPr marL="742950" lvl="1" indent="-285750">
              <a:spcBef>
                <a:spcPts val="600"/>
              </a:spcBef>
              <a:buClr>
                <a:srgbClr val="FF0000"/>
              </a:buClr>
              <a:buFont typeface="Arial" panose="020B0604020202020204" pitchFamily="34" charset="0"/>
              <a:buChar char="•"/>
            </a:pPr>
            <a:r>
              <a:rPr lang="en-US" dirty="0">
                <a:solidFill>
                  <a:srgbClr val="000000"/>
                </a:solidFill>
              </a:rPr>
              <a:t>parameters, their value ranges, dependencies, safe use and safe verification process</a:t>
            </a:r>
          </a:p>
          <a:p>
            <a:pPr marL="742950" lvl="1" indent="-285750">
              <a:spcBef>
                <a:spcPts val="600"/>
              </a:spcBef>
              <a:buClr>
                <a:srgbClr val="FF0000"/>
              </a:buClr>
              <a:buFont typeface="Arial" panose="020B0604020202020204" pitchFamily="34" charset="0"/>
              <a:buChar char="•"/>
            </a:pPr>
            <a:r>
              <a:rPr lang="en-US" dirty="0">
                <a:solidFill>
                  <a:srgbClr val="000000"/>
                </a:solidFill>
              </a:rPr>
              <a:t>method to compare actual parameter settings to configuration record</a:t>
            </a:r>
          </a:p>
          <a:p>
            <a:pPr marL="742950" lvl="1" indent="-285750">
              <a:spcBef>
                <a:spcPts val="600"/>
              </a:spcBef>
              <a:buClr>
                <a:srgbClr val="FF0000"/>
              </a:buClr>
              <a:buFont typeface="Arial" panose="020B0604020202020204" pitchFamily="34" charset="0"/>
              <a:buChar char="•"/>
            </a:pPr>
            <a:r>
              <a:rPr lang="en-US" dirty="0">
                <a:solidFill>
                  <a:srgbClr val="000000"/>
                </a:solidFill>
              </a:rPr>
              <a:t>procedures to verify correctness of the parameter settings after change</a:t>
            </a:r>
          </a:p>
          <a:p>
            <a:pPr marL="285750" marR="0" indent="-285750" algn="l" rtl="0">
              <a:spcBef>
                <a:spcPts val="600"/>
              </a:spcBef>
              <a:buFont typeface="Wingdings" panose="05000000000000000000" pitchFamily="2" charset="2"/>
              <a:buChar char="Ø"/>
            </a:pPr>
            <a:endParaRPr lang="en-US" dirty="0">
              <a:solidFill>
                <a:srgbClr val="000000"/>
              </a:solidFill>
            </a:endParaRPr>
          </a:p>
          <a:p>
            <a:pPr marL="285750" marR="0" indent="-285750" algn="l" rtl="0">
              <a:spcBef>
                <a:spcPts val="600"/>
              </a:spcBef>
              <a:buFont typeface="Wingdings" panose="05000000000000000000" pitchFamily="2" charset="2"/>
              <a:buChar char="Ø"/>
            </a:pPr>
            <a:endParaRPr lang="en-US" dirty="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62243D70-A441-994F-AAA4-BCF06A6CC20E}"/>
              </a:ext>
            </a:extLst>
          </p:cNvPr>
          <p:cNvSpPr txBox="1"/>
          <p:nvPr/>
        </p:nvSpPr>
        <p:spPr>
          <a:xfrm>
            <a:off x="1354815" y="5394108"/>
            <a:ext cx="8345837" cy="369332"/>
          </a:xfrm>
          <a:prstGeom prst="rect">
            <a:avLst/>
          </a:prstGeom>
          <a:noFill/>
        </p:spPr>
        <p:txBody>
          <a:bodyPr wrap="square" rtlCol="0">
            <a:spAutoFit/>
          </a:bodyPr>
          <a:lstStyle/>
          <a:p>
            <a:r>
              <a:rPr lang="fi-FI"/>
              <a:t>=&gt; Remote (off-site) update of SIL-rated circuit parameter is prevented</a:t>
            </a:r>
            <a:endParaRPr lang="en-FI"/>
          </a:p>
        </p:txBody>
      </p:sp>
    </p:spTree>
    <p:extLst>
      <p:ext uri="{BB962C8B-B14F-4D97-AF65-F5344CB8AC3E}">
        <p14:creationId xmlns:p14="http://schemas.microsoft.com/office/powerpoint/2010/main" val="388696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D8A8-246D-554F-CA6A-64F005EFCC02}"/>
            </a:ext>
          </a:extLst>
        </p:cNvPr>
        <p:cNvGrpSpPr/>
        <p:nvPr/>
      </p:nvGrpSpPr>
      <p:grpSpPr>
        <a:xfrm>
          <a:off x="0" y="0"/>
          <a:ext cx="0" cy="0"/>
          <a:chOff x="0" y="0"/>
          <a:chExt cx="0" cy="0"/>
        </a:xfrm>
      </p:grpSpPr>
      <p:sp>
        <p:nvSpPr>
          <p:cNvPr id="3" name="Inhaltsplatzhalter 4">
            <a:extLst>
              <a:ext uri="{FF2B5EF4-FFF2-40B4-BE49-F238E27FC236}">
                <a16:creationId xmlns:a16="http://schemas.microsoft.com/office/drawing/2014/main" id="{03AF7731-56B7-9C91-7E5A-4183FDA664D3}"/>
              </a:ext>
            </a:extLst>
          </p:cNvPr>
          <p:cNvSpPr txBox="1">
            <a:spLocks/>
          </p:cNvSpPr>
          <p:nvPr/>
        </p:nvSpPr>
        <p:spPr>
          <a:xfrm>
            <a:off x="402132" y="1348762"/>
            <a:ext cx="10340147" cy="4160476"/>
          </a:xfrm>
          <a:prstGeom prst="rect">
            <a:avLst/>
          </a:prstGeom>
          <a:solidFill>
            <a:schemeClr val="bg1"/>
          </a:solidFill>
        </p:spPr>
        <p:txBody>
          <a:bodyPr vert="horz" lIns="91440" tIns="45720" rIns="91440" bIns="45720" rtlCol="0" anchor="t">
            <a:noAutofit/>
          </a:bodyPr>
          <a:lstStyle>
            <a:defPPr>
              <a:defRPr lang="en-CH"/>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DC0000"/>
              </a:buClr>
            </a:pPr>
            <a:r>
              <a:rPr lang="en-GB" sz="1800" b="1" dirty="0">
                <a:cs typeface="Arial" panose="020B0604020202020204" pitchFamily="34" charset="0"/>
              </a:rPr>
              <a:t>ISO 8100‑1/2:2026 publication schedule</a:t>
            </a:r>
          </a:p>
          <a:p>
            <a:pPr marL="285750" indent="-285750" algn="l">
              <a:lnSpc>
                <a:spcPct val="100000"/>
              </a:lnSpc>
              <a:spcBef>
                <a:spcPts val="0"/>
              </a:spcBef>
              <a:buClr>
                <a:srgbClr val="DC0000"/>
              </a:buClr>
              <a:buFont typeface="Arial" panose="020B0604020202020204" pitchFamily="34" charset="0"/>
              <a:buChar char="•"/>
            </a:pPr>
            <a:r>
              <a:rPr lang="en-GB" sz="1800" dirty="0">
                <a:cs typeface="Arial" panose="020B0604020202020204" pitchFamily="34" charset="0"/>
              </a:rPr>
              <a:t>ISO publication is expected by March 2026</a:t>
            </a:r>
          </a:p>
          <a:p>
            <a:pPr marL="285750" indent="-285750" algn="l">
              <a:lnSpc>
                <a:spcPct val="100000"/>
              </a:lnSpc>
              <a:spcBef>
                <a:spcPts val="0"/>
              </a:spcBef>
              <a:buClr>
                <a:srgbClr val="DC0000"/>
              </a:buClr>
              <a:buFont typeface="Arial" panose="020B0604020202020204" pitchFamily="34" charset="0"/>
              <a:buChar char="•"/>
            </a:pPr>
            <a:endParaRPr lang="en-US" sz="1800" dirty="0">
              <a:cs typeface="Arial" panose="020B0604020202020204" pitchFamily="34" charset="0"/>
            </a:endParaRPr>
          </a:p>
          <a:p>
            <a:pPr algn="l">
              <a:lnSpc>
                <a:spcPct val="100000"/>
              </a:lnSpc>
              <a:spcBef>
                <a:spcPts val="0"/>
              </a:spcBef>
              <a:buClr>
                <a:srgbClr val="DC0000"/>
              </a:buClr>
            </a:pPr>
            <a:r>
              <a:rPr lang="en-GB" sz="1800" b="1" dirty="0">
                <a:cs typeface="Arial" panose="020B0604020202020204" pitchFamily="34" charset="0"/>
              </a:rPr>
              <a:t>EU transition and applicability</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CEN will publish the standard at the same time as EN ISO 8100‑1/2:2026. Transition period will be 36 months after which the EN 81-20/50:2020 standards will be withdrawn (Date of Withdrawal) by CEN.</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After EN ISO 8100‑1/2:2026 citation in the Official Journal of EU (OJEU), that is expected </a:t>
            </a:r>
            <a:r>
              <a:rPr lang="en-GB" sz="1800" dirty="0">
                <a:highlight>
                  <a:srgbClr val="FFFFFF"/>
                </a:highlight>
                <a:cs typeface="Arial" panose="020B0604020202020204" pitchFamily="34" charset="0"/>
              </a:rPr>
              <a:t>during 2026, both </a:t>
            </a:r>
            <a:r>
              <a:rPr lang="en-GB" sz="1800" dirty="0">
                <a:cs typeface="Arial" panose="020B0604020202020204" pitchFamily="34" charset="0"/>
              </a:rPr>
              <a:t>EN 81‑20/50:2020 and EN ISO 8100‑1/2:2026 give presumption of conformity to Lifts Directive 2014/33/EU for those EHSRs which are covered by those standards in their Annex ZA. </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From January 2027 lift installer needs to show conformance to the new and changed EHSRs of MR, which are already covered in the EN ISO 8100‑1/2:2026.</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After Date of Withdrawal only EN ISO 8100‑1/2:2026 will be valid in the EU.</a:t>
            </a:r>
          </a:p>
        </p:txBody>
      </p:sp>
      <p:sp>
        <p:nvSpPr>
          <p:cNvPr id="4" name="Titel 3">
            <a:extLst>
              <a:ext uri="{FF2B5EF4-FFF2-40B4-BE49-F238E27FC236}">
                <a16:creationId xmlns:a16="http://schemas.microsoft.com/office/drawing/2014/main" id="{9DF5322A-2A0B-A918-5F85-E7CEBE99C7EA}"/>
              </a:ext>
            </a:extLst>
          </p:cNvPr>
          <p:cNvSpPr>
            <a:spLocks noGrp="1"/>
          </p:cNvSpPr>
          <p:nvPr>
            <p:ph type="title"/>
          </p:nvPr>
        </p:nvSpPr>
        <p:spPr/>
        <p:txBody>
          <a:bodyPr>
            <a:normAutofit/>
          </a:bodyPr>
          <a:lstStyle/>
          <a:p>
            <a:r>
              <a:rPr lang="nl-BE" sz="4000" dirty="0">
                <a:solidFill>
                  <a:srgbClr val="394393"/>
                </a:solidFill>
              </a:rPr>
              <a:t>Introduction &amp; Background</a:t>
            </a:r>
            <a:endParaRPr lang="de-DE" sz="4000" dirty="0"/>
          </a:p>
        </p:txBody>
      </p:sp>
    </p:spTree>
    <p:extLst>
      <p:ext uri="{BB962C8B-B14F-4D97-AF65-F5344CB8AC3E}">
        <p14:creationId xmlns:p14="http://schemas.microsoft.com/office/powerpoint/2010/main" val="6626442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9F4BDE70-2FBE-4616-3C6A-A45851FA2A35}"/>
              </a:ext>
            </a:extLst>
          </p:cNvPr>
          <p:cNvSpPr txBox="1">
            <a:spLocks noGrp="1"/>
          </p:cNvSpPr>
          <p:nvPr>
            <p:ph type="title"/>
          </p:nvPr>
        </p:nvSpPr>
        <p:spPr>
          <a:xfrm>
            <a:off x="170329" y="84754"/>
            <a:ext cx="11869271"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Electric safety device types</a:t>
            </a:r>
            <a:endParaRPr lang="de-CH" sz="4000" dirty="0">
              <a:solidFill>
                <a:srgbClr val="394393"/>
              </a:solidFill>
            </a:endParaRPr>
          </a:p>
        </p:txBody>
      </p:sp>
      <p:pic>
        <p:nvPicPr>
          <p:cNvPr id="15" name="Picture 14">
            <a:extLst>
              <a:ext uri="{FF2B5EF4-FFF2-40B4-BE49-F238E27FC236}">
                <a16:creationId xmlns:a16="http://schemas.microsoft.com/office/drawing/2014/main" id="{ECC250A5-1698-4BEB-EB7C-2769B639A7C2}"/>
              </a:ext>
            </a:extLst>
          </p:cNvPr>
          <p:cNvPicPr>
            <a:picLocks noChangeAspect="1"/>
          </p:cNvPicPr>
          <p:nvPr/>
        </p:nvPicPr>
        <p:blipFill>
          <a:blip r:embed="rId2"/>
          <a:stretch>
            <a:fillRect/>
          </a:stretch>
        </p:blipFill>
        <p:spPr>
          <a:xfrm>
            <a:off x="1215390" y="800100"/>
            <a:ext cx="9761220" cy="5257800"/>
          </a:xfrm>
          <a:prstGeom prst="rect">
            <a:avLst/>
          </a:prstGeom>
        </p:spPr>
      </p:pic>
    </p:spTree>
    <p:extLst>
      <p:ext uri="{BB962C8B-B14F-4D97-AF65-F5344CB8AC3E}">
        <p14:creationId xmlns:p14="http://schemas.microsoft.com/office/powerpoint/2010/main" val="15536299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DD1A-827C-5DAE-60DA-010BC7BB3FF2}"/>
            </a:ext>
          </a:extLst>
        </p:cNvPr>
        <p:cNvGrpSpPr/>
        <p:nvPr/>
      </p:nvGrpSpPr>
      <p:grpSpPr>
        <a:xfrm>
          <a:off x="0" y="0"/>
          <a:ext cx="0" cy="0"/>
          <a:chOff x="0" y="0"/>
          <a:chExt cx="0" cy="0"/>
        </a:xfrm>
      </p:grpSpPr>
      <p:sp>
        <p:nvSpPr>
          <p:cNvPr id="11" name="object 4">
            <a:extLst>
              <a:ext uri="{FF2B5EF4-FFF2-40B4-BE49-F238E27FC236}">
                <a16:creationId xmlns:a16="http://schemas.microsoft.com/office/drawing/2014/main" id="{C96E6387-DBC4-9A86-1C0A-AA76C8C4C46E}"/>
              </a:ext>
            </a:extLst>
          </p:cNvPr>
          <p:cNvSpPr txBox="1">
            <a:spLocks noGrp="1"/>
          </p:cNvSpPr>
          <p:nvPr>
            <p:ph type="title"/>
          </p:nvPr>
        </p:nvSpPr>
        <p:spPr>
          <a:xfrm>
            <a:off x="98612" y="111295"/>
            <a:ext cx="11932023"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Safety circuits and SIL-rated circuits for other purposes</a:t>
            </a:r>
            <a:endParaRPr lang="de-CH" sz="4000" dirty="0">
              <a:solidFill>
                <a:srgbClr val="394393"/>
              </a:solidFill>
            </a:endParaRPr>
          </a:p>
        </p:txBody>
      </p:sp>
      <p:pic>
        <p:nvPicPr>
          <p:cNvPr id="4" name="Picture 3">
            <a:extLst>
              <a:ext uri="{FF2B5EF4-FFF2-40B4-BE49-F238E27FC236}">
                <a16:creationId xmlns:a16="http://schemas.microsoft.com/office/drawing/2014/main" id="{7B2D9433-4A56-A74B-8D79-BC362085285A}"/>
              </a:ext>
            </a:extLst>
          </p:cNvPr>
          <p:cNvPicPr>
            <a:picLocks noChangeAspect="1"/>
          </p:cNvPicPr>
          <p:nvPr/>
        </p:nvPicPr>
        <p:blipFill>
          <a:blip r:embed="rId2"/>
          <a:stretch>
            <a:fillRect/>
          </a:stretch>
        </p:blipFill>
        <p:spPr>
          <a:xfrm>
            <a:off x="5006763" y="1137070"/>
            <a:ext cx="5791702" cy="4549534"/>
          </a:xfrm>
          <a:prstGeom prst="rect">
            <a:avLst/>
          </a:prstGeom>
        </p:spPr>
      </p:pic>
      <p:pic>
        <p:nvPicPr>
          <p:cNvPr id="8" name="Picture 7">
            <a:extLst>
              <a:ext uri="{FF2B5EF4-FFF2-40B4-BE49-F238E27FC236}">
                <a16:creationId xmlns:a16="http://schemas.microsoft.com/office/drawing/2014/main" id="{585EF160-34FC-8DF7-C33F-06FB74C0A24B}"/>
              </a:ext>
            </a:extLst>
          </p:cNvPr>
          <p:cNvPicPr>
            <a:picLocks noChangeAspect="1"/>
          </p:cNvPicPr>
          <p:nvPr/>
        </p:nvPicPr>
        <p:blipFill>
          <a:blip r:embed="rId3"/>
          <a:stretch>
            <a:fillRect/>
          </a:stretch>
        </p:blipFill>
        <p:spPr>
          <a:xfrm>
            <a:off x="188059" y="1964706"/>
            <a:ext cx="4564380" cy="2750820"/>
          </a:xfrm>
          <a:prstGeom prst="rect">
            <a:avLst/>
          </a:prstGeom>
        </p:spPr>
      </p:pic>
    </p:spTree>
    <p:extLst>
      <p:ext uri="{BB962C8B-B14F-4D97-AF65-F5344CB8AC3E}">
        <p14:creationId xmlns:p14="http://schemas.microsoft.com/office/powerpoint/2010/main" val="2372663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9966-5F9F-3998-DB03-03416391B4F3}"/>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09888F6A-EDE6-FE19-70DC-84D24063D9D3}"/>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B779A9AF-C17D-10F2-BE43-AB9A02D9DB67}"/>
              </a:ext>
            </a:extLst>
          </p:cNvPr>
          <p:cNvSpPr txBox="1">
            <a:spLocks/>
          </p:cNvSpPr>
          <p:nvPr/>
        </p:nvSpPr>
        <p:spPr>
          <a:xfrm>
            <a:off x="724277" y="3432478"/>
            <a:ext cx="10531987" cy="10965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GB">
                <a:solidFill>
                  <a:srgbClr val="394393"/>
                </a:solidFill>
              </a:rPr>
              <a:t>4.12 Electrical Controls</a:t>
            </a:r>
            <a:endParaRPr lang="nl-BE">
              <a:solidFill>
                <a:srgbClr val="394393"/>
              </a:solidFill>
            </a:endParaRPr>
          </a:p>
        </p:txBody>
      </p:sp>
    </p:spTree>
    <p:extLst>
      <p:ext uri="{BB962C8B-B14F-4D97-AF65-F5344CB8AC3E}">
        <p14:creationId xmlns:p14="http://schemas.microsoft.com/office/powerpoint/2010/main" val="211458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A4D9-A4BE-2004-B503-13EF51CC5D4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C85033-12AB-2CBB-BF6A-61B1259A933D}"/>
              </a:ext>
            </a:extLst>
          </p:cNvPr>
          <p:cNvSpPr txBox="1"/>
          <p:nvPr/>
        </p:nvSpPr>
        <p:spPr>
          <a:xfrm>
            <a:off x="749002" y="1454133"/>
            <a:ext cx="10062433" cy="3400931"/>
          </a:xfrm>
          <a:prstGeom prst="rect">
            <a:avLst/>
          </a:prstGeom>
          <a:noFill/>
        </p:spPr>
        <p:txBody>
          <a:bodyPr wrap="square">
            <a:spAutoFit/>
          </a:bodyPr>
          <a:lstStyle/>
          <a:p>
            <a:pPr marR="0" algn="l" rtl="0">
              <a:spcBef>
                <a:spcPts val="600"/>
              </a:spcBef>
              <a:buClr>
                <a:srgbClr val="FF0000"/>
              </a:buClr>
            </a:pPr>
            <a:r>
              <a:rPr lang="en-US" b="1" dirty="0">
                <a:solidFill>
                  <a:srgbClr val="000000"/>
                </a:solidFill>
              </a:rPr>
              <a:t>Devices to operate the lift by passengers</a:t>
            </a:r>
          </a:p>
          <a:p>
            <a:pPr marL="285750" indent="-285750">
              <a:spcBef>
                <a:spcPts val="600"/>
              </a:spcBef>
              <a:buClr>
                <a:srgbClr val="FF0000"/>
              </a:buClr>
              <a:buFont typeface="Arial" panose="020B0604020202020204" pitchFamily="34" charset="0"/>
              <a:buChar char="•"/>
            </a:pPr>
            <a:r>
              <a:rPr lang="en-US" dirty="0">
                <a:solidFill>
                  <a:srgbClr val="000000"/>
                </a:solidFill>
              </a:rPr>
              <a:t>The devices located in the lift car and on the landings shall be identified by their shape, with symbols, numbers, text, or any combination thereof, </a:t>
            </a:r>
            <a:r>
              <a:rPr lang="en-US" i="1" dirty="0">
                <a:solidFill>
                  <a:srgbClr val="000000"/>
                </a:solidFill>
              </a:rPr>
              <a:t>4.12.1.1</a:t>
            </a:r>
          </a:p>
          <a:p>
            <a:pPr>
              <a:spcBef>
                <a:spcPts val="600"/>
              </a:spcBef>
              <a:buClr>
                <a:srgbClr val="FF0000"/>
              </a:buClr>
            </a:pPr>
            <a:r>
              <a:rPr lang="en-US" b="1" dirty="0">
                <a:solidFill>
                  <a:srgbClr val="000000"/>
                </a:solidFill>
              </a:rPr>
              <a:t>Indication of the landing</a:t>
            </a:r>
          </a:p>
          <a:p>
            <a:pPr marL="285750" indent="-285750">
              <a:spcBef>
                <a:spcPts val="600"/>
              </a:spcBef>
              <a:buClr>
                <a:srgbClr val="FF0000"/>
              </a:buClr>
              <a:buFont typeface="Arial" panose="020B0604020202020204" pitchFamily="34" charset="0"/>
              <a:buChar char="•"/>
            </a:pPr>
            <a:r>
              <a:rPr lang="en-US" dirty="0">
                <a:solidFill>
                  <a:srgbClr val="000000"/>
                </a:solidFill>
              </a:rPr>
              <a:t>The designation of the landing at which the lift has stopped shall be displayed inside the car.</a:t>
            </a:r>
          </a:p>
          <a:p>
            <a:pPr marL="742950" lvl="1" indent="-285750">
              <a:spcBef>
                <a:spcPts val="600"/>
              </a:spcBef>
              <a:buClr>
                <a:srgbClr val="FF0000"/>
              </a:buClr>
              <a:buFont typeface="Arial" panose="020B0604020202020204" pitchFamily="34" charset="0"/>
              <a:buChar char="•"/>
            </a:pPr>
            <a:r>
              <a:rPr lang="en-US" dirty="0">
                <a:solidFill>
                  <a:srgbClr val="000000"/>
                </a:solidFill>
              </a:rPr>
              <a:t>Sign at the landing, visible from within the car, is not anymore sufficient alone.</a:t>
            </a:r>
          </a:p>
          <a:p>
            <a:pPr>
              <a:spcBef>
                <a:spcPts val="600"/>
              </a:spcBef>
              <a:buClr>
                <a:srgbClr val="FF0000"/>
              </a:buClr>
            </a:pPr>
            <a:r>
              <a:rPr lang="en-US" b="1" dirty="0">
                <a:solidFill>
                  <a:srgbClr val="000000"/>
                </a:solidFill>
              </a:rPr>
              <a:t>New: Delayed start</a:t>
            </a:r>
          </a:p>
          <a:p>
            <a:pPr marL="285750" indent="-285750">
              <a:spcBef>
                <a:spcPts val="600"/>
              </a:spcBef>
              <a:buClr>
                <a:srgbClr val="FF0000"/>
              </a:buClr>
              <a:buFont typeface="Arial" panose="020B0604020202020204" pitchFamily="34" charset="0"/>
              <a:buChar char="•"/>
            </a:pPr>
            <a:r>
              <a:rPr lang="en-US" dirty="0">
                <a:solidFill>
                  <a:srgbClr val="000000"/>
                </a:solidFill>
              </a:rPr>
              <a:t>The acoustic signal shall be activated (for 2s min) before any re-start of the lift in automatic operation when stopping was initiated by an electric safety device. </a:t>
            </a:r>
          </a:p>
          <a:p>
            <a:pPr marL="285750" indent="-285750">
              <a:spcBef>
                <a:spcPts val="600"/>
              </a:spcBef>
              <a:buClr>
                <a:srgbClr val="FF0000"/>
              </a:buClr>
              <a:buFont typeface="Arial" panose="020B0604020202020204" pitchFamily="34" charset="0"/>
              <a:buChar char="•"/>
            </a:pPr>
            <a:r>
              <a:rPr lang="en-US" dirty="0">
                <a:solidFill>
                  <a:srgbClr val="000000"/>
                </a:solidFill>
              </a:rPr>
              <a:t>The same signal can be used for “</a:t>
            </a:r>
            <a:r>
              <a:rPr lang="en-US" i="1" dirty="0">
                <a:solidFill>
                  <a:srgbClr val="000000"/>
                </a:solidFill>
              </a:rPr>
              <a:t>return to automatic operation after inspection operation</a:t>
            </a:r>
            <a:r>
              <a:rPr lang="en-US" dirty="0">
                <a:solidFill>
                  <a:srgbClr val="000000"/>
                </a:solidFill>
              </a:rPr>
              <a:t>”.</a:t>
            </a:r>
            <a:endParaRPr lang="en-US" dirty="0">
              <a:solidFill>
                <a:srgbClr val="000000"/>
              </a:solidFill>
              <a:latin typeface="Arial" panose="020B0604020202020204" pitchFamily="34" charset="0"/>
            </a:endParaRPr>
          </a:p>
        </p:txBody>
      </p:sp>
      <p:sp>
        <p:nvSpPr>
          <p:cNvPr id="2" name="Titel 2">
            <a:extLst>
              <a:ext uri="{FF2B5EF4-FFF2-40B4-BE49-F238E27FC236}">
                <a16:creationId xmlns:a16="http://schemas.microsoft.com/office/drawing/2014/main" id="{A80F8E30-66A9-414C-47E9-33A4AB75FAA1}"/>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Normal operation</a:t>
            </a:r>
            <a:endParaRPr lang="nl-BE" sz="4000" dirty="0">
              <a:solidFill>
                <a:srgbClr val="394393"/>
              </a:solidFill>
            </a:endParaRPr>
          </a:p>
        </p:txBody>
      </p:sp>
    </p:spTree>
    <p:extLst>
      <p:ext uri="{BB962C8B-B14F-4D97-AF65-F5344CB8AC3E}">
        <p14:creationId xmlns:p14="http://schemas.microsoft.com/office/powerpoint/2010/main" val="2070338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24FB-81D0-5917-0E3E-0298945871E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4D0BB7C-D7BA-0B1A-6118-D4634BB0C154}"/>
              </a:ext>
            </a:extLst>
          </p:cNvPr>
          <p:cNvSpPr txBox="1"/>
          <p:nvPr/>
        </p:nvSpPr>
        <p:spPr>
          <a:xfrm>
            <a:off x="609600" y="1417638"/>
            <a:ext cx="10073326" cy="4108817"/>
          </a:xfrm>
          <a:prstGeom prst="rect">
            <a:avLst/>
          </a:prstGeom>
          <a:noFill/>
        </p:spPr>
        <p:txBody>
          <a:bodyPr wrap="square">
            <a:spAutoFit/>
          </a:bodyPr>
          <a:lstStyle/>
          <a:p>
            <a:pPr marR="0" algn="l" rtl="0">
              <a:spcBef>
                <a:spcPts val="600"/>
              </a:spcBef>
              <a:buClr>
                <a:srgbClr val="FF0000"/>
              </a:buClr>
            </a:pPr>
            <a:r>
              <a:rPr lang="en-US" b="1" dirty="0">
                <a:solidFill>
                  <a:srgbClr val="000000"/>
                </a:solidFill>
              </a:rPr>
              <a:t>The overload shall be detected at the latest when the rated load is exceeded by 10 %, </a:t>
            </a:r>
            <a:r>
              <a:rPr lang="en-US" b="1" i="1" dirty="0">
                <a:solidFill>
                  <a:srgbClr val="000000"/>
                </a:solidFill>
              </a:rPr>
              <a:t>4.12.1.2 </a:t>
            </a:r>
          </a:p>
          <a:p>
            <a:pPr marL="285750" indent="-285750">
              <a:spcBef>
                <a:spcPts val="600"/>
              </a:spcBef>
              <a:buClr>
                <a:srgbClr val="FF0000"/>
              </a:buClr>
              <a:buFont typeface="Arial" panose="020B0604020202020204" pitchFamily="34" charset="0"/>
              <a:buChar char="•"/>
            </a:pPr>
            <a:r>
              <a:rPr lang="en-US" dirty="0">
                <a:solidFill>
                  <a:srgbClr val="000000"/>
                </a:solidFill>
              </a:rPr>
              <a:t>75 kg deleted. Affects lifts having rated load less than 750 kg.</a:t>
            </a:r>
          </a:p>
          <a:p>
            <a:pPr marL="742950" lvl="1" indent="-285750">
              <a:spcBef>
                <a:spcPts val="600"/>
              </a:spcBef>
              <a:buClr>
                <a:srgbClr val="FF0000"/>
              </a:buClr>
              <a:buFont typeface="Arial" panose="020B0604020202020204" pitchFamily="34" charset="0"/>
              <a:buChar char="•"/>
            </a:pPr>
            <a:endParaRPr lang="en-US" dirty="0">
              <a:solidFill>
                <a:srgbClr val="000000"/>
              </a:solidFill>
            </a:endParaRPr>
          </a:p>
          <a:p>
            <a:pPr>
              <a:spcBef>
                <a:spcPts val="600"/>
              </a:spcBef>
              <a:buClr>
                <a:srgbClr val="FF0000"/>
              </a:buClr>
            </a:pPr>
            <a:r>
              <a:rPr lang="en-US" b="1" dirty="0">
                <a:solidFill>
                  <a:srgbClr val="000000"/>
                </a:solidFill>
              </a:rPr>
              <a:t>Acoustic signal sound volume is now defined</a:t>
            </a:r>
          </a:p>
          <a:p>
            <a:pPr marL="285750" indent="-285750">
              <a:spcBef>
                <a:spcPts val="600"/>
              </a:spcBef>
              <a:buClr>
                <a:srgbClr val="FF0000"/>
              </a:buClr>
              <a:buFont typeface="Arial" panose="020B0604020202020204" pitchFamily="34" charset="0"/>
              <a:buChar char="•"/>
            </a:pPr>
            <a:r>
              <a:rPr lang="en-US" dirty="0">
                <a:solidFill>
                  <a:srgbClr val="000000"/>
                </a:solidFill>
              </a:rPr>
              <a:t>Shall be adjustable between 35 dB(A) and at least 65 dB(A)</a:t>
            </a:r>
          </a:p>
          <a:p>
            <a:pPr marL="285750" indent="-285750">
              <a:spcBef>
                <a:spcPts val="600"/>
              </a:spcBef>
              <a:buClr>
                <a:srgbClr val="FF0000"/>
              </a:buClr>
              <a:buFont typeface="Arial" panose="020B0604020202020204" pitchFamily="34" charset="0"/>
              <a:buChar char="•"/>
            </a:pPr>
            <a:r>
              <a:rPr lang="en-US" dirty="0">
                <a:solidFill>
                  <a:srgbClr val="000000"/>
                </a:solidFill>
              </a:rPr>
              <a:t>For goods passenger lifts, it shall be adjustable up to at least 80 dB(A)</a:t>
            </a:r>
          </a:p>
          <a:p>
            <a:pPr marL="285750" indent="-285750">
              <a:spcBef>
                <a:spcPts val="600"/>
              </a:spcBef>
              <a:buClr>
                <a:srgbClr val="FF0000"/>
              </a:buClr>
              <a:buFont typeface="Arial" panose="020B0604020202020204" pitchFamily="34" charset="0"/>
              <a:buChar char="•"/>
            </a:pPr>
            <a:r>
              <a:rPr lang="en-US" dirty="0">
                <a:solidFill>
                  <a:srgbClr val="000000"/>
                </a:solidFill>
              </a:rPr>
              <a:t>The sound level shall be measured at 1,50 m height at the </a:t>
            </a:r>
            <a:r>
              <a:rPr lang="en-US" dirty="0" err="1">
                <a:solidFill>
                  <a:srgbClr val="000000"/>
                </a:solidFill>
              </a:rPr>
              <a:t>centre</a:t>
            </a:r>
            <a:r>
              <a:rPr lang="en-US" dirty="0">
                <a:solidFill>
                  <a:srgbClr val="000000"/>
                </a:solidFill>
              </a:rPr>
              <a:t> of the door opening when the door is fully open</a:t>
            </a:r>
          </a:p>
          <a:p>
            <a:pPr marL="285750" indent="-285750">
              <a:spcBef>
                <a:spcPts val="600"/>
              </a:spcBef>
              <a:buClr>
                <a:srgbClr val="FF0000"/>
              </a:buClr>
              <a:buFont typeface="Arial" panose="020B0604020202020204" pitchFamily="34" charset="0"/>
              <a:buChar char="•"/>
            </a:pPr>
            <a:endParaRPr lang="en-US" dirty="0">
              <a:solidFill>
                <a:srgbClr val="000000"/>
              </a:solidFill>
            </a:endParaRPr>
          </a:p>
          <a:p>
            <a:pPr marR="0" algn="l" rtl="0">
              <a:spcBef>
                <a:spcPts val="600"/>
              </a:spcBef>
              <a:buClr>
                <a:srgbClr val="FF0000"/>
              </a:buClr>
            </a:pPr>
            <a:r>
              <a:rPr lang="en-US" b="1" dirty="0">
                <a:solidFill>
                  <a:srgbClr val="000000"/>
                </a:solidFill>
              </a:rPr>
              <a:t>Optical signal defined</a:t>
            </a:r>
          </a:p>
          <a:p>
            <a:pPr marL="285750" indent="-285750">
              <a:spcBef>
                <a:spcPts val="600"/>
              </a:spcBef>
              <a:buClr>
                <a:srgbClr val="FF0000"/>
              </a:buClr>
              <a:buFont typeface="Arial" panose="020B0604020202020204" pitchFamily="34" charset="0"/>
              <a:buChar char="•"/>
            </a:pPr>
            <a:r>
              <a:rPr lang="en-US" dirty="0">
                <a:solidFill>
                  <a:srgbClr val="000000"/>
                </a:solidFill>
              </a:rPr>
              <a:t>An optical signal in the car shall be provided, either in accordance with </a:t>
            </a:r>
            <a:r>
              <a:rPr lang="en-US" i="1" dirty="0">
                <a:solidFill>
                  <a:srgbClr val="000000"/>
                </a:solidFill>
              </a:rPr>
              <a:t>ISO 4190-5:2006</a:t>
            </a:r>
            <a:r>
              <a:rPr lang="en-US" dirty="0">
                <a:solidFill>
                  <a:srgbClr val="000000"/>
                </a:solidFill>
              </a:rPr>
              <a:t>, Table C.1 No.7 or as a word “OVERLOAD”</a:t>
            </a:r>
          </a:p>
        </p:txBody>
      </p:sp>
      <p:sp>
        <p:nvSpPr>
          <p:cNvPr id="8" name="Titel 2">
            <a:extLst>
              <a:ext uri="{FF2B5EF4-FFF2-40B4-BE49-F238E27FC236}">
                <a16:creationId xmlns:a16="http://schemas.microsoft.com/office/drawing/2014/main" id="{9E265303-F826-08E2-061E-C7E15BCF611B}"/>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Load control</a:t>
            </a:r>
            <a:endParaRPr lang="nl-BE" sz="4000" dirty="0">
              <a:solidFill>
                <a:srgbClr val="394393"/>
              </a:solidFill>
            </a:endParaRPr>
          </a:p>
        </p:txBody>
      </p:sp>
    </p:spTree>
    <p:extLst>
      <p:ext uri="{BB962C8B-B14F-4D97-AF65-F5344CB8AC3E}">
        <p14:creationId xmlns:p14="http://schemas.microsoft.com/office/powerpoint/2010/main" val="30700936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22FEE-B8A6-2722-F9A0-F8917B70830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5A47A1D-CE6A-5E0B-AC98-50769818FF33}"/>
              </a:ext>
            </a:extLst>
          </p:cNvPr>
          <p:cNvSpPr txBox="1"/>
          <p:nvPr/>
        </p:nvSpPr>
        <p:spPr>
          <a:xfrm>
            <a:off x="609600" y="1814621"/>
            <a:ext cx="10851715" cy="1788310"/>
          </a:xfrm>
          <a:prstGeom prst="rect">
            <a:avLst/>
          </a:prstGeom>
          <a:noFill/>
        </p:spPr>
        <p:txBody>
          <a:bodyPr wrap="square">
            <a:spAutoFit/>
          </a:bodyPr>
          <a:lstStyle/>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New:  Once activated, the electric safety device shall keep the lift out of automatic operation. The return of the lift to automatic operation shall require intentional reset on site. A power cycle by itself shall not provide this reset, </a:t>
            </a:r>
            <a:r>
              <a:rPr lang="en-US" i="1" dirty="0">
                <a:solidFill>
                  <a:srgbClr val="000000"/>
                </a:solidFill>
              </a:rPr>
              <a:t>4.12.1.3</a:t>
            </a:r>
            <a:r>
              <a:rPr lang="en-US" dirty="0">
                <a:solidFill>
                  <a:srgbClr val="000000"/>
                </a:solidFill>
              </a:rPr>
              <a:t>  </a:t>
            </a:r>
          </a:p>
          <a:p>
            <a:pPr marL="285750" indent="-285750">
              <a:lnSpc>
                <a:spcPct val="150000"/>
              </a:lnSpc>
              <a:spcBef>
                <a:spcPts val="600"/>
              </a:spcBef>
              <a:buClr>
                <a:srgbClr val="FF0000"/>
              </a:buClr>
              <a:buFont typeface="Arial" panose="020B0604020202020204" pitchFamily="34" charset="0"/>
              <a:buChar char="•"/>
            </a:pPr>
            <a:r>
              <a:rPr lang="en-US" i="1" dirty="0">
                <a:solidFill>
                  <a:srgbClr val="000000"/>
                </a:solidFill>
              </a:rPr>
              <a:t>New: The instructions on the release of the reduced stroke buffer, 6.2.5</a:t>
            </a:r>
          </a:p>
        </p:txBody>
      </p:sp>
      <p:sp>
        <p:nvSpPr>
          <p:cNvPr id="2" name="Titel 2">
            <a:extLst>
              <a:ext uri="{FF2B5EF4-FFF2-40B4-BE49-F238E27FC236}">
                <a16:creationId xmlns:a16="http://schemas.microsoft.com/office/drawing/2014/main" id="{6D6199A4-3E01-BDC7-052F-2DC6C5813F29}"/>
              </a:ext>
            </a:extLst>
          </p:cNvPr>
          <p:cNvSpPr txBox="1">
            <a:spLocks/>
          </p:cNvSpPr>
          <p:nvPr/>
        </p:nvSpPr>
        <p:spPr>
          <a:xfrm>
            <a:off x="609600" y="274638"/>
            <a:ext cx="10972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Monitoring the normal slowdown of the lift machine in case of reduced stroke buffer</a:t>
            </a:r>
            <a:endParaRPr lang="nl-BE" sz="4000" dirty="0">
              <a:solidFill>
                <a:srgbClr val="394393"/>
              </a:solidFill>
            </a:endParaRPr>
          </a:p>
        </p:txBody>
      </p:sp>
    </p:spTree>
    <p:extLst>
      <p:ext uri="{BB962C8B-B14F-4D97-AF65-F5344CB8AC3E}">
        <p14:creationId xmlns:p14="http://schemas.microsoft.com/office/powerpoint/2010/main" val="362159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A891-75CA-1D59-527F-F126836615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296817-A908-5AB8-13A2-01F44A35DA24}"/>
              </a:ext>
            </a:extLst>
          </p:cNvPr>
          <p:cNvSpPr txBox="1"/>
          <p:nvPr/>
        </p:nvSpPr>
        <p:spPr>
          <a:xfrm>
            <a:off x="698798" y="1417638"/>
            <a:ext cx="8662588" cy="4816703"/>
          </a:xfrm>
          <a:prstGeom prst="rect">
            <a:avLst/>
          </a:prstGeom>
          <a:noFill/>
        </p:spPr>
        <p:txBody>
          <a:bodyPr wrap="square">
            <a:spAutoFit/>
          </a:bodyPr>
          <a:lstStyle/>
          <a:p>
            <a:pPr marL="285750" marR="0" indent="-285750" algn="l" rtl="0">
              <a:spcBef>
                <a:spcPts val="600"/>
              </a:spcBef>
              <a:buClr>
                <a:srgbClr val="FF0000"/>
              </a:buClr>
              <a:buFont typeface="Arial" panose="020B0604020202020204" pitchFamily="34" charset="0"/>
              <a:buChar char="•"/>
            </a:pPr>
            <a:r>
              <a:rPr lang="en-US" dirty="0">
                <a:solidFill>
                  <a:srgbClr val="000000"/>
                </a:solidFill>
              </a:rPr>
              <a:t>Revised requirements clearly specify conditions for functioning when Inspection operation switch is at INSPECTION and NORMAL positions, </a:t>
            </a:r>
            <a:r>
              <a:rPr lang="en-US" i="1" dirty="0">
                <a:solidFill>
                  <a:srgbClr val="000000"/>
                </a:solidFill>
              </a:rPr>
              <a:t>4.12.1.5</a:t>
            </a:r>
          </a:p>
          <a:p>
            <a:pPr marL="742950" lvl="1" indent="-285750">
              <a:spcBef>
                <a:spcPts val="600"/>
              </a:spcBef>
              <a:buClr>
                <a:srgbClr val="FF0000"/>
              </a:buClr>
              <a:buFont typeface="Arial" panose="020B0604020202020204" pitchFamily="34" charset="0"/>
              <a:buChar char="•"/>
            </a:pPr>
            <a:r>
              <a:rPr lang="en-US" dirty="0">
                <a:solidFill>
                  <a:srgbClr val="000000"/>
                </a:solidFill>
              </a:rPr>
              <a:t>Focus on to describe what shall be bypassed and when bypasses shall be disabled</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Buttons are now called as “hold-to-run control device”</a:t>
            </a:r>
          </a:p>
          <a:p>
            <a:pPr marL="285750" indent="-285750">
              <a:spcBef>
                <a:spcPts val="600"/>
              </a:spcBef>
              <a:buClr>
                <a:srgbClr val="FF0000"/>
              </a:buClr>
              <a:buFont typeface="Arial" panose="020B0604020202020204" pitchFamily="34" charset="0"/>
              <a:buChar char="•"/>
            </a:pPr>
            <a:r>
              <a:rPr lang="en-US" dirty="0">
                <a:solidFill>
                  <a:srgbClr val="000000"/>
                </a:solidFill>
              </a:rPr>
              <a:t>Optional Inspection operation travel beyond the final stop</a:t>
            </a:r>
          </a:p>
          <a:p>
            <a:pPr marL="742950" lvl="1" indent="-285750">
              <a:spcBef>
                <a:spcPts val="600"/>
              </a:spcBef>
              <a:buClr>
                <a:srgbClr val="FF0000"/>
              </a:buClr>
              <a:buFont typeface="Arial" panose="020B0604020202020204" pitchFamily="34" charset="0"/>
              <a:buChar char="•"/>
            </a:pPr>
            <a:r>
              <a:rPr lang="en-US" dirty="0">
                <a:solidFill>
                  <a:srgbClr val="000000"/>
                </a:solidFill>
              </a:rPr>
              <a:t>Automatic stop before reaching the final limit switch</a:t>
            </a:r>
          </a:p>
          <a:p>
            <a:pPr marL="742950" lvl="1" indent="-285750">
              <a:spcBef>
                <a:spcPts val="600"/>
              </a:spcBef>
              <a:buClr>
                <a:srgbClr val="FF0000"/>
              </a:buClr>
              <a:buFont typeface="Arial" panose="020B0604020202020204" pitchFamily="34" charset="0"/>
              <a:buChar char="•"/>
            </a:pPr>
            <a:r>
              <a:rPr lang="en-US" dirty="0">
                <a:solidFill>
                  <a:srgbClr val="000000"/>
                </a:solidFill>
              </a:rPr>
              <a:t>Continued travel after re-activation of the run and direction buttons</a:t>
            </a:r>
          </a:p>
          <a:p>
            <a:pPr marL="742950" lvl="1" indent="-285750">
              <a:spcBef>
                <a:spcPts val="600"/>
              </a:spcBef>
              <a:buClr>
                <a:srgbClr val="FF0000"/>
              </a:buClr>
              <a:buFont typeface="Arial" panose="020B0604020202020204" pitchFamily="34" charset="0"/>
              <a:buChar char="•"/>
            </a:pPr>
            <a:r>
              <a:rPr lang="en-US" dirty="0">
                <a:solidFill>
                  <a:srgbClr val="000000"/>
                </a:solidFill>
              </a:rPr>
              <a:t>Max. 0.15 m/s speed in the overrun area</a:t>
            </a:r>
          </a:p>
          <a:p>
            <a:pPr marL="742950" lvl="1" indent="-285750">
              <a:spcBef>
                <a:spcPts val="600"/>
              </a:spcBef>
              <a:buClr>
                <a:srgbClr val="FF0000"/>
              </a:buClr>
              <a:buFont typeface="Arial" panose="020B0604020202020204" pitchFamily="34" charset="0"/>
              <a:buChar char="•"/>
            </a:pPr>
            <a:r>
              <a:rPr lang="en-US" dirty="0">
                <a:solidFill>
                  <a:srgbClr val="000000"/>
                </a:solidFill>
              </a:rPr>
              <a:t>Limit switch and buffer switches are bypassed</a:t>
            </a:r>
          </a:p>
          <a:p>
            <a:pPr marL="742950" lvl="1" indent="-285750">
              <a:spcBef>
                <a:spcPts val="600"/>
              </a:spcBef>
              <a:buClr>
                <a:srgbClr val="FF0000"/>
              </a:buClr>
              <a:buFont typeface="Arial" panose="020B0604020202020204" pitchFamily="34" charset="0"/>
              <a:buChar char="•"/>
            </a:pPr>
            <a:r>
              <a:rPr lang="en-US" dirty="0">
                <a:solidFill>
                  <a:srgbClr val="000000"/>
                </a:solidFill>
              </a:rPr>
              <a:t>Different symbols on buttons when option is provided</a:t>
            </a:r>
          </a:p>
          <a:p>
            <a:pPr marL="285750" marR="0" indent="-285750" algn="l" rtl="0">
              <a:spcBef>
                <a:spcPts val="600"/>
              </a:spcBef>
              <a:buClr>
                <a:srgbClr val="FF0000"/>
              </a:buClr>
              <a:buFont typeface="Arial" panose="020B0604020202020204" pitchFamily="34" charset="0"/>
              <a:buChar char="•"/>
            </a:pPr>
            <a:r>
              <a:rPr lang="en-US" dirty="0">
                <a:solidFill>
                  <a:srgbClr val="000000"/>
                </a:solidFill>
              </a:rPr>
              <a:t>Return to automatic operation after inspection operation</a:t>
            </a:r>
          </a:p>
          <a:p>
            <a:pPr marL="742950" lvl="1" indent="-285750">
              <a:spcBef>
                <a:spcPts val="600"/>
              </a:spcBef>
              <a:buClr>
                <a:srgbClr val="FF0000"/>
              </a:buClr>
              <a:buFont typeface="Arial" panose="020B0604020202020204" pitchFamily="34" charset="0"/>
              <a:buChar char="•"/>
            </a:pPr>
            <a:r>
              <a:rPr lang="en-US" dirty="0">
                <a:solidFill>
                  <a:srgbClr val="000000"/>
                </a:solidFill>
              </a:rPr>
              <a:t>An acoustic signal for at least 2 seconds just before the first start of the lift in automatic operation; or </a:t>
            </a:r>
          </a:p>
          <a:p>
            <a:pPr marL="742950" lvl="1" indent="-285750">
              <a:spcBef>
                <a:spcPts val="600"/>
              </a:spcBef>
              <a:buClr>
                <a:srgbClr val="FF0000"/>
              </a:buClr>
              <a:buFont typeface="Arial" panose="020B0604020202020204" pitchFamily="34" charset="0"/>
              <a:buChar char="•"/>
            </a:pPr>
            <a:r>
              <a:rPr lang="en-US" dirty="0">
                <a:solidFill>
                  <a:srgbClr val="000000"/>
                </a:solidFill>
              </a:rPr>
              <a:t>Intentional reset outside of the well</a:t>
            </a:r>
          </a:p>
        </p:txBody>
      </p:sp>
      <p:pic>
        <p:nvPicPr>
          <p:cNvPr id="6" name="Picture 5">
            <a:extLst>
              <a:ext uri="{FF2B5EF4-FFF2-40B4-BE49-F238E27FC236}">
                <a16:creationId xmlns:a16="http://schemas.microsoft.com/office/drawing/2014/main" id="{6DAD3FD9-0675-D689-7AAC-448A19B2F1DA}"/>
              </a:ext>
            </a:extLst>
          </p:cNvPr>
          <p:cNvPicPr>
            <a:picLocks noChangeAspect="1"/>
          </p:cNvPicPr>
          <p:nvPr/>
        </p:nvPicPr>
        <p:blipFill>
          <a:blip r:embed="rId2"/>
          <a:stretch>
            <a:fillRect/>
          </a:stretch>
        </p:blipFill>
        <p:spPr>
          <a:xfrm>
            <a:off x="9361386" y="2071396"/>
            <a:ext cx="2267265" cy="2895646"/>
          </a:xfrm>
          <a:prstGeom prst="rect">
            <a:avLst/>
          </a:prstGeom>
        </p:spPr>
      </p:pic>
      <p:sp>
        <p:nvSpPr>
          <p:cNvPr id="2" name="Titel 2">
            <a:extLst>
              <a:ext uri="{FF2B5EF4-FFF2-40B4-BE49-F238E27FC236}">
                <a16:creationId xmlns:a16="http://schemas.microsoft.com/office/drawing/2014/main" id="{A95A1CB1-FC15-287D-C8E7-32483AB1E1B0}"/>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Inspection operation</a:t>
            </a:r>
            <a:endParaRPr lang="nl-BE" sz="4000" dirty="0">
              <a:solidFill>
                <a:srgbClr val="394393"/>
              </a:solidFill>
            </a:endParaRPr>
          </a:p>
        </p:txBody>
      </p:sp>
    </p:spTree>
    <p:extLst>
      <p:ext uri="{BB962C8B-B14F-4D97-AF65-F5344CB8AC3E}">
        <p14:creationId xmlns:p14="http://schemas.microsoft.com/office/powerpoint/2010/main" val="41896004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14D2-2155-C886-ADD2-118D36BFA6B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A3006C6-311C-2113-F1FC-22BA5864A455}"/>
              </a:ext>
            </a:extLst>
          </p:cNvPr>
          <p:cNvSpPr txBox="1"/>
          <p:nvPr/>
        </p:nvSpPr>
        <p:spPr>
          <a:xfrm>
            <a:off x="768666" y="1465700"/>
            <a:ext cx="10446730" cy="4385816"/>
          </a:xfrm>
          <a:prstGeom prst="rect">
            <a:avLst/>
          </a:prstGeom>
          <a:noFill/>
        </p:spPr>
        <p:txBody>
          <a:bodyPr wrap="square">
            <a:spAutoFit/>
          </a:bodyPr>
          <a:lstStyle/>
          <a:p>
            <a:pPr marR="0" algn="l" rtl="0">
              <a:spcBef>
                <a:spcPts val="600"/>
              </a:spcBef>
              <a:buClr>
                <a:srgbClr val="FF0000"/>
              </a:buClr>
            </a:pPr>
            <a:r>
              <a:rPr lang="en-US" b="1" dirty="0">
                <a:solidFill>
                  <a:srgbClr val="000000"/>
                </a:solidFill>
              </a:rPr>
              <a:t>New device requirements</a:t>
            </a:r>
          </a:p>
          <a:p>
            <a:pPr marL="285750" indent="-285750">
              <a:spcBef>
                <a:spcPts val="600"/>
              </a:spcBef>
              <a:buClr>
                <a:srgbClr val="FF0000"/>
              </a:buClr>
              <a:buFont typeface="Arial" panose="020B0604020202020204" pitchFamily="34" charset="0"/>
              <a:buChar char="•"/>
            </a:pPr>
            <a:r>
              <a:rPr lang="en-US" dirty="0">
                <a:solidFill>
                  <a:srgbClr val="000000"/>
                </a:solidFill>
              </a:rPr>
              <a:t>Emergency electrical operation (EEO) switch shall be bi-stable and shall have positions “ON” and “OFF”, </a:t>
            </a:r>
            <a:r>
              <a:rPr lang="en-US" i="1" dirty="0">
                <a:solidFill>
                  <a:srgbClr val="000000"/>
                </a:solidFill>
              </a:rPr>
              <a:t>4.12.1.6</a:t>
            </a:r>
            <a:r>
              <a:rPr lang="en-US" dirty="0">
                <a:solidFill>
                  <a:srgbClr val="000000"/>
                </a:solidFill>
              </a:rPr>
              <a:t> </a:t>
            </a:r>
          </a:p>
          <a:p>
            <a:pPr marL="285750" indent="-285750">
              <a:spcBef>
                <a:spcPts val="600"/>
              </a:spcBef>
              <a:buClr>
                <a:srgbClr val="FF0000"/>
              </a:buClr>
              <a:buFont typeface="Arial" panose="020B0604020202020204" pitchFamily="34" charset="0"/>
              <a:buChar char="•"/>
            </a:pPr>
            <a:r>
              <a:rPr lang="en-US" dirty="0">
                <a:solidFill>
                  <a:srgbClr val="000000"/>
                </a:solidFill>
              </a:rPr>
              <a:t>Hold-to-run control device(s) shall be used for car movement control and for bypassing the EEO-switch</a:t>
            </a:r>
          </a:p>
          <a:p>
            <a:pPr>
              <a:spcBef>
                <a:spcPts val="600"/>
              </a:spcBef>
              <a:buClr>
                <a:srgbClr val="FF0000"/>
              </a:buClr>
            </a:pPr>
            <a:endParaRPr lang="en-US" b="1" dirty="0">
              <a:solidFill>
                <a:srgbClr val="000000"/>
              </a:solidFill>
            </a:endParaRPr>
          </a:p>
          <a:p>
            <a:pPr>
              <a:spcBef>
                <a:spcPts val="600"/>
              </a:spcBef>
              <a:buClr>
                <a:srgbClr val="FF0000"/>
              </a:buClr>
            </a:pPr>
            <a:r>
              <a:rPr lang="en-US" b="1" dirty="0">
                <a:solidFill>
                  <a:srgbClr val="000000"/>
                </a:solidFill>
              </a:rPr>
              <a:t>Revised requirements clearly specify conditions for functioning when EEO-switch is at ON  and OFF positions</a:t>
            </a:r>
          </a:p>
          <a:p>
            <a:pPr marL="285750" indent="-285750">
              <a:spcBef>
                <a:spcPts val="600"/>
              </a:spcBef>
              <a:buClr>
                <a:srgbClr val="FF0000"/>
              </a:buClr>
              <a:buFont typeface="Arial" panose="020B0604020202020204" pitchFamily="34" charset="0"/>
              <a:buChar char="•"/>
            </a:pPr>
            <a:r>
              <a:rPr lang="en-US" dirty="0">
                <a:solidFill>
                  <a:srgbClr val="000000"/>
                </a:solidFill>
              </a:rPr>
              <a:t>Focus on to describe what shall be bypassed and when bypasses shall be disabled.</a:t>
            </a:r>
          </a:p>
          <a:p>
            <a:pPr>
              <a:spcBef>
                <a:spcPts val="600"/>
              </a:spcBef>
              <a:buClr>
                <a:srgbClr val="FF0000"/>
              </a:buClr>
            </a:pPr>
            <a:endParaRPr lang="en-US" b="1" dirty="0">
              <a:solidFill>
                <a:srgbClr val="000000"/>
              </a:solidFill>
            </a:endParaRPr>
          </a:p>
          <a:p>
            <a:pPr>
              <a:spcBef>
                <a:spcPts val="600"/>
              </a:spcBef>
              <a:buClr>
                <a:srgbClr val="FF0000"/>
              </a:buClr>
            </a:pPr>
            <a:r>
              <a:rPr lang="en-US" b="1" dirty="0">
                <a:solidFill>
                  <a:srgbClr val="000000"/>
                </a:solidFill>
              </a:rPr>
              <a:t>Automatic power-operated movement of the door(s) shall be prevented</a:t>
            </a:r>
          </a:p>
          <a:p>
            <a:pPr marL="285750" indent="-285750">
              <a:spcBef>
                <a:spcPts val="600"/>
              </a:spcBef>
              <a:buClr>
                <a:srgbClr val="FF0000"/>
              </a:buClr>
              <a:buFont typeface="Arial" panose="020B0604020202020204" pitchFamily="34" charset="0"/>
              <a:buChar char="•"/>
            </a:pPr>
            <a:r>
              <a:rPr lang="en-US" dirty="0">
                <a:solidFill>
                  <a:srgbClr val="000000"/>
                </a:solidFill>
              </a:rPr>
              <a:t>Door closing and locking of the door(s) shall be controller by hold-to-run control device. This hold-to-run control device may be the same as for the car movement</a:t>
            </a:r>
          </a:p>
          <a:p>
            <a:pPr marL="285750" indent="-285750">
              <a:spcBef>
                <a:spcPts val="600"/>
              </a:spcBef>
              <a:buClr>
                <a:srgbClr val="FF0000"/>
              </a:buClr>
              <a:buFont typeface="Arial" panose="020B0604020202020204" pitchFamily="34" charset="0"/>
              <a:buChar char="•"/>
            </a:pPr>
            <a:r>
              <a:rPr lang="en-US" dirty="0">
                <a:solidFill>
                  <a:srgbClr val="000000"/>
                </a:solidFill>
              </a:rPr>
              <a:t>Door protective device as shall be deactivated, and door(s) closing shall be with limited energy (4 J) together with acoustic signal</a:t>
            </a:r>
          </a:p>
        </p:txBody>
      </p:sp>
      <p:sp>
        <p:nvSpPr>
          <p:cNvPr id="2" name="Titel 2">
            <a:extLst>
              <a:ext uri="{FF2B5EF4-FFF2-40B4-BE49-F238E27FC236}">
                <a16:creationId xmlns:a16="http://schemas.microsoft.com/office/drawing/2014/main" id="{C4AE8D22-4E9E-E790-ED97-E673F58064B8}"/>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Emergency electrical operation (EEO)</a:t>
            </a:r>
            <a:endParaRPr lang="nl-BE" sz="4000" dirty="0">
              <a:solidFill>
                <a:srgbClr val="394393"/>
              </a:solidFill>
            </a:endParaRPr>
          </a:p>
        </p:txBody>
      </p:sp>
    </p:spTree>
    <p:extLst>
      <p:ext uri="{BB962C8B-B14F-4D97-AF65-F5344CB8AC3E}">
        <p14:creationId xmlns:p14="http://schemas.microsoft.com/office/powerpoint/2010/main" val="23113273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F580-1014-4BD2-2C59-AF2F42BFACF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6DD03E1-8BE3-71C9-2A95-D264D3A17772}"/>
              </a:ext>
            </a:extLst>
          </p:cNvPr>
          <p:cNvSpPr txBox="1"/>
          <p:nvPr/>
        </p:nvSpPr>
        <p:spPr>
          <a:xfrm>
            <a:off x="762050" y="1416791"/>
            <a:ext cx="10035386" cy="3754874"/>
          </a:xfrm>
          <a:prstGeom prst="rect">
            <a:avLst/>
          </a:prstGeom>
          <a:noFill/>
        </p:spPr>
        <p:txBody>
          <a:bodyPr wrap="square">
            <a:spAutoFit/>
          </a:bodyPr>
          <a:lstStyle/>
          <a:p>
            <a:pPr marR="0" algn="l" rtl="0">
              <a:spcBef>
                <a:spcPts val="600"/>
              </a:spcBef>
              <a:buClr>
                <a:srgbClr val="FF0000"/>
              </a:buClr>
            </a:pPr>
            <a:r>
              <a:rPr lang="en-US" b="1" dirty="0">
                <a:solidFill>
                  <a:srgbClr val="000000"/>
                </a:solidFill>
              </a:rPr>
              <a:t>Requirements are split in two clear groups</a:t>
            </a:r>
          </a:p>
          <a:p>
            <a:pPr marL="285750" indent="-285750">
              <a:spcBef>
                <a:spcPts val="600"/>
              </a:spcBef>
              <a:buClr>
                <a:srgbClr val="FF0000"/>
              </a:buClr>
              <a:buFont typeface="Arial" panose="020B0604020202020204" pitchFamily="34" charset="0"/>
              <a:buChar char="•"/>
            </a:pPr>
            <a:r>
              <a:rPr lang="en-US" dirty="0">
                <a:solidFill>
                  <a:srgbClr val="000000"/>
                </a:solidFill>
              </a:rPr>
              <a:t>Conditions for functioning which shall satisfy the requirements for electric safety devices, </a:t>
            </a:r>
            <a:r>
              <a:rPr lang="en-US" i="1" dirty="0">
                <a:solidFill>
                  <a:srgbClr val="000000"/>
                </a:solidFill>
              </a:rPr>
              <a:t>4.12.1.8</a:t>
            </a:r>
          </a:p>
          <a:p>
            <a:pPr marL="742950" lvl="1" indent="-285750">
              <a:spcBef>
                <a:spcPts val="600"/>
              </a:spcBef>
              <a:buClr>
                <a:srgbClr val="FF0000"/>
              </a:buClr>
              <a:buFont typeface="Arial" panose="020B0604020202020204" pitchFamily="34" charset="0"/>
              <a:buChar char="•"/>
            </a:pPr>
            <a:r>
              <a:rPr lang="en-US" dirty="0">
                <a:solidFill>
                  <a:srgbClr val="000000"/>
                </a:solidFill>
              </a:rPr>
              <a:t>Bypassing the electrical safety devices of the landing doors, the landing door locks, the car door(s) and the car door locks shall be possible.</a:t>
            </a:r>
          </a:p>
          <a:p>
            <a:pPr marL="742950" lvl="1" indent="-285750">
              <a:spcBef>
                <a:spcPts val="600"/>
              </a:spcBef>
              <a:buClr>
                <a:srgbClr val="FF0000"/>
              </a:buClr>
              <a:buFont typeface="Arial" panose="020B0604020202020204" pitchFamily="34" charset="0"/>
              <a:buChar char="•"/>
            </a:pPr>
            <a:r>
              <a:rPr lang="en-US" dirty="0">
                <a:solidFill>
                  <a:srgbClr val="000000"/>
                </a:solidFill>
              </a:rPr>
              <a:t>It shall not be possible to bypass both car and landing door at the same time.</a:t>
            </a:r>
          </a:p>
          <a:p>
            <a:pPr marL="742950" lvl="1" indent="-285750">
              <a:spcBef>
                <a:spcPts val="600"/>
              </a:spcBef>
              <a:buClr>
                <a:srgbClr val="FF0000"/>
              </a:buClr>
              <a:buFont typeface="Arial" panose="020B0604020202020204" pitchFamily="34" charset="0"/>
              <a:buChar char="•"/>
            </a:pPr>
            <a:r>
              <a:rPr lang="en-US" dirty="0">
                <a:solidFill>
                  <a:srgbClr val="000000"/>
                </a:solidFill>
              </a:rPr>
              <a:t>Movement of the car shall only be possible in inspection operation and emergency electrical operation.</a:t>
            </a:r>
          </a:p>
          <a:p>
            <a:pPr>
              <a:spcBef>
                <a:spcPts val="600"/>
              </a:spcBef>
              <a:buClr>
                <a:srgbClr val="FF0000"/>
              </a:buClr>
            </a:pPr>
            <a:r>
              <a:rPr lang="en-US" b="1" dirty="0">
                <a:solidFill>
                  <a:srgbClr val="000000"/>
                </a:solidFill>
              </a:rPr>
              <a:t>Other conditions for functioning when any of bypass device(s) is in bypass state.</a:t>
            </a:r>
          </a:p>
          <a:p>
            <a:pPr marL="742950" lvl="1" indent="-285750">
              <a:spcBef>
                <a:spcPts val="600"/>
              </a:spcBef>
              <a:buClr>
                <a:srgbClr val="FF0000"/>
              </a:buClr>
              <a:buFont typeface="Arial" panose="020B0604020202020204" pitchFamily="34" charset="0"/>
              <a:buChar char="•"/>
            </a:pPr>
            <a:r>
              <a:rPr lang="en-US" dirty="0">
                <a:solidFill>
                  <a:srgbClr val="000000"/>
                </a:solidFill>
              </a:rPr>
              <a:t>Separate monitoring signal to check that the car door(s) is/are in the closed position</a:t>
            </a:r>
          </a:p>
          <a:p>
            <a:pPr marL="742950" lvl="1" indent="-285750">
              <a:spcBef>
                <a:spcPts val="600"/>
              </a:spcBef>
              <a:buClr>
                <a:srgbClr val="FF0000"/>
              </a:buClr>
              <a:buFont typeface="Arial" panose="020B0604020202020204" pitchFamily="34" charset="0"/>
              <a:buChar char="•"/>
            </a:pPr>
            <a:r>
              <a:rPr lang="en-US" dirty="0">
                <a:solidFill>
                  <a:srgbClr val="000000"/>
                </a:solidFill>
              </a:rPr>
              <a:t>Acoustic signal.</a:t>
            </a:r>
          </a:p>
          <a:p>
            <a:pPr marL="742950" lvl="1" indent="-285750">
              <a:spcBef>
                <a:spcPts val="600"/>
              </a:spcBef>
              <a:buClr>
                <a:srgbClr val="FF0000"/>
              </a:buClr>
              <a:buFont typeface="Arial" panose="020B0604020202020204" pitchFamily="34" charset="0"/>
              <a:buChar char="•"/>
            </a:pPr>
            <a:r>
              <a:rPr lang="en-US" dirty="0">
                <a:solidFill>
                  <a:srgbClr val="000000"/>
                </a:solidFill>
              </a:rPr>
              <a:t>Flashing light under the car is deleted.</a:t>
            </a:r>
          </a:p>
        </p:txBody>
      </p:sp>
      <p:sp>
        <p:nvSpPr>
          <p:cNvPr id="2" name="Titel 2">
            <a:extLst>
              <a:ext uri="{FF2B5EF4-FFF2-40B4-BE49-F238E27FC236}">
                <a16:creationId xmlns:a16="http://schemas.microsoft.com/office/drawing/2014/main" id="{AB15A454-0E72-5C31-4FB9-1755F608F82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Landing and car door bypass device</a:t>
            </a:r>
            <a:endParaRPr lang="nl-BE" sz="4000" dirty="0">
              <a:solidFill>
                <a:srgbClr val="394393"/>
              </a:solidFill>
            </a:endParaRPr>
          </a:p>
        </p:txBody>
      </p:sp>
    </p:spTree>
    <p:extLst>
      <p:ext uri="{BB962C8B-B14F-4D97-AF65-F5344CB8AC3E}">
        <p14:creationId xmlns:p14="http://schemas.microsoft.com/office/powerpoint/2010/main" val="27167743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C00A-5C4D-8C4F-4A64-FA5DE2CBD6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8A57D4A-C75C-4EF1-DE81-EBE146742409}"/>
              </a:ext>
            </a:extLst>
          </p:cNvPr>
          <p:cNvSpPr txBox="1"/>
          <p:nvPr/>
        </p:nvSpPr>
        <p:spPr>
          <a:xfrm>
            <a:off x="609600" y="1549610"/>
            <a:ext cx="9279901" cy="1865254"/>
          </a:xfrm>
          <a:prstGeom prst="rect">
            <a:avLst/>
          </a:prstGeom>
          <a:noFill/>
        </p:spPr>
        <p:txBody>
          <a:bodyPr wrap="square">
            <a:spAutoFit/>
          </a:bodyPr>
          <a:lstStyle/>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New: When entering the well, inspection operation switch is the first device to operate, not stopping device as earlier. See </a:t>
            </a:r>
            <a:r>
              <a:rPr lang="en-US" i="1" dirty="0">
                <a:solidFill>
                  <a:srgbClr val="000000"/>
                </a:solidFill>
              </a:rPr>
              <a:t>4.2.1.3.1 a) </a:t>
            </a:r>
            <a:r>
              <a:rPr lang="en-US" dirty="0">
                <a:solidFill>
                  <a:srgbClr val="000000"/>
                </a:solidFill>
              </a:rPr>
              <a:t>for pit and </a:t>
            </a:r>
            <a:r>
              <a:rPr lang="en-US" i="1" dirty="0">
                <a:solidFill>
                  <a:srgbClr val="000000"/>
                </a:solidFill>
              </a:rPr>
              <a:t>4.4.8</a:t>
            </a:r>
            <a:r>
              <a:rPr lang="en-US" dirty="0">
                <a:solidFill>
                  <a:srgbClr val="000000"/>
                </a:solidFill>
              </a:rPr>
              <a:t> for car roof</a:t>
            </a:r>
          </a:p>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New: It is not mandatory to use red push button type stopping device, </a:t>
            </a:r>
            <a:r>
              <a:rPr lang="en-US" i="1" dirty="0">
                <a:solidFill>
                  <a:srgbClr val="000000"/>
                </a:solidFill>
              </a:rPr>
              <a:t>4.12.1.11</a:t>
            </a:r>
          </a:p>
          <a:p>
            <a:pPr marL="285750" marR="0" indent="-285750" algn="l" rtl="0">
              <a:lnSpc>
                <a:spcPct val="150000"/>
              </a:lnSpc>
              <a:spcBef>
                <a:spcPts val="600"/>
              </a:spcBef>
              <a:buClr>
                <a:srgbClr val="FF0000"/>
              </a:buClr>
              <a:buFont typeface="Arial" panose="020B0604020202020204" pitchFamily="34" charset="0"/>
              <a:buChar char="•"/>
            </a:pPr>
            <a:r>
              <a:rPr lang="en-US" dirty="0">
                <a:solidFill>
                  <a:srgbClr val="000000"/>
                </a:solidFill>
              </a:rPr>
              <a:t>It shall be bi-stable and such that a return to service cannot result from an involuntary action</a:t>
            </a:r>
          </a:p>
        </p:txBody>
      </p:sp>
      <p:sp>
        <p:nvSpPr>
          <p:cNvPr id="3" name="Titel 2">
            <a:extLst>
              <a:ext uri="{FF2B5EF4-FFF2-40B4-BE49-F238E27FC236}">
                <a16:creationId xmlns:a16="http://schemas.microsoft.com/office/drawing/2014/main" id="{9DA4C878-3EE3-1555-AC87-0E5E31EC7508}"/>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Stopping devices</a:t>
            </a:r>
            <a:endParaRPr lang="nl-BE" sz="4000" dirty="0">
              <a:solidFill>
                <a:srgbClr val="394393"/>
              </a:solidFill>
            </a:endParaRPr>
          </a:p>
        </p:txBody>
      </p:sp>
    </p:spTree>
    <p:extLst>
      <p:ext uri="{BB962C8B-B14F-4D97-AF65-F5344CB8AC3E}">
        <p14:creationId xmlns:p14="http://schemas.microsoft.com/office/powerpoint/2010/main" val="492087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enutzerdefinier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enutzerdefinier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926b9f5-13b0-4a51-86db-1d9fb52a725a" xsi:nil="true"/>
    <lcf76f155ced4ddcb4097134ff3c332f xmlns="ca2566a3-8519-4b2e-9cd4-0d3bc8706e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38357EEF0F943BCFE788D7FD99ECA" ma:contentTypeVersion="10" ma:contentTypeDescription="Create a new document." ma:contentTypeScope="" ma:versionID="dc210ee5dc6d8e43b4201cc5f7781230">
  <xsd:schema xmlns:xsd="http://www.w3.org/2001/XMLSchema" xmlns:xs="http://www.w3.org/2001/XMLSchema" xmlns:p="http://schemas.microsoft.com/office/2006/metadata/properties" xmlns:ns2="ca2566a3-8519-4b2e-9cd4-0d3bc8706ead" xmlns:ns3="9926b9f5-13b0-4a51-86db-1d9fb52a725a" targetNamespace="http://schemas.microsoft.com/office/2006/metadata/properties" ma:root="true" ma:fieldsID="88960ae42f931dd8dbdcd039478cb5ed" ns2:_="" ns3:_="">
    <xsd:import namespace="ca2566a3-8519-4b2e-9cd4-0d3bc8706ead"/>
    <xsd:import namespace="9926b9f5-13b0-4a51-86db-1d9fb52a72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566a3-8519-4b2e-9cd4-0d3bc8706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3b1389-14e1-41a5-be6c-9f77b12621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26b9f5-13b0-4a51-86db-1d9fb52a72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a722c9-d1a3-4242-ab18-aa9607d685d3}" ma:internalName="TaxCatchAll" ma:showField="CatchAllData" ma:web="9926b9f5-13b0-4a51-86db-1d9fb52a72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5AACE-F6E5-46D4-8E76-DF1EB697706B}">
  <ds:schemaRefs>
    <ds:schemaRef ds:uri="http://schemas.microsoft.com/sharepoint/v3/contenttype/forms"/>
  </ds:schemaRefs>
</ds:datastoreItem>
</file>

<file path=customXml/itemProps2.xml><?xml version="1.0" encoding="utf-8"?>
<ds:datastoreItem xmlns:ds="http://schemas.openxmlformats.org/officeDocument/2006/customXml" ds:itemID="{A59FC3B5-3EFE-4BBA-BB32-6C1A850AB561}">
  <ds:schemaRefs>
    <ds:schemaRef ds:uri="9926b9f5-13b0-4a51-86db-1d9fb52a725a"/>
    <ds:schemaRef ds:uri="http://purl.org/dc/terms/"/>
    <ds:schemaRef ds:uri="ca2566a3-8519-4b2e-9cd4-0d3bc8706ead"/>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8459437-37CA-4F4B-9E78-44D3D47F0690}">
  <ds:schemaRefs>
    <ds:schemaRef ds:uri="9926b9f5-13b0-4a51-86db-1d9fb52a725a"/>
    <ds:schemaRef ds:uri="ca2566a3-8519-4b2e-9cd4-0d3bc8706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be3e753-fe82-4702-895a-61e46703b37a}" enabled="1" method="Privileged" siteId="{2bb82c64-2eb1-43f7-8862-fdc1d2333b50}" removed="0"/>
</clbl:labelList>
</file>

<file path=docProps/app.xml><?xml version="1.0" encoding="utf-8"?>
<Properties xmlns="http://schemas.openxmlformats.org/officeDocument/2006/extended-properties" xmlns:vt="http://schemas.openxmlformats.org/officeDocument/2006/docPropsVTypes">
  <Template/>
  <TotalTime>0</TotalTime>
  <Words>14658</Words>
  <Application>Microsoft Office PowerPoint</Application>
  <PresentationFormat>Breitbild</PresentationFormat>
  <Paragraphs>1344</Paragraphs>
  <Slides>144</Slides>
  <Notes>19</Notes>
  <HiddenSlides>3</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144</vt:i4>
      </vt:variant>
    </vt:vector>
  </HeadingPairs>
  <TitlesOfParts>
    <vt:vector size="155" baseType="lpstr">
      <vt:lpstr>Inter</vt:lpstr>
      <vt:lpstr>Microsoft YaHei</vt:lpstr>
      <vt:lpstr>Angsana New</vt:lpstr>
      <vt:lpstr>Aptos</vt:lpstr>
      <vt:lpstr>Arial</vt:lpstr>
      <vt:lpstr>Calibri</vt:lpstr>
      <vt:lpstr>Symbol</vt:lpstr>
      <vt:lpstr>Times New Roman</vt:lpstr>
      <vt:lpstr>Wingdings</vt:lpstr>
      <vt:lpstr>Thème Office</vt:lpstr>
      <vt:lpstr>think-cell Slide</vt:lpstr>
      <vt:lpstr>PowerPoint-Präsentation</vt:lpstr>
      <vt:lpstr>PowerPoint-Präsentation</vt:lpstr>
      <vt:lpstr>PowerPoint-Präsentation</vt:lpstr>
      <vt:lpstr>Shorter standard names are used in this document</vt:lpstr>
      <vt:lpstr>PowerPoint-Präsentation</vt:lpstr>
      <vt:lpstr>PowerPoint-Präsentation</vt:lpstr>
      <vt:lpstr>PowerPoint-Präsentation</vt:lpstr>
      <vt:lpstr>PowerPoint-Präsentation</vt:lpstr>
      <vt:lpstr>Introduction &amp; Background</vt:lpstr>
      <vt:lpstr>PowerPoint-Präsentation</vt:lpstr>
      <vt:lpstr>Key editorial and content updates</vt:lpstr>
      <vt:lpstr>Building-related information - Clauses 6 and 7 and Annex B -General provisions of modification</vt:lpstr>
      <vt:lpstr>PowerPoint-Präsentation</vt:lpstr>
      <vt:lpstr>PowerPoint-Präsentation</vt:lpstr>
      <vt:lpstr>ISO 8100-1/2  Mandate M/599 Objective of the revision</vt:lpstr>
      <vt:lpstr>PowerPoint-Präsentation</vt:lpstr>
      <vt:lpstr>Terms and Definitions</vt:lpstr>
      <vt:lpstr>Terms and definitions</vt:lpstr>
      <vt:lpstr>Terms and definitions</vt:lpstr>
      <vt:lpstr>Deleted definitions</vt:lpstr>
      <vt:lpstr>New or modified definitions related to suspension, balancing and lift type</vt:lpstr>
      <vt:lpstr>PowerPoint-Präsentation</vt:lpstr>
      <vt:lpstr>PowerPoint-Präsentation</vt:lpstr>
      <vt:lpstr>Well - overview of main changes</vt:lpstr>
      <vt:lpstr>Well</vt:lpstr>
      <vt:lpstr>Well</vt:lpstr>
      <vt:lpstr>Well</vt:lpstr>
      <vt:lpstr>Machinery spaces - definitions</vt:lpstr>
      <vt:lpstr>PowerPoint-Präsentation</vt:lpstr>
      <vt:lpstr>Landing doors and car doors</vt:lpstr>
      <vt:lpstr>PowerPoint-Präsentation</vt:lpstr>
      <vt:lpstr>Landing doors and car doors Finger safety 2/3</vt:lpstr>
      <vt:lpstr>Landing doors and car doors Finger safety 3/3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Counterweight</vt:lpstr>
      <vt:lpstr>PowerPoint-Präsentation</vt:lpstr>
      <vt:lpstr>PowerPoint-Präsentation</vt:lpstr>
      <vt:lpstr>PowerPoint-Präsentation</vt:lpstr>
      <vt:lpstr>Suspension means - Summary </vt:lpstr>
      <vt:lpstr>Suspension means – extended technologies </vt:lpstr>
      <vt:lpstr>Suspension means </vt:lpstr>
      <vt:lpstr>Suspension means</vt:lpstr>
      <vt:lpstr>Suspension means </vt:lpstr>
      <vt:lpstr>Suspension means </vt:lpstr>
      <vt:lpstr>Suspension means </vt:lpstr>
      <vt:lpstr>PowerPoint-Präsentation</vt:lpstr>
      <vt:lpstr>Safety gear and its tripping means</vt:lpstr>
      <vt:lpstr>ACOP</vt:lpstr>
      <vt:lpstr>UCMP</vt:lpstr>
      <vt:lpstr>PowerPoint-Präsentation</vt:lpstr>
      <vt:lpstr> Guide Rails</vt:lpstr>
      <vt:lpstr>PowerPoint-Präsentation</vt:lpstr>
      <vt:lpstr>PowerPoint-Präsentation</vt:lpstr>
      <vt:lpstr>Car and counterweight buffers</vt:lpstr>
      <vt:lpstr>PowerPoint-Präsentation</vt:lpstr>
      <vt:lpstr>Lift machine - Summary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Protection against electric shock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Protection against electric faults;  failure analysis</vt:lpstr>
      <vt:lpstr>PowerPoint-Präsentation</vt:lpstr>
      <vt:lpstr>PowerPoint-Präsentation</vt:lpstr>
      <vt:lpstr>PowerPoint-Präsentation</vt:lpstr>
      <vt:lpstr>Safety contacts</vt:lpstr>
      <vt:lpstr>Safety circuits</vt:lpstr>
      <vt:lpstr>SIL-rated circuits</vt:lpstr>
      <vt:lpstr>SIL-rated circuits – Modification of software</vt:lpstr>
      <vt:lpstr>SIL-rated circuits - Parametrization</vt:lpstr>
      <vt:lpstr>Electric safety device types</vt:lpstr>
      <vt:lpstr>Safety circuits and SIL-rated circuits for other purposes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Verification methods​</vt:lpstr>
      <vt:lpstr>Specific examinations and tests ​</vt:lpstr>
      <vt:lpstr>PowerPoint-Präsentation</vt:lpstr>
      <vt:lpstr>PowerPoint-Präsentation</vt:lpstr>
      <vt:lpstr>Information for use</vt:lpstr>
      <vt:lpstr>Basic data and characterics</vt:lpstr>
      <vt:lpstr>Information for use</vt:lpstr>
      <vt:lpstr>List of safety functions</vt:lpstr>
      <vt:lpstr>PowerPoint-Präsentation</vt:lpstr>
      <vt:lpstr>Installer instructions for building safety</vt:lpstr>
      <vt:lpstr>PowerPoint-Präsentation</vt:lpstr>
      <vt:lpstr>PowerPoint-Präsentation</vt:lpstr>
      <vt:lpstr>Annex B – Normative technical interface info</vt:lpstr>
      <vt:lpstr>PowerPoint-Präsentation</vt:lpstr>
      <vt:lpstr>PowerPoint-Präsentation</vt:lpstr>
      <vt:lpstr>PowerPoint-Präsentation</vt:lpstr>
      <vt:lpstr>PowerPoint-Präsentation</vt:lpstr>
      <vt:lpstr>PowerPoint-Präsentation</vt:lpstr>
      <vt:lpstr>PowerPoint-Präsentation</vt:lpstr>
      <vt:lpstr>Annex E (informative) Operation modes overview</vt:lpstr>
      <vt:lpstr>PowerPoint-Präsentation</vt:lpstr>
      <vt:lpstr>Annex ZA (informative) </vt:lpstr>
      <vt:lpstr>PowerPoint-Präsentation</vt:lpstr>
      <vt:lpstr>Content according to the ISO 8100-2 structure</vt:lpstr>
      <vt:lpstr>Key editorial and content updates</vt:lpstr>
      <vt:lpstr>ISO 8100-2 structure</vt:lpstr>
      <vt:lpstr> ISO 8100-2  Landing doors and car doors</vt:lpstr>
      <vt:lpstr>  ISO 8100-2  Overspeed governors</vt:lpstr>
      <vt:lpstr> ISO 8100-2   Verification of safety circuits and SIL-rated circuits</vt:lpstr>
      <vt:lpstr>ISO 8100-2 - Verification of ascending car overspeed protection means (ACOP)</vt:lpstr>
      <vt:lpstr>ISO 8100-2 - Verification of unintended car movement protection means (UCMP)</vt:lpstr>
      <vt:lpstr>ISO 8100-2  Guide Rail Calculations </vt:lpstr>
      <vt:lpstr>PowerPoint-Präsentation</vt:lpstr>
      <vt:lpstr>ISO 8100-2 Calculations of rams, cylinders, rigid pipes and fittings</vt:lpstr>
      <vt:lpstr>ISO 8100-2  Electrical and electronic components, fault exclusion</vt:lpstr>
      <vt:lpstr>ISO 8100-2  Design rules for SIL-rated circuits</vt:lpstr>
      <vt:lpstr>PowerPoint-Präsentation</vt:lpstr>
      <vt:lpstr>ISO 8100-2  Annex A, SIL-rated circuits</vt:lpstr>
      <vt:lpstr>ISO 8100-2  Annex A (cookbook) </vt:lpstr>
      <vt:lpstr>ISO 8100-2  Annex A (cookbook) </vt:lpstr>
      <vt:lpstr> Machinery Regulation impact to ISO 8100-1/2</vt:lpstr>
    </vt:vector>
  </TitlesOfParts>
  <Company>altitude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Altitude Design EU;peipei.wang@vfa-interlift.de</dc:creator>
  <cp:lastModifiedBy>Peipei Wang</cp:lastModifiedBy>
  <cp:revision>116</cp:revision>
  <cp:lastPrinted>2025-08-29T07:58:30Z</cp:lastPrinted>
  <dcterms:created xsi:type="dcterms:W3CDTF">2015-10-01T07:48:43Z</dcterms:created>
  <dcterms:modified xsi:type="dcterms:W3CDTF">2026-02-26T15:38:58Z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0x010100CAA38357EEF0F943BCFE788D7FD99ECA</vt:lpwstr>
  </property>
  <property fmtid="{D5CDD505-2E9C-101B-9397-08002B2CF9AE}" pid="3" name="MediaServiceImageTags">
    <vt:lpwstr/>
  </property>
  <property fmtid="{D5CDD505-2E9C-101B-9397-08002B2CF9AE}" pid="4" name="ClassificationContentMarkingHeaderLocations">
    <vt:lpwstr>Thème Office:8</vt:lpwstr>
  </property>
  <property fmtid="{D5CDD505-2E9C-101B-9397-08002B2CF9AE}" pid="5" name="ClassificationContentMarkingHeaderText">
    <vt:lpwstr>Public</vt:lpwstr>
  </property>
</Properties>
</file>